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9" r:id="rId4"/>
    <p:sldId id="260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Open Sans" panose="020B060402020202020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94394" autoAdjust="0"/>
  </p:normalViewPr>
  <p:slideViewPr>
    <p:cSldViewPr snapToGrid="0">
      <p:cViewPr varScale="1">
        <p:scale>
          <a:sx n="92" d="100"/>
          <a:sy n="92" d="100"/>
        </p:scale>
        <p:origin x="75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mmanuel\OneDrive\Desktop\dev\ds\courses\ds+with+python\project\film_rental-count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mmanuel\OneDrive\Desktop\dev\ds\courses\ds+with+python\project\rent_dur_quarti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mmanuel\OneDrive\Desktop\dev\ds\courses\ds+with+python\project\store1_vs_store2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mmanuel\OneDrive\Desktop\dev\ds\courses\ds+with+python\project\top_payer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[film_rental-count1.xlsx]Sheet1!PivotTable1</c:name>
    <c:fmtId val="2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% Rental Of Films</a:t>
            </a:r>
            <a:r>
              <a:rPr lang="en-US" baseline="0" dirty="0"/>
              <a:t> By</a:t>
            </a:r>
            <a:r>
              <a:rPr lang="en-US" dirty="0"/>
              <a:t>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5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5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0.10570135344895759"/>
              <c:y val="-0.1514108063625596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5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lumMod val="6000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lumMod val="6000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6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5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0.10570135344895759"/>
              <c:y val="-0.1514108063625596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5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5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0.10570135344895759"/>
              <c:y val="-0.1514108063625596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5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0.12570594387669035"/>
          <c:y val="0.13907210631717154"/>
          <c:w val="0.76007471695415174"/>
          <c:h val="0.76673533282360729"/>
        </c:manualLayout>
      </c:layout>
      <c:pie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5F6-450F-96D8-903945BD362C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5F6-450F-96D8-903945BD362C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5F6-450F-96D8-903945BD362C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5F6-450F-96D8-903945BD362C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5F6-450F-96D8-903945BD362C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5F6-450F-96D8-903945BD362C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5F6-450F-96D8-903945BD362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Sheet1!$A$4:$A$11</c:f>
              <c:strCache>
                <c:ptCount val="7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  <c:pt idx="6">
                  <c:v>(blank)</c:v>
                </c:pt>
              </c:strCache>
            </c:strRef>
          </c:cat>
          <c:val>
            <c:numRef>
              <c:f>Sheet1!$B$4:$B$11</c:f>
              <c:numCache>
                <c:formatCode>General</c:formatCode>
                <c:ptCount val="7"/>
                <c:pt idx="0">
                  <c:v>1166</c:v>
                </c:pt>
                <c:pt idx="1">
                  <c:v>945</c:v>
                </c:pt>
                <c:pt idx="2">
                  <c:v>939</c:v>
                </c:pt>
                <c:pt idx="3">
                  <c:v>941</c:v>
                </c:pt>
                <c:pt idx="4">
                  <c:v>1096</c:v>
                </c:pt>
                <c:pt idx="5">
                  <c:v>830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D5F6-450F-96D8-903945BD362C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40000">
          <a:schemeClr val="accent5">
            <a:lumMod val="40000"/>
            <a:lumOff val="60000"/>
          </a:schemeClr>
        </a:gs>
        <a:gs pos="100000">
          <a:schemeClr val="bg2"/>
        </a:gs>
      </a:gsLst>
      <a:path path="circle">
        <a:fillToRect l="100000" t="100000"/>
      </a:path>
      <a:tileRect r="-100000" b="-100000"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[rent_dur_quartile.xlsx]Sheet1!PivotTable4</c:name>
    <c:fmtId val="2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Quartile Comparison of Rental Duration of Films</a:t>
            </a:r>
            <a:r>
              <a:rPr lang="en-US" baseline="0" dirty="0"/>
              <a:t> In Each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4.3229703467476024E-2"/>
          <c:y val="8.5349162559751585E-2"/>
          <c:w val="0.91753213695677205"/>
          <c:h val="0.770108130047290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Sheet1!$A$5:$A$11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Sheet1!$B$5:$B$11</c:f>
              <c:numCache>
                <c:formatCode>General</c:formatCode>
                <c:ptCount val="6"/>
                <c:pt idx="0">
                  <c:v>22</c:v>
                </c:pt>
                <c:pt idx="1">
                  <c:v>15</c:v>
                </c:pt>
                <c:pt idx="2">
                  <c:v>15</c:v>
                </c:pt>
                <c:pt idx="3">
                  <c:v>12</c:v>
                </c:pt>
                <c:pt idx="4">
                  <c:v>13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4B-44E6-858F-E94904CB3E6D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Sheet1!$A$5:$A$11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Sheet1!$C$5:$C$11</c:f>
              <c:numCache>
                <c:formatCode>General</c:formatCode>
                <c:ptCount val="6"/>
                <c:pt idx="0">
                  <c:v>10</c:v>
                </c:pt>
                <c:pt idx="1">
                  <c:v>15</c:v>
                </c:pt>
                <c:pt idx="2">
                  <c:v>13</c:v>
                </c:pt>
                <c:pt idx="3">
                  <c:v>18</c:v>
                </c:pt>
                <c:pt idx="4">
                  <c:v>15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4B-44E6-858F-E94904CB3E6D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Sheet1!$A$5:$A$11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Sheet1!$D$5:$D$11</c:f>
              <c:numCache>
                <c:formatCode>General</c:formatCode>
                <c:ptCount val="6"/>
                <c:pt idx="0">
                  <c:v>16</c:v>
                </c:pt>
                <c:pt idx="1">
                  <c:v>17</c:v>
                </c:pt>
                <c:pt idx="2">
                  <c:v>13</c:v>
                </c:pt>
                <c:pt idx="3">
                  <c:v>13</c:v>
                </c:pt>
                <c:pt idx="4">
                  <c:v>20</c:v>
                </c:pt>
                <c:pt idx="5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4B-44E6-858F-E94904CB3E6D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Sheet1!$A$5:$A$11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Sheet1!$E$5:$E$11</c:f>
              <c:numCache>
                <c:formatCode>General</c:formatCode>
                <c:ptCount val="6"/>
                <c:pt idx="0">
                  <c:v>18</c:v>
                </c:pt>
                <c:pt idx="1">
                  <c:v>13</c:v>
                </c:pt>
                <c:pt idx="2">
                  <c:v>16</c:v>
                </c:pt>
                <c:pt idx="3">
                  <c:v>15</c:v>
                </c:pt>
                <c:pt idx="4">
                  <c:v>21</c:v>
                </c:pt>
                <c:pt idx="5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4B-44E6-858F-E94904CB3E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10285359"/>
        <c:axId val="920403855"/>
      </c:barChart>
      <c:catAx>
        <c:axId val="610285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0403855"/>
        <c:crosses val="autoZero"/>
        <c:auto val="1"/>
        <c:lblAlgn val="ctr"/>
        <c:lblOffset val="100"/>
        <c:noMultiLvlLbl val="0"/>
      </c:catAx>
      <c:valAx>
        <c:axId val="920403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/>
                  <a:t>No. of Movies</a:t>
                </a:r>
              </a:p>
            </c:rich>
          </c:tx>
          <c:layout>
            <c:manualLayout>
              <c:xMode val="edge"/>
              <c:yMode val="edge"/>
              <c:x val="0"/>
              <c:y val="0.259229607880902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28535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[store1_vs_store2.xlsx]Sheet2!PivotTable21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Total Monthly Rentals Fulfilled By</a:t>
            </a:r>
            <a:r>
              <a:rPr lang="en-US" sz="1600" b="1" baseline="0" dirty="0"/>
              <a:t> Stores</a:t>
            </a:r>
            <a:endParaRPr lang="en-US" sz="1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Sheet2!$A$5:$A$10</c:f>
              <c:strCache>
                <c:ptCount val="5"/>
                <c:pt idx="0">
                  <c:v>05-2005</c:v>
                </c:pt>
                <c:pt idx="1">
                  <c:v>06-2005</c:v>
                </c:pt>
                <c:pt idx="2">
                  <c:v>07-2005</c:v>
                </c:pt>
                <c:pt idx="3">
                  <c:v>08-2005</c:v>
                </c:pt>
                <c:pt idx="4">
                  <c:v>02-2006</c:v>
                </c:pt>
              </c:strCache>
            </c:strRef>
          </c:cat>
          <c:val>
            <c:numRef>
              <c:f>Sheet2!$B$5:$B$10</c:f>
              <c:numCache>
                <c:formatCode>General</c:formatCode>
                <c:ptCount val="5"/>
                <c:pt idx="0">
                  <c:v>558</c:v>
                </c:pt>
                <c:pt idx="1">
                  <c:v>1163</c:v>
                </c:pt>
                <c:pt idx="2">
                  <c:v>3342</c:v>
                </c:pt>
                <c:pt idx="3">
                  <c:v>2892</c:v>
                </c:pt>
                <c:pt idx="4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C4-4D46-82B9-4BEE4B79DFCC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Sheet2!$A$5:$A$10</c:f>
              <c:strCache>
                <c:ptCount val="5"/>
                <c:pt idx="0">
                  <c:v>05-2005</c:v>
                </c:pt>
                <c:pt idx="1">
                  <c:v>06-2005</c:v>
                </c:pt>
                <c:pt idx="2">
                  <c:v>07-2005</c:v>
                </c:pt>
                <c:pt idx="3">
                  <c:v>08-2005</c:v>
                </c:pt>
                <c:pt idx="4">
                  <c:v>02-2006</c:v>
                </c:pt>
              </c:strCache>
            </c:strRef>
          </c:cat>
          <c:val>
            <c:numRef>
              <c:f>Sheet2!$C$5:$C$10</c:f>
              <c:numCache>
                <c:formatCode>General</c:formatCode>
                <c:ptCount val="5"/>
                <c:pt idx="0">
                  <c:v>598</c:v>
                </c:pt>
                <c:pt idx="1">
                  <c:v>1148</c:v>
                </c:pt>
                <c:pt idx="2">
                  <c:v>3367</c:v>
                </c:pt>
                <c:pt idx="3">
                  <c:v>2794</c:v>
                </c:pt>
                <c:pt idx="4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C4-4D46-82B9-4BEE4B79DF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0943151"/>
        <c:axId val="859430671"/>
      </c:barChart>
      <c:catAx>
        <c:axId val="7109431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/>
                  <a:t>Month and 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9430671"/>
        <c:crosses val="autoZero"/>
        <c:auto val="1"/>
        <c:lblAlgn val="ctr"/>
        <c:lblOffset val="100"/>
        <c:noMultiLvlLbl val="0"/>
      </c:catAx>
      <c:valAx>
        <c:axId val="859430671"/>
        <c:scaling>
          <c:orientation val="minMax"/>
          <c:max val="3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Total Rental Orders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0943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4261490706012406"/>
          <c:y val="0.31119159820636116"/>
          <c:w val="0.1435472100311031"/>
          <c:h val="6.9015554052748521E-2"/>
        </c:manualLayout>
      </c:layout>
      <c:overlay val="0"/>
      <c:spPr>
        <a:noFill/>
        <a:ln cmpd="sng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[top_payers.xlsx]Sheet3!PivotTable3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Payers Spending</a:t>
            </a:r>
            <a:r>
              <a:rPr lang="en-US" baseline="0"/>
              <a:t> In 2007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Feb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19.96</c:v>
                </c:pt>
                <c:pt idx="1">
                  <c:v>22.94</c:v>
                </c:pt>
                <c:pt idx="2">
                  <c:v>22.94</c:v>
                </c:pt>
                <c:pt idx="3">
                  <c:v>22.95</c:v>
                </c:pt>
                <c:pt idx="4">
                  <c:v>41.91</c:v>
                </c:pt>
                <c:pt idx="5">
                  <c:v>37.92</c:v>
                </c:pt>
                <c:pt idx="6">
                  <c:v>44.92</c:v>
                </c:pt>
                <c:pt idx="7">
                  <c:v>35.94</c:v>
                </c:pt>
                <c:pt idx="8">
                  <c:v>19.96</c:v>
                </c:pt>
                <c:pt idx="9">
                  <c:v>25.93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CA-47AB-9147-9E4AB7698B6F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Mar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71.84</c:v>
                </c:pt>
                <c:pt idx="1">
                  <c:v>72.84</c:v>
                </c:pt>
                <c:pt idx="2">
                  <c:v>86.83</c:v>
                </c:pt>
                <c:pt idx="3">
                  <c:v>87.82</c:v>
                </c:pt>
                <c:pt idx="4">
                  <c:v>76.87</c:v>
                </c:pt>
                <c:pt idx="5">
                  <c:v>53.9</c:v>
                </c:pt>
                <c:pt idx="6">
                  <c:v>58.88</c:v>
                </c:pt>
                <c:pt idx="7">
                  <c:v>64.849999999999994</c:v>
                </c:pt>
                <c:pt idx="8">
                  <c:v>74.849999999999994</c:v>
                </c:pt>
                <c:pt idx="9">
                  <c:v>67.88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CA-47AB-9147-9E4AB7698B6F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Apr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72.88</c:v>
                </c:pt>
                <c:pt idx="1">
                  <c:v>93.82</c:v>
                </c:pt>
                <c:pt idx="2">
                  <c:v>54.86</c:v>
                </c:pt>
                <c:pt idx="3">
                  <c:v>100.78</c:v>
                </c:pt>
                <c:pt idx="4">
                  <c:v>89.8</c:v>
                </c:pt>
                <c:pt idx="5">
                  <c:v>73.8</c:v>
                </c:pt>
                <c:pt idx="6">
                  <c:v>85.82</c:v>
                </c:pt>
                <c:pt idx="7">
                  <c:v>61.88</c:v>
                </c:pt>
                <c:pt idx="8">
                  <c:v>96.81</c:v>
                </c:pt>
                <c:pt idx="9">
                  <c:v>89.82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CCA-47AB-9147-9E4AB7698B6F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May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2.99</c:v>
                </c:pt>
                <c:pt idx="2">
                  <c:v>2.99</c:v>
                </c:pt>
                <c:pt idx="5">
                  <c:v>0.99</c:v>
                </c:pt>
                <c:pt idx="6">
                  <c:v>4.99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CCA-47AB-9147-9E4AB7698B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0899696"/>
        <c:axId val="1310734112"/>
      </c:barChart>
      <c:catAx>
        <c:axId val="1170899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0734112"/>
        <c:crosses val="autoZero"/>
        <c:auto val="1"/>
        <c:lblAlgn val="ctr"/>
        <c:lblOffset val="100"/>
        <c:noMultiLvlLbl val="0"/>
      </c:catAx>
      <c:valAx>
        <c:axId val="131073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Amount Spent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0899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0.16401</cdr:x>
      <cdr:y>0.30699</cdr:y>
    </cdr:from>
    <cdr:to>
      <cdr:x>0.31501</cdr:x>
      <cdr:y>0.38189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23274BC1-9B2D-4B7D-AC18-22A8C5DCEB50}"/>
            </a:ext>
          </a:extLst>
        </cdr:cNvPr>
        <cdr:cNvSpPr txBox="1"/>
      </cdr:nvSpPr>
      <cdr:spPr>
        <a:xfrm xmlns:a="http://schemas.openxmlformats.org/drawingml/2006/main">
          <a:off x="923912" y="953288"/>
          <a:ext cx="850605" cy="23258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0.15457</cdr:x>
      <cdr:y>0.31384</cdr:y>
    </cdr:from>
    <cdr:to>
      <cdr:x>0.27726</cdr:x>
      <cdr:y>0.40628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DDF5C368-82BB-4583-A7D0-38F52D119B75}"/>
            </a:ext>
          </a:extLst>
        </cdr:cNvPr>
        <cdr:cNvSpPr txBox="1"/>
      </cdr:nvSpPr>
      <cdr:spPr>
        <a:xfrm xmlns:a="http://schemas.openxmlformats.org/drawingml/2006/main">
          <a:off x="870749" y="974553"/>
          <a:ext cx="691117" cy="2870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 dirty="0"/>
            <a:t>Store ID: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1645A59-6D8A-4A17-A068-E16BBDE088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E7E07A-5571-4F27-8C0F-D70393EE7F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8C39D-45F3-4A1A-B2B2-2E5D485970F0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F397A-56DF-4BE2-8A66-A64E556E24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F6476B-9074-470A-A9E7-04A5286130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B4F3D-BD35-4F1C-B4DE-C28C7CACF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10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family_rentals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(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SELECT title, name category, COUNT(*)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rental_count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FROM rental 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JOIN inventory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i.inventory_id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r.inventory_id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JOIN film f 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f.film_id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i.film_id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JOIN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film_category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fc 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fc.film_id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f.film_id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JOIN category c 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c.category_id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fc.category_id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GROUP BY 1, 2 ORDER BY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* FROM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family_rentals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category IN ('Animation', 'Children', 'Classics', 'Comedy', 'Family', 'Music’);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rental_durations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(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SELECT  	title, name category,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rental_duration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NTILE(4) OVER (ORDER BY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rental_duration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rent_dur_standard_quartile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FROM film 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JOIN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film_category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fc 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fc.film_id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f.film_id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JOIN category c 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c.category_id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fc.category_id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* FROM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rental_durations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category IN ('Animation', 'Children', 'Classics', 'Comedy', 'Family', 'Music');</a:t>
            </a:r>
          </a:p>
        </p:txBody>
      </p:sp>
    </p:spTree>
    <p:extLst>
      <p:ext uri="{BB962C8B-B14F-4D97-AF65-F5344CB8AC3E}">
        <p14:creationId xmlns:p14="http://schemas.microsoft.com/office/powerpoint/2010/main" val="1139041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 DATE_PART('month',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rental_date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rental_month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DATE_PART('year',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rental_date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rental_year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s.store_id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COUNT(*)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month_rentals_count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rental 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 staff sf 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r.staff_id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sf.staff_id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 store s 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s.store_id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sf.store_id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 1, 2,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BY 2, 1, 4 DESC;</a:t>
            </a:r>
          </a:p>
        </p:txBody>
      </p:sp>
    </p:spTree>
    <p:extLst>
      <p:ext uri="{BB962C8B-B14F-4D97-AF65-F5344CB8AC3E}">
        <p14:creationId xmlns:p14="http://schemas.microsoft.com/office/powerpoint/2010/main" val="2682664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top_payers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(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SELECT 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c.customer_id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first_name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|| ' ' ||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last_name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fullname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SUM(amount) amount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FROM payment 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JOIN customer c 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c.customer_id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p.customer_id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GROUP BY 1, 2 ORDER BY 3 DESC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LIMIT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	DISTINCT DATE_TRUNC('month',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payment_date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pay_mon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fullname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COUNT(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payment_id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OVER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payment_window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pay_count_permon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SUM(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p.amount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OVER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payment_window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pay_amount_permon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payment 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top_payers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tp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tp.customer_id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p.customer_id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DATE_PART('year',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payment_date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= 2007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payment_window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(PARTITION BY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fullname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DATE_TRUNC('month',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payment_date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ORDER BY DATE_TRUNC('month',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payment_date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BY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fullname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89431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B8DC-A2E5-451F-9219-76B91701F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8C1EB-626A-40C3-ADBD-0B603F4BD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29F30-4B05-47D6-86FB-DB70212F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A7294-FD5A-4872-887B-02750758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C8972-925F-4941-A94F-CCBA1C10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45778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A3AF-753E-41F8-866A-73FA5C0E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849A4-93E5-4C00-9750-3681D854B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BEFC3-C9AE-45E7-9B3A-5479164F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166BF-B6D8-420D-ABB8-220958593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340F5-4D71-415C-AD8C-4BFF9B00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30995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A2B73-0DD8-4420-BCB0-8B05F7D5E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3E7A9-3D80-4E15-9785-81064A200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73125-8A1B-48DD-BE37-6A25A7CC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F5F16-D495-4883-83E6-CE973B114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41096-C679-45CB-B34D-2290ED51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11850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956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0F032-F9B3-4536-B50D-12269651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2E79F-DDB6-47CE-9A68-23B0A8AEC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801B4-22D6-43FF-AB88-264395C05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8CFD7-DD44-459A-A05F-185BBE56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CDE14-6CDE-4AED-8DDE-7C27EACB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00147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4CBC-FE32-496A-AFAD-207B9B25E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A627E-21F3-4E35-AC74-466C7CC43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AF698-E873-4B7B-9E21-D6B4A714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BA4AD-FCE8-4711-B936-437208E2F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5EC17-4610-4F50-8D4E-906F85B04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363242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303A-B39A-4341-9A84-60174D677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2650F-C474-4844-B419-84AA00CC7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48847-106F-42D0-81DF-336EFA251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C3715-9FD4-457D-9F6E-3613CC815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C42B7-EA19-4882-9769-90B5AD9C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565D4-9406-4163-9A0F-A20B8F95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979593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07FAC-DBDA-4A6A-A31A-434C313F5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08ED4-9351-4A3A-BC97-95BFAD441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88756-467D-4368-9375-C47C6338E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43264-0295-48C2-B5C5-0D8523DAE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5C5474-9D16-4261-9183-B32952565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F80C60-7C49-4E84-B83E-11306157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117E3F-5523-417B-AB2B-8E662DAD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BE1216-2F5C-4B07-A704-4F86EE78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4127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A2A2-D5FA-4B69-9AC9-2FCDBE202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F3BBE-6C55-46F9-8720-67811BFC0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07C86-A7F6-4230-A483-3C244DB36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710FF2-98AB-4BF7-B83C-52EF6CD77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062653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BDB67F-0650-4D51-A767-31AE4AD4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C754F5-79CF-4D95-B9FD-F81A89753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BEA80-6D39-4E8A-949E-236A39B9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675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F476-3158-4EEE-80D7-A520F138B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CA671-320D-43E6-8F90-CF73C9AE1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A28A4-E62C-48C6-9118-4DEBE4BB8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DFD1A-EB37-426B-BC20-A245C4168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5CCD2-69C2-4E19-85FC-DC5D2D1A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3C567-078F-4686-91A4-3F8A2DA8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56709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E266A-75D3-433C-B601-3857B17B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7FF1DB-7E5C-4A07-A7F0-158178AA6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2508E-43D5-428B-8301-A6D3B62E5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E3CC6-B420-4368-9E5D-4C1CA3273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8B840-F955-49BF-96B3-091FF564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9E628-72B4-470C-A560-1A8C19EF2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825366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E90075-CAF5-459A-A01D-2B9956C5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3DB43-E418-481C-BAC4-F6AEDDAC7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E1DF8-FE42-450E-91C2-3284CC4B7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42B68-B767-4D95-AF92-3DBC008A0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916D8-1589-49EF-84FC-963767B39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796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4C7F2DF-AC5A-4579-A9BB-0DD33792CEFD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86872572"/>
              </p:ext>
            </p:extLst>
          </p:nvPr>
        </p:nvGraphicFramePr>
        <p:xfrm>
          <a:off x="733521" y="1248516"/>
          <a:ext cx="4976037" cy="3380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Which movie categories are families watching?</a:t>
            </a:r>
            <a:endParaRPr sz="2800" b="0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6372275" y="1385875"/>
            <a:ext cx="2377200" cy="3105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can </a:t>
            </a:r>
            <a:r>
              <a:rPr lang="en-US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see that a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nimation movies are the most liked or most rented family-friendly category and musicals are the least rented.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But </a:t>
            </a: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margin of interest </a:t>
            </a:r>
            <a:r>
              <a:rPr lang="en-US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between the most liked and least liked categories is not so much (6%).</a:t>
            </a:r>
            <a:endParaRPr sz="14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0E2002A-30B6-4CD3-AC73-7F3603A14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182862"/>
              </p:ext>
            </p:extLst>
          </p:nvPr>
        </p:nvGraphicFramePr>
        <p:xfrm>
          <a:off x="394525" y="1248514"/>
          <a:ext cx="5676666" cy="3380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the rental duration of family categories?</a:t>
            </a:r>
            <a:endParaRPr sz="2800" b="0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6372275" y="1385875"/>
            <a:ext cx="2377200" cy="3105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can </a:t>
            </a:r>
            <a:r>
              <a:rPr lang="en-US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see that the animation category are rented for the shortest duration as they are the most movies in the first quartile(3 days) (as indicated by the longest blue bar).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5847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can we compare the two stores?</a:t>
            </a:r>
            <a:endParaRPr sz="2800" b="0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6372275" y="1385875"/>
            <a:ext cx="2377200" cy="3105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can </a:t>
            </a:r>
            <a:r>
              <a:rPr lang="en-US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see given any time, both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stores fulfilled almost the same umber of rental orders.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092213D-7355-4F3F-8F8D-02A13299C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79841"/>
              </p:ext>
            </p:extLst>
          </p:nvPr>
        </p:nvGraphicFramePr>
        <p:xfrm>
          <a:off x="394525" y="1116419"/>
          <a:ext cx="5697931" cy="3625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685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Who are the top payers and how did they spend on rentals in 2007?</a:t>
            </a:r>
            <a:endParaRPr sz="2800" b="0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6372275" y="1385875"/>
            <a:ext cx="2377200" cy="3105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can </a:t>
            </a:r>
            <a:r>
              <a:rPr lang="en-US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see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that among these top paying customers, Eleanor Hunt spends the most every month except February.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32C0F9A-1CD7-47BE-9B45-C6A144654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929304"/>
              </p:ext>
            </p:extLst>
          </p:nvPr>
        </p:nvGraphicFramePr>
        <p:xfrm>
          <a:off x="394525" y="1385875"/>
          <a:ext cx="5538684" cy="3105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27950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1366</TotalTime>
  <Words>713</Words>
  <Application>Microsoft Office PowerPoint</Application>
  <PresentationFormat>On-screen Show (16:9)</PresentationFormat>
  <Paragraphs>67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 Light</vt:lpstr>
      <vt:lpstr>Open Sans</vt:lpstr>
      <vt:lpstr>Arial</vt:lpstr>
      <vt:lpstr>Calibri</vt:lpstr>
      <vt:lpstr>Office Theme</vt:lpstr>
      <vt:lpstr>Which movie categories are families watching?</vt:lpstr>
      <vt:lpstr>What is the rental duration of family categories?</vt:lpstr>
      <vt:lpstr>How can we compare the two stores?</vt:lpstr>
      <vt:lpstr>Who are the top payers and how did they spend on rentals in 2007?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were the total Rental Orders Per Staff?</dc:title>
  <dc:creator>Emmanuel</dc:creator>
  <cp:lastModifiedBy>Emmanuel</cp:lastModifiedBy>
  <cp:revision>31</cp:revision>
  <dcterms:modified xsi:type="dcterms:W3CDTF">2022-01-07T11:33:04Z</dcterms:modified>
</cp:coreProperties>
</file>