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</p:sldMasterIdLst>
  <p:notesMasterIdLst>
    <p:notesMasterId r:id="rId18"/>
  </p:notesMasterIdLst>
  <p:sldIdLst>
    <p:sldId id="256" r:id="rId2"/>
    <p:sldId id="258" r:id="rId3"/>
    <p:sldId id="269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61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000765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08954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10266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76002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66384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91943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38597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55940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4179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6609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8954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4664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9452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1064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1958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4903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0072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3" name="Shape 8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 rtl="0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 rtl="0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 rtl="0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 rtl="0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 rtl="0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 rtl="0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 rtl="0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 rtl="0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361500" y="270775"/>
            <a:ext cx="8421000" cy="8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GB" sz="4800" b="1" dirty="0" smtClean="0">
                <a:latin typeface="Helvetica Neue"/>
                <a:ea typeface="Helvetica Neue"/>
                <a:cs typeface="Helvetica Neue"/>
                <a:sym typeface="Helvetica Neue"/>
              </a:rPr>
              <a:t>The </a:t>
            </a:r>
            <a:r>
              <a:rPr lang="en-GB" sz="4800" b="1" dirty="0">
                <a:latin typeface="Helvetica Neue"/>
                <a:ea typeface="Helvetica Neue"/>
                <a:cs typeface="Helvetica Neue"/>
                <a:sym typeface="Helvetica Neue"/>
              </a:rPr>
              <a:t>Bridge &amp; </a:t>
            </a:r>
            <a:r>
              <a:rPr lang="en-GB" sz="4800" b="1" dirty="0" smtClean="0">
                <a:latin typeface="Helvetica Neue"/>
                <a:ea typeface="Helvetica Neue"/>
                <a:cs typeface="Helvetica Neue"/>
                <a:sym typeface="Helvetica Neue"/>
              </a:rPr>
              <a:t>Visitor</a:t>
            </a:r>
            <a:r>
              <a:rPr lang="en-GB" sz="8000" b="1" dirty="0" smtClean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8000" dirty="0" smtClean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80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9627" cy="5143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 rotWithShape="1">
          <a:blip r:embed="rId4">
            <a:alphaModFix/>
          </a:blip>
          <a:srcRect l="17665" r="14204" b="33849"/>
          <a:stretch/>
        </p:blipFill>
        <p:spPr>
          <a:xfrm>
            <a:off x="8201125" y="4195400"/>
            <a:ext cx="817750" cy="7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/>
        </p:nvSpPr>
        <p:spPr>
          <a:xfrm>
            <a:off x="3735537" y="1125775"/>
            <a:ext cx="3579663" cy="720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 smtClean="0">
                <a:solidFill>
                  <a:srgbClr val="0C0C0C"/>
                </a:solidFill>
              </a:rPr>
              <a:t>Design patterns</a:t>
            </a:r>
            <a:endParaRPr lang="en-GB" sz="1800" dirty="0">
              <a:solidFill>
                <a:srgbClr val="0C0C0C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765" y="1846641"/>
            <a:ext cx="4280469" cy="32103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361500" y="309350"/>
            <a:ext cx="8421000" cy="8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28700" lvl="0" indent="-1028700" algn="ctr">
              <a:buFont typeface="+mj-lt"/>
              <a:buAutoNum type="romanUcPeriod" startAt="2"/>
            </a:pPr>
            <a:r>
              <a:rPr lang="fr-FR" sz="4800" dirty="0" smtClean="0">
                <a:latin typeface="Helvetica Neue"/>
              </a:rPr>
              <a:t>Pattern </a:t>
            </a:r>
            <a:r>
              <a:rPr lang="fr-FR" sz="4800" dirty="0" err="1" smtClean="0">
                <a:latin typeface="Helvetica Neue"/>
              </a:rPr>
              <a:t>Visitor</a:t>
            </a:r>
            <a:endParaRPr sz="80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9627" cy="5143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 rotWithShape="1">
          <a:blip r:embed="rId4">
            <a:alphaModFix/>
          </a:blip>
          <a:srcRect l="17665" r="14204" b="33849"/>
          <a:stretch/>
        </p:blipFill>
        <p:spPr>
          <a:xfrm>
            <a:off x="8201125" y="4195400"/>
            <a:ext cx="817750" cy="79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690" y="1074883"/>
            <a:ext cx="4068620" cy="406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13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361500" y="309350"/>
            <a:ext cx="8421000" cy="8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fr-FR" sz="4800" dirty="0" smtClean="0">
                <a:latin typeface="Helvetica Neue"/>
              </a:rPr>
              <a:t>Problème</a:t>
            </a:r>
            <a:endParaRPr sz="80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9627" cy="5143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 rotWithShape="1">
          <a:blip r:embed="rId4">
            <a:alphaModFix/>
          </a:blip>
          <a:srcRect l="17665" r="14204" b="33849"/>
          <a:stretch/>
        </p:blipFill>
        <p:spPr>
          <a:xfrm>
            <a:off x="8201125" y="4195400"/>
            <a:ext cx="817750" cy="7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89627" y="1380384"/>
            <a:ext cx="5290601" cy="368410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Printer 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(File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.printf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"File: %S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kumimoji="0" lang="fr-FR" altLang="fr-FR" sz="12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altLang="fr-FR" sz="12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 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file.getName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SymLink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symLink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.printf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SymLink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%S --&gt; %s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altLang="fr-FR" sz="12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symLink.getName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kumimoji="0" lang="fr-FR" altLang="fr-FR" sz="12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altLang="fr-FR" sz="12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symLink.getPath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HardLink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hardLink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.printf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HardLink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%S --&gt; %s (%d)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altLang="fr-FR" sz="12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altLang="fr-FR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2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hardLink.getName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kumimoji="0" lang="fr-FR" altLang="fr-FR" sz="12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altLang="fr-FR" sz="12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 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hardLink.getPath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altLang="fr-FR" sz="12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hardLink.getRefCounter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2" descr="PlantUML Diagram">
            <a:extLst>
              <a:ext uri="{FF2B5EF4-FFF2-40B4-BE49-F238E27FC236}">
                <a16:creationId xmlns:a16="http://schemas.microsoft.com/office/drawing/2014/main" xmlns="" id="{B6AA6EBE-11BE-493A-ADEF-74D5D5AAB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942" y="1109187"/>
            <a:ext cx="4023058" cy="2753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99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361500" y="309350"/>
            <a:ext cx="8421000" cy="8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fr-FR" sz="4800" dirty="0">
                <a:latin typeface="Helvetica Neue"/>
              </a:rPr>
              <a:t>Qu’affiche-t-il ?</a:t>
            </a:r>
            <a:endParaRPr sz="80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9627" cy="5143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 rotWithShape="1">
          <a:blip r:embed="rId4">
            <a:alphaModFix/>
          </a:blip>
          <a:srcRect l="17665" r="14204" b="33849"/>
          <a:stretch/>
        </p:blipFill>
        <p:spPr>
          <a:xfrm>
            <a:off x="8201125" y="4195400"/>
            <a:ext cx="817750" cy="7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30571" y="1200810"/>
            <a:ext cx="5531016" cy="323165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MainPrinter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(String[]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File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"F1"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symLink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SymLink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"S1"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kumimoji="0" lang="fr-FR" altLang="fr-FR" sz="12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2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home/F1"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hardLink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HardLink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"H1"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kumimoji="0" lang="fr-FR" altLang="fr-FR" sz="12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2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home/S1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altLang="fr-FR" sz="12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   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Printer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Printer()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printer.print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(file)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printer.print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symLink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printer.print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hardLink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2" descr="PlantUML Diagram">
            <a:extLst>
              <a:ext uri="{FF2B5EF4-FFF2-40B4-BE49-F238E27FC236}">
                <a16:creationId xmlns:a16="http://schemas.microsoft.com/office/drawing/2014/main" xmlns="" id="{B6AA6EBE-11BE-493A-ADEF-74D5D5AAB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949" y="1194482"/>
            <a:ext cx="4351443" cy="2977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887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361500" y="309350"/>
            <a:ext cx="8421000" cy="8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GB" sz="4800" b="1" dirty="0" err="1" smtClean="0">
                <a:latin typeface="Helvetica Neue"/>
                <a:ea typeface="Helvetica Neue"/>
                <a:cs typeface="Helvetica Neue"/>
                <a:sym typeface="Helvetica Neue"/>
              </a:rPr>
              <a:t>Résulat</a:t>
            </a:r>
            <a:r>
              <a:rPr lang="en-GB" sz="4800" b="1" dirty="0" smtClean="0">
                <a:latin typeface="Helvetica Neue"/>
                <a:ea typeface="Helvetica Neue"/>
                <a:cs typeface="Helvetica Neue"/>
                <a:sym typeface="Helvetica Neue"/>
              </a:rPr>
              <a:t>!</a:t>
            </a:r>
            <a:endParaRPr sz="80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9627" cy="5143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 rotWithShape="1">
          <a:blip r:embed="rId4">
            <a:alphaModFix/>
          </a:blip>
          <a:srcRect l="17665" r="14204" b="33849"/>
          <a:stretch/>
        </p:blipFill>
        <p:spPr>
          <a:xfrm>
            <a:off x="8201125" y="4195400"/>
            <a:ext cx="817750" cy="7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ZoneTexte 1"/>
          <p:cNvSpPr txBox="1"/>
          <p:nvPr/>
        </p:nvSpPr>
        <p:spPr>
          <a:xfrm>
            <a:off x="1057702" y="3241293"/>
            <a:ext cx="5520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/>
              <a:t>Les </a:t>
            </a:r>
            <a:r>
              <a:rPr lang="fr-FR" sz="1800" b="1" dirty="0">
                <a:solidFill>
                  <a:schemeClr val="accent5">
                    <a:lumMod val="75000"/>
                  </a:schemeClr>
                </a:solidFill>
              </a:rPr>
              <a:t>paramètres</a:t>
            </a:r>
            <a:r>
              <a:rPr lang="fr-FR" sz="18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sz="1800" dirty="0"/>
              <a:t>sont résolus à la </a:t>
            </a:r>
            <a:r>
              <a:rPr lang="fr-FR" sz="1800" b="1" dirty="0">
                <a:solidFill>
                  <a:schemeClr val="accent4">
                    <a:lumMod val="50000"/>
                  </a:schemeClr>
                </a:solidFill>
              </a:rPr>
              <a:t>compilation</a:t>
            </a:r>
          </a:p>
          <a:p>
            <a:endParaRPr lang="fr-FR" sz="1800" dirty="0"/>
          </a:p>
        </p:txBody>
      </p:sp>
      <p:sp>
        <p:nvSpPr>
          <p:cNvPr id="3" name="ZoneTexte 2"/>
          <p:cNvSpPr txBox="1"/>
          <p:nvPr/>
        </p:nvSpPr>
        <p:spPr>
          <a:xfrm>
            <a:off x="3603009" y="1562669"/>
            <a:ext cx="20881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dirty="0">
                <a:solidFill>
                  <a:schemeClr val="accent4">
                    <a:lumMod val="50000"/>
                  </a:schemeClr>
                </a:solidFill>
              </a:rPr>
              <a:t>File: F1</a:t>
            </a:r>
          </a:p>
          <a:p>
            <a:pPr algn="ctr"/>
            <a:r>
              <a:rPr lang="pt-BR" sz="1800" dirty="0">
                <a:solidFill>
                  <a:schemeClr val="accent4">
                    <a:lumMod val="50000"/>
                  </a:schemeClr>
                </a:solidFill>
              </a:rPr>
              <a:t>File: S1</a:t>
            </a:r>
          </a:p>
          <a:p>
            <a:pPr algn="ctr"/>
            <a:r>
              <a:rPr lang="pt-BR" sz="1800" dirty="0">
                <a:solidFill>
                  <a:schemeClr val="accent4">
                    <a:lumMod val="50000"/>
                  </a:schemeClr>
                </a:solidFill>
              </a:rPr>
              <a:t>File: H1</a:t>
            </a:r>
          </a:p>
          <a:p>
            <a:pPr algn="ctr"/>
            <a:endParaRPr lang="fr-FR" sz="18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30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361500" y="193344"/>
            <a:ext cx="8421000" cy="8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914400" lvl="0" indent="-914400" algn="ctr">
              <a:buFont typeface="+mj-lt"/>
              <a:buAutoNum type="arabicPeriod"/>
            </a:pPr>
            <a:r>
              <a:rPr lang="fr-FR" sz="4800" dirty="0">
                <a:latin typeface="Helvetica Neue"/>
              </a:rPr>
              <a:t>Première </a:t>
            </a:r>
            <a:r>
              <a:rPr lang="fr-FR" sz="4800" dirty="0" smtClean="0">
                <a:latin typeface="Helvetica Neue"/>
              </a:rPr>
              <a:t>Solution</a:t>
            </a:r>
            <a:endParaRPr sz="80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9627" cy="5143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 rotWithShape="1">
          <a:blip r:embed="rId4">
            <a:alphaModFix/>
          </a:blip>
          <a:srcRect l="17665" r="14204" b="33849"/>
          <a:stretch/>
        </p:blipFill>
        <p:spPr>
          <a:xfrm>
            <a:off x="8201125" y="4195400"/>
            <a:ext cx="817750" cy="7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1"/>
          <p:cNvSpPr txBox="1">
            <a:spLocks noChangeArrowheads="1"/>
          </p:cNvSpPr>
          <p:nvPr/>
        </p:nvSpPr>
        <p:spPr bwMode="auto">
          <a:xfrm>
            <a:off x="361500" y="952184"/>
            <a:ext cx="3975081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fr-FR" altLang="fr-FR" sz="8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fr-FR" altLang="fr-FR" sz="800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SymLink</a:t>
            </a:r>
            <a:r>
              <a:rPr lang="fr-FR" altLang="fr-FR" sz="8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800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fr-FR" altLang="fr-FR" sz="8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8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 {</a:t>
            </a:r>
            <a:br>
              <a:rPr lang="fr-FR" altLang="fr-FR" sz="8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8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altLang="fr-FR" sz="800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FR" altLang="fr-FR" sz="8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8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fr-FR" altLang="fr-FR" sz="800" dirty="0" err="1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fr-FR" altLang="fr-FR" sz="8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r-FR" altLang="fr-FR" sz="8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8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sz="8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8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fr-FR" altLang="fr-FR" sz="800" dirty="0" err="1" smtClean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SymLink</a:t>
            </a:r>
            <a:r>
              <a:rPr lang="fr-FR" altLang="fr-FR" sz="8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fr-FR" altLang="fr-FR" sz="800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altLang="fr-FR" sz="8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altLang="fr-FR" sz="8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fr-FR" altLang="fr-FR" sz="800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fr-FR" altLang="fr-FR" sz="8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altLang="fr-FR" sz="8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Printer </a:t>
            </a:r>
            <a:r>
              <a:rPr lang="fr-FR" altLang="fr-FR" sz="800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printer</a:t>
            </a:r>
            <a:r>
              <a:rPr lang="fr-FR" altLang="fr-FR" sz="8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fr-FR" altLang="fr-FR" sz="8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8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altLang="fr-FR" sz="8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fr-FR" altLang="fr-FR" sz="8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800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altLang="fr-FR" sz="8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altLang="fr-FR" sz="8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printer)</a:t>
            </a:r>
            <a:r>
              <a:rPr lang="fr-FR" altLang="fr-FR" sz="8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r-FR" altLang="fr-FR" sz="8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8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altLang="fr-FR" sz="800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fr-FR" altLang="fr-FR" sz="800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altLang="fr-FR" sz="800" dirty="0" err="1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fr-FR" altLang="fr-FR" sz="800" dirty="0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8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FR" altLang="fr-FR" sz="800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fr-FR" altLang="fr-FR" sz="8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r-FR" altLang="fr-FR" sz="8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8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altLang="fr-FR" sz="8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fr-FR" altLang="fr-FR" sz="8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8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sz="8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8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altLang="fr-FR" sz="8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FR" altLang="fr-FR" sz="8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fr-FR" altLang="fr-FR" sz="800" dirty="0" err="1" smtClean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getPath</a:t>
            </a:r>
            <a:r>
              <a:rPr lang="fr-FR" altLang="fr-FR" sz="8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fr-FR" altLang="fr-FR" sz="8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8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altLang="fr-FR" sz="8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fr-FR" altLang="fr-FR" sz="800" dirty="0" err="1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fr-FR" altLang="fr-FR" sz="8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r-FR" altLang="fr-FR" sz="8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8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altLang="fr-FR" sz="8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fr-FR" altLang="fr-FR" sz="8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8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sz="8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8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altLang="fr-FR" sz="800" dirty="0" smtClean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fr-FR" altLang="fr-FR" sz="800" dirty="0" err="1" smtClean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fr-FR" altLang="fr-FR" sz="800" dirty="0" smtClean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sz="800" dirty="0" smtClean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800" dirty="0" smtClean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altLang="fr-FR" sz="8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FR" altLang="fr-FR" sz="800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altLang="fr-FR" sz="8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800" dirty="0" err="1" smtClean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altLang="fr-FR" sz="8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fr-FR" altLang="fr-FR" sz="8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8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altLang="fr-FR" sz="800" dirty="0" err="1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printer</a:t>
            </a:r>
            <a:r>
              <a:rPr lang="fr-FR" altLang="fr-FR" sz="800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fr-FR" altLang="fr-FR" sz="8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800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fr-FR" altLang="fr-FR" sz="8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fr-FR" altLang="fr-FR" sz="8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r-FR" altLang="fr-FR" sz="8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8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altLang="fr-FR" sz="8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fr-FR" altLang="fr-FR" sz="8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8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altLang="fr-FR" sz="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348127" y="3081397"/>
            <a:ext cx="3601736" cy="206210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MainPrinter2 {</a:t>
            </a:r>
            <a:b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(String[] args) {</a:t>
            </a:r>
            <a:b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Printer printer = 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Printer()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 file = 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File(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"F1"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printer)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 symLink = 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SymLink(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"S1"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"/home/F1"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printer)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 hardLink = 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HardLink(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"H1"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"/home/S1"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printer)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file.print()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symLink.print()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hardLink.print()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fr-FR" altLang="fr-F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2" descr="PlantUML Diagram">
            <a:extLst>
              <a:ext uri="{FF2B5EF4-FFF2-40B4-BE49-F238E27FC236}">
                <a16:creationId xmlns:a16="http://schemas.microsoft.com/office/drawing/2014/main" xmlns="" id="{33990775-F671-43F0-8E32-9318C806D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370" y="1220156"/>
            <a:ext cx="4171372" cy="2975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91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361500" y="193344"/>
            <a:ext cx="8421000" cy="8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914400" lvl="0" indent="-914400" algn="ctr">
              <a:buFont typeface="+mj-lt"/>
              <a:buAutoNum type="arabicPeriod"/>
            </a:pPr>
            <a:r>
              <a:rPr lang="fr-FR" sz="4800" dirty="0">
                <a:latin typeface="Helvetica Neue"/>
              </a:rPr>
              <a:t>Première </a:t>
            </a:r>
            <a:r>
              <a:rPr lang="fr-FR" sz="4800" dirty="0" smtClean="0">
                <a:latin typeface="Helvetica Neue"/>
              </a:rPr>
              <a:t>Solution</a:t>
            </a:r>
            <a:endParaRPr sz="80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9627" cy="5143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 rotWithShape="1">
          <a:blip r:embed="rId4">
            <a:alphaModFix/>
          </a:blip>
          <a:srcRect l="17665" r="14204" b="33849"/>
          <a:stretch/>
        </p:blipFill>
        <p:spPr>
          <a:xfrm>
            <a:off x="8201125" y="4195400"/>
            <a:ext cx="817750" cy="79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2" descr="PlantUML Diagram">
            <a:extLst>
              <a:ext uri="{FF2B5EF4-FFF2-40B4-BE49-F238E27FC236}">
                <a16:creationId xmlns:a16="http://schemas.microsoft.com/office/drawing/2014/main" xmlns="" id="{33990775-F671-43F0-8E32-9318C806D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370" y="1220156"/>
            <a:ext cx="4171372" cy="2975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space réservé du contenu 5"/>
          <p:cNvSpPr txBox="1">
            <a:spLocks/>
          </p:cNvSpPr>
          <p:nvPr/>
        </p:nvSpPr>
        <p:spPr>
          <a:xfrm>
            <a:off x="749566" y="2801144"/>
            <a:ext cx="4518469" cy="179126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fr-FR" sz="1800" dirty="0" smtClean="0"/>
          </a:p>
          <a:p>
            <a:endParaRPr lang="fr-FR" sz="1800" dirty="0" smtClean="0"/>
          </a:p>
          <a:p>
            <a:endParaRPr lang="fr-FR" sz="1800" dirty="0" smtClean="0"/>
          </a:p>
          <a:p>
            <a:endParaRPr lang="fr-FR" sz="1800" dirty="0" smtClean="0"/>
          </a:p>
          <a:p>
            <a:endParaRPr lang="fr-FR" sz="1800" dirty="0" smtClean="0"/>
          </a:p>
          <a:p>
            <a:r>
              <a:rPr lang="fr-FR" sz="1800" dirty="0" smtClean="0"/>
              <a:t>Cette technique est le </a:t>
            </a:r>
            <a:r>
              <a:rPr lang="fr-FR" sz="1800" dirty="0" smtClean="0">
                <a:solidFill>
                  <a:srgbClr val="92D050"/>
                </a:solidFill>
              </a:rPr>
              <a:t>double </a:t>
            </a:r>
            <a:r>
              <a:rPr lang="fr-FR" sz="1800" dirty="0" err="1" smtClean="0">
                <a:solidFill>
                  <a:srgbClr val="92D050"/>
                </a:solidFill>
              </a:rPr>
              <a:t>dispatch</a:t>
            </a:r>
            <a:endParaRPr lang="fr-FR" sz="1800" dirty="0">
              <a:solidFill>
                <a:srgbClr val="92D050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66" y="1302081"/>
            <a:ext cx="3795129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99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189627" y="193344"/>
            <a:ext cx="8829248" cy="8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914400" lvl="0" indent="-914400" algn="ctr">
              <a:buFont typeface="+mj-lt"/>
              <a:buAutoNum type="arabicPeriod" startAt="2"/>
            </a:pPr>
            <a:r>
              <a:rPr lang="fr-FR" sz="4800" dirty="0">
                <a:latin typeface="Helvetica Neue"/>
              </a:rPr>
              <a:t>Généralisation de la solution</a:t>
            </a:r>
            <a:endParaRPr sz="80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9627" cy="5143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 rotWithShape="1">
          <a:blip r:embed="rId4">
            <a:alphaModFix/>
          </a:blip>
          <a:srcRect l="17665" r="14204" b="33849"/>
          <a:stretch/>
        </p:blipFill>
        <p:spPr>
          <a:xfrm>
            <a:off x="8201125" y="4195400"/>
            <a:ext cx="817750" cy="79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2" descr="PlantUML Diagram">
            <a:extLst>
              <a:ext uri="{FF2B5EF4-FFF2-40B4-BE49-F238E27FC236}">
                <a16:creationId xmlns:a16="http://schemas.microsoft.com/office/drawing/2014/main" xmlns="" id="{6091BF8A-DB6C-41EB-A023-F079D46A0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060" y="1048344"/>
            <a:ext cx="5319940" cy="255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PlantUML Diagram">
            <a:extLst>
              <a:ext uri="{FF2B5EF4-FFF2-40B4-BE49-F238E27FC236}">
                <a16:creationId xmlns:a16="http://schemas.microsoft.com/office/drawing/2014/main" xmlns="" id="{8BB2D1BB-5A30-4AD9-B0C2-C2AED9089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27" y="1542197"/>
            <a:ext cx="3253214" cy="2488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ight Arrow 8"/>
          <p:cNvSpPr/>
          <p:nvPr/>
        </p:nvSpPr>
        <p:spPr>
          <a:xfrm>
            <a:off x="3210259" y="2571750"/>
            <a:ext cx="747591" cy="399466"/>
          </a:xfrm>
          <a:prstGeom prst="rightArrow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9"/>
          <p:cNvSpPr txBox="1"/>
          <p:nvPr/>
        </p:nvSpPr>
        <p:spPr>
          <a:xfrm>
            <a:off x="3341299" y="4330287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C’est</a:t>
            </a:r>
            <a:r>
              <a:rPr lang="en-US" sz="1800" dirty="0"/>
              <a:t> le pattern </a:t>
            </a:r>
            <a:r>
              <a:rPr lang="en-US" sz="1800" dirty="0">
                <a:solidFill>
                  <a:srgbClr val="92D050"/>
                </a:solidFill>
              </a:rPr>
              <a:t>Visitor</a:t>
            </a:r>
            <a:r>
              <a:rPr lang="en-US" sz="1800" dirty="0">
                <a:solidFill>
                  <a:schemeClr val="accent6"/>
                </a:solidFill>
              </a:rPr>
              <a:t> </a:t>
            </a:r>
            <a:r>
              <a:rPr lang="en-US" sz="18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8055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361500" y="309350"/>
            <a:ext cx="8421000" cy="8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GB" sz="4800" b="1" dirty="0">
                <a:latin typeface="Helvetica Neue"/>
                <a:ea typeface="Helvetica Neue"/>
                <a:cs typeface="Helvetica Neue"/>
                <a:sym typeface="Helvetica Neue"/>
              </a:rPr>
              <a:t>Qui </a:t>
            </a:r>
            <a:r>
              <a:rPr lang="en-GB" sz="4800" b="1" dirty="0" err="1">
                <a:latin typeface="Helvetica Neue"/>
                <a:ea typeface="Helvetica Neue"/>
                <a:cs typeface="Helvetica Neue"/>
                <a:sym typeface="Helvetica Neue"/>
              </a:rPr>
              <a:t>suis</a:t>
            </a:r>
            <a:r>
              <a:rPr lang="en-GB" sz="4800" b="1" dirty="0">
                <a:latin typeface="Helvetica Neue"/>
                <a:ea typeface="Helvetica Neue"/>
                <a:cs typeface="Helvetica Neue"/>
                <a:sym typeface="Helvetica Neue"/>
              </a:rPr>
              <a:t>-je ?</a:t>
            </a:r>
            <a:endParaRPr sz="80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9627" cy="5143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 rotWithShape="1">
          <a:blip r:embed="rId4">
            <a:alphaModFix/>
          </a:blip>
          <a:srcRect l="17665" r="14204" b="33849"/>
          <a:stretch/>
        </p:blipFill>
        <p:spPr>
          <a:xfrm>
            <a:off x="8201125" y="4195400"/>
            <a:ext cx="817750" cy="7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/>
        </p:nvSpPr>
        <p:spPr>
          <a:xfrm>
            <a:off x="572100" y="1469600"/>
            <a:ext cx="7999800" cy="28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0C0C0C"/>
                </a:solidFill>
              </a:rPr>
              <a:t>Omar MEBARKI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0C0C0C"/>
                </a:solidFill>
              </a:rPr>
              <a:t>Développeur/Architecte Java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0C0C0C"/>
                </a:solidFill>
              </a:rPr>
              <a:t>omebarki@wemanity.com</a:t>
            </a:r>
          </a:p>
        </p:txBody>
      </p:sp>
    </p:spTree>
    <p:extLst>
      <p:ext uri="{BB962C8B-B14F-4D97-AF65-F5344CB8AC3E}">
        <p14:creationId xmlns:p14="http://schemas.microsoft.com/office/powerpoint/2010/main" val="344554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361500" y="309350"/>
            <a:ext cx="8421000" cy="8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GB" sz="4800" b="1" dirty="0" err="1" smtClean="0">
                <a:latin typeface="Helvetica Neue"/>
                <a:ea typeface="Helvetica Neue"/>
                <a:cs typeface="Helvetica Neue"/>
                <a:sym typeface="Helvetica Neue"/>
              </a:rPr>
              <a:t>Sommaire</a:t>
            </a:r>
            <a:endParaRPr sz="80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9627" cy="5143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 rotWithShape="1">
          <a:blip r:embed="rId4">
            <a:alphaModFix/>
          </a:blip>
          <a:srcRect l="17665" r="14204" b="33849"/>
          <a:stretch/>
        </p:blipFill>
        <p:spPr>
          <a:xfrm>
            <a:off x="8201125" y="4195400"/>
            <a:ext cx="817750" cy="7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/>
        </p:nvSpPr>
        <p:spPr>
          <a:xfrm>
            <a:off x="572100" y="1469600"/>
            <a:ext cx="7999800" cy="28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1800" dirty="0" smtClean="0">
                <a:solidFill>
                  <a:srgbClr val="0C0C0C"/>
                </a:solidFill>
              </a:rPr>
              <a:t>Pattern Bridge</a:t>
            </a:r>
            <a:endParaRPr lang="fr-FR" sz="1800" dirty="0">
              <a:solidFill>
                <a:srgbClr val="0C0C0C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1800" dirty="0" smtClean="0">
                <a:solidFill>
                  <a:srgbClr val="0C0C0C"/>
                </a:solidFill>
              </a:rPr>
              <a:t>Pattern </a:t>
            </a:r>
            <a:r>
              <a:rPr lang="fr-FR" sz="1800" dirty="0" err="1" smtClean="0">
                <a:solidFill>
                  <a:srgbClr val="0C0C0C"/>
                </a:solidFill>
              </a:rPr>
              <a:t>Visitor</a:t>
            </a:r>
            <a:endParaRPr lang="fr-FR" sz="1800" dirty="0">
              <a:solidFill>
                <a:srgbClr val="0C0C0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99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361500" y="309350"/>
            <a:ext cx="8421000" cy="8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28700" lvl="0" indent="-1028700" algn="ctr">
              <a:buFont typeface="+mj-lt"/>
              <a:buAutoNum type="romanUcPeriod"/>
            </a:pPr>
            <a:r>
              <a:rPr lang="en-GB" sz="4800" b="1" dirty="0" smtClean="0">
                <a:latin typeface="Helvetica Neue"/>
                <a:ea typeface="Helvetica Neue"/>
                <a:cs typeface="Helvetica Neue"/>
                <a:sym typeface="Helvetica Neue"/>
              </a:rPr>
              <a:t>Pattern Bridge</a:t>
            </a:r>
            <a:endParaRPr sz="80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9627" cy="5143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 rotWithShape="1">
          <a:blip r:embed="rId4">
            <a:alphaModFix/>
          </a:blip>
          <a:srcRect l="17665" r="14204" b="33849"/>
          <a:stretch/>
        </p:blipFill>
        <p:spPr>
          <a:xfrm>
            <a:off x="8201125" y="4195400"/>
            <a:ext cx="817750" cy="7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/>
        </p:nvSpPr>
        <p:spPr>
          <a:xfrm>
            <a:off x="572100" y="1469600"/>
            <a:ext cx="7999800" cy="28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endParaRPr lang="fr-FR" sz="1800" dirty="0">
              <a:solidFill>
                <a:srgbClr val="0C0C0C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770" y="1309331"/>
            <a:ext cx="4766481" cy="357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50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361500" y="309350"/>
            <a:ext cx="8421000" cy="8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fr-FR" sz="4800" dirty="0">
                <a:latin typeface="Helvetica Neue"/>
                <a:ea typeface="Helvetica Neue"/>
                <a:cs typeface="Helvetica Neue"/>
                <a:sym typeface="Helvetica Neue"/>
              </a:rPr>
              <a:t>Problème</a:t>
            </a:r>
            <a:endParaRPr sz="48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9627" cy="5143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 rotWithShape="1">
          <a:blip r:embed="rId4">
            <a:alphaModFix/>
          </a:blip>
          <a:srcRect l="17665" r="14204" b="33849"/>
          <a:stretch/>
        </p:blipFill>
        <p:spPr>
          <a:xfrm>
            <a:off x="8201125" y="4195400"/>
            <a:ext cx="817750" cy="7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/>
        </p:nvSpPr>
        <p:spPr>
          <a:xfrm>
            <a:off x="572100" y="1469600"/>
            <a:ext cx="7999800" cy="28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1800" dirty="0"/>
              <a:t>Faire un cache de données provenant de plusieurs référentiels</a:t>
            </a:r>
          </a:p>
        </p:txBody>
      </p:sp>
      <p:grpSp>
        <p:nvGrpSpPr>
          <p:cNvPr id="6" name="Groupe 5"/>
          <p:cNvGrpSpPr/>
          <p:nvPr/>
        </p:nvGrpSpPr>
        <p:grpSpPr>
          <a:xfrm>
            <a:off x="2312568" y="2019869"/>
            <a:ext cx="4518864" cy="2703425"/>
            <a:chOff x="3499196" y="2822864"/>
            <a:chExt cx="5221273" cy="2975264"/>
          </a:xfrm>
        </p:grpSpPr>
        <p:sp>
          <p:nvSpPr>
            <p:cNvPr id="7" name="Organigramme : Disque magnétique 6"/>
            <p:cNvSpPr/>
            <p:nvPr/>
          </p:nvSpPr>
          <p:spPr>
            <a:xfrm>
              <a:off x="3499196" y="3089564"/>
              <a:ext cx="1143000" cy="12954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Clients</a:t>
              </a:r>
            </a:p>
          </p:txBody>
        </p:sp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1669" y="2822864"/>
              <a:ext cx="1828800" cy="1828800"/>
            </a:xfrm>
            <a:prstGeom prst="rect">
              <a:avLst/>
            </a:prstGeom>
          </p:spPr>
        </p:pic>
        <p:sp>
          <p:nvSpPr>
            <p:cNvPr id="9" name="ZoneTexte 8"/>
            <p:cNvSpPr txBox="1"/>
            <p:nvPr/>
          </p:nvSpPr>
          <p:spPr>
            <a:xfrm>
              <a:off x="7246460" y="3285990"/>
              <a:ext cx="11192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Clients</a:t>
              </a:r>
            </a:p>
          </p:txBody>
        </p:sp>
        <p:sp>
          <p:nvSpPr>
            <p:cNvPr id="10" name="Nuage 9"/>
            <p:cNvSpPr/>
            <p:nvPr/>
          </p:nvSpPr>
          <p:spPr>
            <a:xfrm>
              <a:off x="5103812" y="5029200"/>
              <a:ext cx="1600200" cy="768928"/>
            </a:xfrm>
            <a:prstGeom prst="cloud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Cache</a:t>
              </a:r>
            </a:p>
          </p:txBody>
        </p:sp>
        <p:cxnSp>
          <p:nvCxnSpPr>
            <p:cNvPr id="11" name="Connecteur droit avec flèche 10"/>
            <p:cNvCxnSpPr/>
            <p:nvPr/>
          </p:nvCxnSpPr>
          <p:spPr>
            <a:xfrm flipH="1">
              <a:off x="6264662" y="3674919"/>
              <a:ext cx="987757" cy="13359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Connecteur droit avec flèche 11"/>
            <p:cNvCxnSpPr/>
            <p:nvPr/>
          </p:nvCxnSpPr>
          <p:spPr>
            <a:xfrm>
              <a:off x="4494212" y="3886200"/>
              <a:ext cx="1219200" cy="11430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341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361500" y="309350"/>
            <a:ext cx="8421000" cy="8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914400" lvl="0" indent="-914400" algn="ctr">
              <a:buFont typeface="+mj-lt"/>
              <a:buAutoNum type="arabicPeriod"/>
            </a:pPr>
            <a:r>
              <a:rPr lang="fr-FR" sz="4800" dirty="0">
                <a:latin typeface="Helvetica Neue"/>
              </a:rPr>
              <a:t>Première implémentation</a:t>
            </a:r>
            <a:endParaRPr sz="80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9627" cy="5143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 rotWithShape="1">
          <a:blip r:embed="rId4">
            <a:alphaModFix/>
          </a:blip>
          <a:srcRect l="17665" r="14204" b="33849"/>
          <a:stretch/>
        </p:blipFill>
        <p:spPr>
          <a:xfrm>
            <a:off x="8201125" y="4195400"/>
            <a:ext cx="817750" cy="7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/>
        </p:nvSpPr>
        <p:spPr>
          <a:xfrm>
            <a:off x="572100" y="1469600"/>
            <a:ext cx="7999800" cy="28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 smtClean="0"/>
              <a:t>Les </a:t>
            </a:r>
            <a:r>
              <a:rPr lang="fr-FR" sz="1800" dirty="0"/>
              <a:t>deux Classes ont une </a:t>
            </a:r>
            <a:r>
              <a:rPr lang="fr-FR" sz="1800" dirty="0" err="1"/>
              <a:t>Map</a:t>
            </a:r>
            <a:endParaRPr lang="fr-F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 err="1"/>
              <a:t>loadAll</a:t>
            </a:r>
            <a:r>
              <a:rPr lang="fr-FR" sz="1800" dirty="0"/>
              <a:t>(): deux implémentations différentes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/>
              <a:t>Elles ont les mêmes méthodes (retour différent)</a:t>
            </a:r>
          </a:p>
          <a:p>
            <a:endParaRPr lang="fr-F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/>
              <a:t>Et si l’on factorisait un peu tout ça?</a:t>
            </a:r>
          </a:p>
        </p:txBody>
      </p:sp>
      <p:pic>
        <p:nvPicPr>
          <p:cNvPr id="6" name="Picture 4" descr="PlantUML Diagram">
            <a:extLst>
              <a:ext uri="{FF2B5EF4-FFF2-40B4-BE49-F238E27FC236}">
                <a16:creationId xmlns="" xmlns:a16="http://schemas.microsoft.com/office/drawing/2014/main" id="{40B58331-CE09-4A3D-83B4-567D1A06E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927" y="1327836"/>
            <a:ext cx="4840073" cy="166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160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PlantUML Diagram">
            <a:extLst>
              <a:ext uri="{FF2B5EF4-FFF2-40B4-BE49-F238E27FC236}">
                <a16:creationId xmlns="" xmlns:a16="http://schemas.microsoft.com/office/drawing/2014/main" id="{BB6A48FC-5EBB-40E4-965F-72498E12E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140" y="1528550"/>
            <a:ext cx="4294541" cy="251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Shape 101"/>
          <p:cNvSpPr txBox="1"/>
          <p:nvPr/>
        </p:nvSpPr>
        <p:spPr>
          <a:xfrm>
            <a:off x="361500" y="309350"/>
            <a:ext cx="8421000" cy="8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914400" lvl="0" indent="-914400" algn="ctr">
              <a:buFont typeface="+mj-lt"/>
              <a:buAutoNum type="arabicPeriod" startAt="2"/>
            </a:pPr>
            <a:r>
              <a:rPr lang="fr-FR" sz="4800" dirty="0" smtClean="0">
                <a:latin typeface="Helvetica Neue"/>
              </a:rPr>
              <a:t>Deuxième implémentation</a:t>
            </a:r>
            <a:endParaRPr sz="80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2" name="Shape 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89627" cy="5143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 rotWithShape="1">
          <a:blip r:embed="rId5">
            <a:alphaModFix/>
          </a:blip>
          <a:srcRect l="17665" r="14204" b="33849"/>
          <a:stretch/>
        </p:blipFill>
        <p:spPr>
          <a:xfrm>
            <a:off x="8201125" y="4195400"/>
            <a:ext cx="817750" cy="7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/>
        </p:nvSpPr>
        <p:spPr>
          <a:xfrm>
            <a:off x="607159" y="1693491"/>
            <a:ext cx="5152196" cy="28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 smtClean="0"/>
              <a:t>Plutôt </a:t>
            </a:r>
            <a:r>
              <a:rPr lang="fr-FR" sz="1800" dirty="0"/>
              <a:t>pas mal! </a:t>
            </a:r>
            <a:endParaRPr lang="fr-FR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 smtClean="0"/>
              <a:t>On </a:t>
            </a:r>
            <a:r>
              <a:rPr lang="fr-FR" sz="1800" dirty="0"/>
              <a:t>a factorisé ce qui est en commun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FF0000"/>
                </a:solidFill>
              </a:rPr>
              <a:t>On a utilisé l’héritage (Pensez aux testes unitaires)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FF0000"/>
                </a:solidFill>
              </a:rPr>
              <a:t>On ne </a:t>
            </a:r>
            <a:r>
              <a:rPr lang="fr-FR" sz="1800" dirty="0" smtClean="0">
                <a:solidFill>
                  <a:srgbClr val="FF0000"/>
                </a:solidFill>
              </a:rPr>
              <a:t>peut </a:t>
            </a:r>
            <a:r>
              <a:rPr lang="fr-FR" sz="1800" dirty="0">
                <a:solidFill>
                  <a:srgbClr val="FF0000"/>
                </a:solidFill>
              </a:rPr>
              <a:t>pas injecter de </a:t>
            </a:r>
            <a:r>
              <a:rPr lang="fr-FR" sz="1800" dirty="0" err="1">
                <a:solidFill>
                  <a:srgbClr val="FF0000"/>
                </a:solidFill>
              </a:rPr>
              <a:t>mock</a:t>
            </a:r>
            <a:endParaRPr lang="fr-FR" sz="18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/>
              <a:t>Préférer la composition à l’héritage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166205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361500" y="309350"/>
            <a:ext cx="8421000" cy="8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914400" lvl="0" indent="-914400" algn="ctr">
              <a:buFont typeface="+mj-lt"/>
              <a:buAutoNum type="arabicPeriod" startAt="3"/>
            </a:pPr>
            <a:r>
              <a:rPr lang="fr-FR" sz="4800" dirty="0" err="1" smtClean="0">
                <a:latin typeface="Helvetica Neue"/>
              </a:rPr>
              <a:t>Troisème</a:t>
            </a:r>
            <a:r>
              <a:rPr lang="fr-FR" sz="4800" dirty="0" smtClean="0">
                <a:latin typeface="Helvetica Neue"/>
              </a:rPr>
              <a:t> implémentation</a:t>
            </a:r>
            <a:endParaRPr sz="80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9627" cy="5143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 rotWithShape="1">
          <a:blip r:embed="rId4">
            <a:alphaModFix/>
          </a:blip>
          <a:srcRect l="17665" r="14204" b="33849"/>
          <a:stretch/>
        </p:blipFill>
        <p:spPr>
          <a:xfrm>
            <a:off x="8201125" y="4195400"/>
            <a:ext cx="817750" cy="7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/>
        </p:nvSpPr>
        <p:spPr>
          <a:xfrm>
            <a:off x="1363733" y="1470033"/>
            <a:ext cx="7999800" cy="28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 smtClean="0"/>
          </a:p>
          <a:p>
            <a:endParaRPr lang="fr-FR" sz="1800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61500" y="1427504"/>
            <a:ext cx="4490505" cy="246221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fr-FR" altLang="fr-FR" sz="11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Cache&lt;</a:t>
            </a:r>
            <a:r>
              <a:rPr lang="fr-FR" altLang="fr-FR" sz="1100" dirty="0" smtClean="0">
                <a:solidFill>
                  <a:srgbClr val="507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fr-FR" altLang="fr-FR" sz="11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altLang="fr-FR" sz="1100" dirty="0" smtClean="0">
                <a:solidFill>
                  <a:srgbClr val="507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altLang="fr-FR" sz="1100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FR" altLang="fr-FR" sz="11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100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altLang="fr-FR" sz="1100" dirty="0" smtClean="0">
                <a:solidFill>
                  <a:srgbClr val="507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fr-FR" altLang="fr-FR" sz="11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altLang="fr-FR" sz="1100" dirty="0" smtClean="0">
                <a:solidFill>
                  <a:srgbClr val="507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altLang="fr-FR" sz="1100" dirty="0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cache</a:t>
            </a:r>
            <a:r>
              <a:rPr lang="fr-FR" altLang="fr-FR" sz="11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r-FR" altLang="fr-FR" sz="11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1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altLang="fr-FR" sz="1100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FR" altLang="fr-FR" sz="11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100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EntityLoader</a:t>
            </a:r>
            <a: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altLang="fr-FR" sz="1100" dirty="0" smtClean="0">
                <a:solidFill>
                  <a:srgbClr val="507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fr-FR" altLang="fr-FR" sz="11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altLang="fr-FR" sz="1100" dirty="0" smtClean="0">
                <a:solidFill>
                  <a:srgbClr val="507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altLang="fr-FR" sz="1100" dirty="0" err="1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entityLoader</a:t>
            </a:r>
            <a:r>
              <a:rPr lang="fr-FR" altLang="fr-FR" sz="11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r-FR" altLang="fr-FR" sz="11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1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sz="11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1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fr-FR" altLang="fr-FR" sz="1100" dirty="0" smtClean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Cache</a:t>
            </a:r>
            <a: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1100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EntityLoader</a:t>
            </a:r>
            <a: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altLang="fr-FR" sz="1100" dirty="0" smtClean="0">
                <a:solidFill>
                  <a:srgbClr val="507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fr-FR" altLang="fr-FR" sz="11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altLang="fr-FR" sz="1100" dirty="0" smtClean="0">
                <a:solidFill>
                  <a:srgbClr val="507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altLang="fr-FR" sz="1100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entityLoader</a:t>
            </a:r>
            <a: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altLang="fr-FR" sz="1100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fr-FR" altLang="fr-FR" sz="1100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altLang="fr-FR" sz="1100" dirty="0" err="1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entityLoader</a:t>
            </a:r>
            <a:r>
              <a:rPr lang="fr-FR" altLang="fr-FR" sz="1100" dirty="0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FR" altLang="fr-FR" sz="1100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entityLoader</a:t>
            </a:r>
            <a:r>
              <a:rPr lang="fr-FR" altLang="fr-FR" sz="11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r-FR" altLang="fr-FR" sz="11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1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altLang="fr-FR" sz="11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FR" altLang="fr-FR" sz="1100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altLang="fr-FR" sz="11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100" dirty="0" err="1" smtClean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loadAll</a:t>
            </a:r>
            <a: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altLang="fr-FR" sz="1100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fr-FR" altLang="fr-FR" sz="1100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altLang="fr-FR" sz="1100" dirty="0" err="1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cache</a:t>
            </a:r>
            <a:r>
              <a:rPr lang="fr-FR" altLang="fr-FR" sz="1100" dirty="0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FR" altLang="fr-FR" sz="1100" dirty="0" err="1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entityLoader</a:t>
            </a:r>
            <a:r>
              <a:rPr lang="fr-FR" altLang="fr-FR" sz="1100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.loadAll</a:t>
            </a:r>
            <a: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FR" altLang="fr-FR" sz="11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r-FR" altLang="fr-FR" sz="11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1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altLang="fr-FR" sz="11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FR" altLang="fr-FR" sz="1100" dirty="0" smtClean="0">
                <a:solidFill>
                  <a:srgbClr val="507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fr-FR" altLang="fr-FR" sz="1100" dirty="0" err="1" smtClean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1100" dirty="0" smtClean="0">
                <a:solidFill>
                  <a:srgbClr val="507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id) {</a:t>
            </a:r>
            <a:b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altLang="fr-FR" sz="11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fr-FR" altLang="fr-FR" sz="1100" dirty="0" err="1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cache</a:t>
            </a:r>
            <a:r>
              <a:rPr lang="fr-FR" altLang="fr-FR" sz="1100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</a:t>
            </a:r>
            <a: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(id)</a:t>
            </a:r>
            <a:r>
              <a:rPr lang="fr-FR" altLang="fr-FR" sz="11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r-FR" altLang="fr-FR" sz="11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1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1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altLang="fr-FR" sz="11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9" name="Picture 2" descr="PlantUML Diagram">
            <a:extLst>
              <a:ext uri="{FF2B5EF4-FFF2-40B4-BE49-F238E27FC236}">
                <a16:creationId xmlns="" xmlns:a16="http://schemas.microsoft.com/office/drawing/2014/main" id="{B2CC0E40-22EE-4B73-963D-76771D325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180" y="1360758"/>
            <a:ext cx="4496205" cy="2532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938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361500" y="309350"/>
            <a:ext cx="8421000" cy="8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914400" lvl="0" indent="-914400" algn="ctr">
              <a:buFont typeface="+mj-lt"/>
              <a:buAutoNum type="arabicPeriod" startAt="3"/>
            </a:pPr>
            <a:r>
              <a:rPr lang="fr-FR" sz="4800" dirty="0" err="1" smtClean="0">
                <a:latin typeface="Helvetica Neue"/>
              </a:rPr>
              <a:t>Troisème</a:t>
            </a:r>
            <a:r>
              <a:rPr lang="fr-FR" sz="4800" dirty="0" smtClean="0">
                <a:latin typeface="Helvetica Neue"/>
              </a:rPr>
              <a:t> implémentation</a:t>
            </a:r>
            <a:endParaRPr sz="80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9627" cy="5143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 rotWithShape="1">
          <a:blip r:embed="rId4">
            <a:alphaModFix/>
          </a:blip>
          <a:srcRect l="17665" r="14204" b="33849"/>
          <a:stretch/>
        </p:blipFill>
        <p:spPr>
          <a:xfrm>
            <a:off x="8201125" y="4195400"/>
            <a:ext cx="817750" cy="79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2" descr="PlantUML Diagram">
            <a:extLst>
              <a:ext uri="{FF2B5EF4-FFF2-40B4-BE49-F238E27FC236}">
                <a16:creationId xmlns="" xmlns:a16="http://schemas.microsoft.com/office/drawing/2014/main" id="{B2CC0E40-22EE-4B73-963D-76771D325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942" y="1360758"/>
            <a:ext cx="4675171" cy="263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Shape 104"/>
          <p:cNvSpPr txBox="1"/>
          <p:nvPr/>
        </p:nvSpPr>
        <p:spPr>
          <a:xfrm>
            <a:off x="572100" y="1149600"/>
            <a:ext cx="7999800" cy="28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/>
              <a:t>La notion de cache est fixe (stable) </a:t>
            </a:r>
            <a:r>
              <a:rPr lang="fr-FR" sz="1800" dirty="0">
                <a:sym typeface="Wingdings" panose="05000000000000000000" pitchFamily="2" charset="2"/>
              </a:rPr>
              <a:t></a:t>
            </a:r>
            <a:r>
              <a:rPr lang="fr-FR" sz="1800" dirty="0"/>
              <a:t> 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/>
              <a:t>Le chargement est variable </a:t>
            </a:r>
            <a:r>
              <a:rPr lang="fr-FR" sz="1800" dirty="0">
                <a:sym typeface="Wingdings" panose="05000000000000000000" pitchFamily="2" charset="2"/>
              </a:rPr>
              <a:t></a:t>
            </a:r>
            <a:r>
              <a:rPr lang="fr-FR" sz="1800" dirty="0"/>
              <a:t>  ②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/>
              <a:t>① C’est la structure ou l’</a:t>
            </a:r>
            <a:r>
              <a:rPr lang="fr-FR" sz="1800" b="1" dirty="0"/>
              <a:t>abstraction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/>
              <a:t>② C’est le comportement ou l’</a:t>
            </a:r>
            <a:r>
              <a:rPr lang="fr-FR" sz="1800" b="1" dirty="0"/>
              <a:t>implémentation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1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1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1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1800" dirty="0" smtClean="0"/>
              <a:t>Séparer </a:t>
            </a:r>
            <a:r>
              <a:rPr lang="fr-FR" sz="1800" b="1" dirty="0"/>
              <a:t>l’abstraction</a:t>
            </a:r>
            <a:r>
              <a:rPr lang="fr-FR" sz="1800" dirty="0"/>
              <a:t> et </a:t>
            </a:r>
            <a:r>
              <a:rPr lang="fr-FR" sz="1800" b="1" dirty="0"/>
              <a:t>l’implémentation</a:t>
            </a:r>
            <a:r>
              <a:rPr lang="fr-FR" sz="1800" dirty="0"/>
              <a:t> </a:t>
            </a:r>
            <a:r>
              <a:rPr lang="fr-FR" sz="1800" dirty="0">
                <a:sym typeface="Wingdings" panose="05000000000000000000" pitchFamily="2" charset="2"/>
              </a:rPr>
              <a:t> </a:t>
            </a:r>
            <a:r>
              <a:rPr lang="fr-FR" sz="1800" b="1" dirty="0">
                <a:sym typeface="Wingdings" panose="05000000000000000000" pitchFamily="2" charset="2"/>
              </a:rPr>
              <a:t>Pattern Bridge</a:t>
            </a:r>
            <a:endParaRPr lang="fr-FR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 smtClean="0"/>
          </a:p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28174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208</Words>
  <Application>Microsoft Office PowerPoint</Application>
  <PresentationFormat>Affichage à l'écran (16:9)</PresentationFormat>
  <Paragraphs>89</Paragraphs>
  <Slides>16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3" baseType="lpstr">
      <vt:lpstr>Amatic SC</vt:lpstr>
      <vt:lpstr>Arial</vt:lpstr>
      <vt:lpstr>Courier New</vt:lpstr>
      <vt:lpstr>Helvetica Neue</vt:lpstr>
      <vt:lpstr>Source Code Pro</vt:lpstr>
      <vt:lpstr>Wingdings</vt:lpstr>
      <vt:lpstr>Beach Day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Windows User</cp:lastModifiedBy>
  <cp:revision>35</cp:revision>
  <dcterms:modified xsi:type="dcterms:W3CDTF">2018-03-29T12:27:28Z</dcterms:modified>
</cp:coreProperties>
</file>