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2" r:id="rId7"/>
    <p:sldId id="273" r:id="rId8"/>
    <p:sldId id="274" r:id="rId9"/>
    <p:sldId id="26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348" autoAdjust="0"/>
  </p:normalViewPr>
  <p:slideViewPr>
    <p:cSldViewPr>
      <p:cViewPr varScale="1">
        <p:scale>
          <a:sx n="81" d="100"/>
          <a:sy n="81" d="100"/>
        </p:scale>
        <p:origin x="120" y="7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22/03/2018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9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2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35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8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09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6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66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2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57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53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22/03/2018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2000" t="40000" r="32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The Bridge &amp;</a:t>
            </a:r>
            <a:r>
              <a:rPr lang="fr-FR" dirty="0" err="1"/>
              <a:t>Visitor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 startAt="2"/>
            </a:pPr>
            <a:r>
              <a:rPr lang="fr-FR" dirty="0"/>
              <a:t>Pattern </a:t>
            </a:r>
            <a:r>
              <a:rPr lang="fr-FR" dirty="0" err="1"/>
              <a:t>Visitor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3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8311" y="3613666"/>
            <a:ext cx="1149350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52400"/>
            <a:ext cx="4724400" cy="32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Qu’affiche-t-il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113" y="3168134"/>
            <a:ext cx="775969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PlantUML Diagram">
            <a:extLst>
              <a:ext uri="{FF2B5EF4-FFF2-40B4-BE49-F238E27FC236}">
                <a16:creationId xmlns:a16="http://schemas.microsoft.com/office/drawing/2014/main" id="{23BA3A78-8A36-49DC-ADC4-179453D1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13" y="618481"/>
            <a:ext cx="4724400" cy="32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F1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S1</a:t>
            </a:r>
          </a:p>
          <a:p>
            <a:pPr marL="3157175" lvl="7" indent="0">
              <a:buNone/>
            </a:pPr>
            <a:r>
              <a:rPr lang="pt-BR" sz="4400" b="1" dirty="0">
                <a:solidFill>
                  <a:schemeClr val="accent1">
                    <a:lumMod val="75000"/>
                  </a:schemeClr>
                </a:solidFill>
              </a:rPr>
              <a:t>File: H1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contenu 5"/>
          <p:cNvSpPr txBox="1">
            <a:spLocks/>
          </p:cNvSpPr>
          <p:nvPr/>
        </p:nvSpPr>
        <p:spPr>
          <a:xfrm>
            <a:off x="1273544" y="3676650"/>
            <a:ext cx="9850068" cy="257175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4000" dirty="0"/>
              <a:t>Les paramètres sont résolus à la compilation</a:t>
            </a:r>
            <a:endParaRPr lang="fr-FR" sz="4000" b="1" dirty="0"/>
          </a:p>
          <a:p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42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/>
              <a:t>Première solution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6612" y="2751046"/>
            <a:ext cx="4876800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path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printer)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path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.print(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4413" y="4343400"/>
            <a:ext cx="5257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printer =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file =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symLink =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SymLink(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hardLink =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HardLink(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file.print()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symLink.print()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hardLink.print()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PlantUML Diagram">
            <a:extLst>
              <a:ext uri="{FF2B5EF4-FFF2-40B4-BE49-F238E27FC236}">
                <a16:creationId xmlns:a16="http://schemas.microsoft.com/office/drawing/2014/main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93" y="381000"/>
            <a:ext cx="5403120" cy="38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/>
              <a:t>Première solution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800225"/>
            <a:ext cx="3795129" cy="2085975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Cette technique est le </a:t>
            </a:r>
            <a:r>
              <a:rPr lang="fr-FR" dirty="0">
                <a:solidFill>
                  <a:schemeClr val="accent6"/>
                </a:solidFill>
              </a:rPr>
              <a:t>double </a:t>
            </a:r>
            <a:r>
              <a:rPr lang="fr-FR" dirty="0" err="1">
                <a:solidFill>
                  <a:schemeClr val="accent6"/>
                </a:solidFill>
              </a:rPr>
              <a:t>dispatch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091BF8A-DB6C-41EB-A023-F079D46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99" y="1447800"/>
            <a:ext cx="7543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2"/>
            </a:pPr>
            <a:r>
              <a:rPr lang="fr-FR" dirty="0"/>
              <a:t>Généralisation de la solution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9442" y="5267437"/>
            <a:ext cx="327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C’est</a:t>
            </a:r>
            <a:r>
              <a:rPr lang="en-US" dirty="0"/>
              <a:t> le pattern </a:t>
            </a:r>
            <a:r>
              <a:rPr lang="en-US" dirty="0">
                <a:solidFill>
                  <a:schemeClr val="accent6"/>
                </a:solidFill>
              </a:rPr>
              <a:t>Visitor </a:t>
            </a:r>
            <a:r>
              <a:rPr lang="en-US" dirty="0"/>
              <a:t>!</a:t>
            </a:r>
          </a:p>
        </p:txBody>
      </p:sp>
      <p:pic>
        <p:nvPicPr>
          <p:cNvPr id="12" name="Picture 2" descr="PlantUML Diagram">
            <a:extLst>
              <a:ext uri="{FF2B5EF4-FFF2-40B4-BE49-F238E27FC236}">
                <a16:creationId xmlns:a16="http://schemas.microsoft.com/office/drawing/2014/main" id="{8BB2D1BB-5A30-4AD9-B0C2-C2AED908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0501"/>
            <a:ext cx="3993299" cy="30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421799" y="3357618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Qui suis-je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Omar MEBARKI</a:t>
            </a:r>
          </a:p>
          <a:p>
            <a:pPr rtl="0"/>
            <a:r>
              <a:rPr lang="fr-FR" dirty="0"/>
              <a:t>Développeur/Architecte Java</a:t>
            </a:r>
          </a:p>
          <a:p>
            <a:r>
              <a:rPr lang="fr-FR" dirty="0"/>
              <a:t>omebarki@wemanity.com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Pattern Bridge</a:t>
            </a:r>
          </a:p>
          <a:p>
            <a:pPr rtl="0"/>
            <a:r>
              <a:rPr lang="fr-FR" dirty="0"/>
              <a:t>Pattern </a:t>
            </a:r>
            <a:r>
              <a:rPr lang="fr-FR" dirty="0" err="1"/>
              <a:t>Visitor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4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 dirty="0"/>
              <a:t>Pattern Bridge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4478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Faire un cache de données provenant de plusieurs référentiels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499196" y="2286000"/>
            <a:ext cx="5795616" cy="3512128"/>
            <a:chOff x="3499196" y="2822864"/>
            <a:chExt cx="5221273" cy="2975264"/>
          </a:xfrm>
        </p:grpSpPr>
        <p:sp>
          <p:nvSpPr>
            <p:cNvPr id="2" name="Organigramme : Disque magnétique 1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</a:p>
          </p:txBody>
        </p:sp>
        <p:sp>
          <p:nvSpPr>
            <p:cNvPr id="7" name="Nuage 6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5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/>
            </a:pPr>
            <a:r>
              <a:rPr lang="fr-FR" dirty="0"/>
              <a:t>Première implémentation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581400"/>
            <a:ext cx="7696200" cy="25717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deux Classes ont une </a:t>
            </a:r>
            <a:r>
              <a:rPr lang="fr-FR" dirty="0" err="1"/>
              <a:t>Map</a:t>
            </a:r>
            <a:endParaRPr lang="fr-FR" dirty="0"/>
          </a:p>
          <a:p>
            <a:pPr rtl="0"/>
            <a:r>
              <a:rPr lang="fr-FR" dirty="0" err="1"/>
              <a:t>loadAll</a:t>
            </a:r>
            <a:r>
              <a:rPr lang="fr-FR" dirty="0"/>
              <a:t>(): deux implémentations différentes</a:t>
            </a:r>
          </a:p>
          <a:p>
            <a:pPr rtl="0"/>
            <a:r>
              <a:rPr lang="fr-FR" dirty="0"/>
              <a:t>Elles ont les mêmes méthodes (retour différent)</a:t>
            </a:r>
          </a:p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Et si l’on factorisait un peu tout ça?</a:t>
            </a:r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443842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395708"/>
            <a:ext cx="5611080" cy="3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2"/>
            </a:pPr>
            <a:r>
              <a:rPr lang="fr-FR" dirty="0"/>
              <a:t>Deuxième implémentation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7696200" cy="2571750"/>
          </a:xfrm>
        </p:spPr>
        <p:txBody>
          <a:bodyPr rtlCol="0">
            <a:normAutofit fontScale="85000" lnSpcReduction="10000"/>
          </a:bodyPr>
          <a:lstStyle/>
          <a:p>
            <a:pPr rtl="0"/>
            <a:endParaRPr lang="fr-FR" dirty="0"/>
          </a:p>
          <a:p>
            <a:pPr rtl="0"/>
            <a:r>
              <a:rPr lang="fr-FR" dirty="0"/>
              <a:t>Plutôt pas mal! On a factorisé ce qui est en commun</a:t>
            </a:r>
          </a:p>
          <a:p>
            <a:pPr rtl="0"/>
            <a:r>
              <a:rPr lang="fr-FR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rtl="0"/>
            <a:r>
              <a:rPr lang="fr-FR" dirty="0">
                <a:solidFill>
                  <a:srgbClr val="FF0000"/>
                </a:solidFill>
              </a:rPr>
              <a:t>On ne peux pas injecter de </a:t>
            </a:r>
            <a:r>
              <a:rPr lang="fr-FR" dirty="0" err="1">
                <a:solidFill>
                  <a:srgbClr val="FF0000"/>
                </a:solidFill>
              </a:rPr>
              <a:t>mock</a:t>
            </a:r>
            <a:endParaRPr lang="fr-FR" dirty="0">
              <a:solidFill>
                <a:srgbClr val="FF0000"/>
              </a:solidFill>
            </a:endParaRPr>
          </a:p>
          <a:p>
            <a:pPr rtl="0"/>
            <a:r>
              <a:rPr lang="fr-FR" dirty="0"/>
              <a:t>Préférer la composition à l’héritage</a:t>
            </a:r>
          </a:p>
        </p:txBody>
      </p:sp>
    </p:spTree>
    <p:extLst>
      <p:ext uri="{BB962C8B-B14F-4D97-AF65-F5344CB8AC3E}">
        <p14:creationId xmlns:p14="http://schemas.microsoft.com/office/powerpoint/2010/main" val="3641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/>
              <a:t>Troisième implémentation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27012" y="4586793"/>
            <a:ext cx="4876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EntityLoader&lt;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(EntityLoader&lt;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entityLoader)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entityLoader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.loadAll()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.get(id)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404200"/>
            <a:ext cx="5724623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42950" indent="-742950" rtl="0">
              <a:buFont typeface="+mj-lt"/>
              <a:buAutoNum type="arabicPeriod" startAt="3"/>
            </a:pPr>
            <a:r>
              <a:rPr lang="fr-FR" dirty="0"/>
              <a:t>Troisième implémentation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>
          <a:xfrm>
            <a:off x="1273544" y="3676650"/>
            <a:ext cx="9850068" cy="2571750"/>
          </a:xfrm>
        </p:spPr>
        <p:txBody>
          <a:bodyPr rtlCol="0">
            <a:normAutofit fontScale="62500" lnSpcReduction="20000"/>
          </a:bodyPr>
          <a:lstStyle/>
          <a:p>
            <a:pPr rtl="0"/>
            <a:endParaRPr lang="fr-FR" dirty="0"/>
          </a:p>
          <a:p>
            <a:r>
              <a:rPr lang="fr-FR" dirty="0"/>
              <a:t>La notion de cache est fixe (stable)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①</a:t>
            </a:r>
          </a:p>
          <a:p>
            <a:r>
              <a:rPr lang="fr-FR" dirty="0"/>
              <a:t>Le chargement est variable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 ②</a:t>
            </a:r>
          </a:p>
          <a:p>
            <a:r>
              <a:rPr lang="fr-FR" dirty="0"/>
              <a:t>① C’est la structure ou l’</a:t>
            </a:r>
            <a:r>
              <a:rPr lang="fr-FR" b="1" dirty="0"/>
              <a:t>abstraction</a:t>
            </a:r>
          </a:p>
          <a:p>
            <a:r>
              <a:rPr lang="fr-FR" dirty="0"/>
              <a:t>② C’est le comportement ou l’</a:t>
            </a:r>
            <a:r>
              <a:rPr lang="fr-FR" b="1" dirty="0"/>
              <a:t>implémentation</a:t>
            </a:r>
          </a:p>
          <a:p>
            <a:r>
              <a:rPr lang="fr-FR" sz="4000" dirty="0"/>
              <a:t>Séparer </a:t>
            </a:r>
            <a:r>
              <a:rPr lang="fr-FR" sz="4000" b="1" dirty="0"/>
              <a:t>l’abstraction</a:t>
            </a:r>
            <a:r>
              <a:rPr lang="fr-FR" sz="4000" dirty="0"/>
              <a:t> et </a:t>
            </a:r>
            <a:r>
              <a:rPr lang="fr-FR" sz="4000" b="1" dirty="0"/>
              <a:t>l’implémentation</a:t>
            </a:r>
            <a:r>
              <a:rPr lang="fr-FR" sz="4000" dirty="0"/>
              <a:t> </a:t>
            </a:r>
            <a:r>
              <a:rPr lang="fr-FR" sz="4000" dirty="0">
                <a:sym typeface="Wingdings" panose="05000000000000000000" pitchFamily="2" charset="2"/>
              </a:rPr>
              <a:t> </a:t>
            </a:r>
            <a:r>
              <a:rPr lang="fr-FR" sz="4000" b="1" dirty="0">
                <a:sym typeface="Wingdings" panose="05000000000000000000" pitchFamily="2" charset="2"/>
              </a:rPr>
              <a:t>Pattern Bridge</a:t>
            </a:r>
            <a:endParaRPr lang="fr-FR" sz="4000" b="1" dirty="0"/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5" name="Picture 2" descr="PlantUML Diagram">
            <a:extLst>
              <a:ext uri="{FF2B5EF4-FFF2-40B4-BE49-F238E27FC236}">
                <a16:creationId xmlns:a16="http://schemas.microsoft.com/office/drawing/2014/main" id="{A5A7006E-35C1-41C5-8E00-807A3D15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447800"/>
            <a:ext cx="5724623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314</TotalTime>
  <Words>231</Words>
  <Application>Microsoft Office PowerPoint</Application>
  <PresentationFormat>Custom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Constantia</vt:lpstr>
      <vt:lpstr>Courier New</vt:lpstr>
      <vt:lpstr>Wingdings</vt:lpstr>
      <vt:lpstr>Cuisine 16x9</vt:lpstr>
      <vt:lpstr>The Bridge &amp;Visitor</vt:lpstr>
      <vt:lpstr>Qui suis-je ?</vt:lpstr>
      <vt:lpstr>Sommaire</vt:lpstr>
      <vt:lpstr>Pattern Bridge</vt:lpstr>
      <vt:lpstr>Problème</vt:lpstr>
      <vt:lpstr>Première implémentation</vt:lpstr>
      <vt:lpstr>Deuxième implémentation</vt:lpstr>
      <vt:lpstr>Troisième implémentation</vt:lpstr>
      <vt:lpstr>Troisième implémentation</vt:lpstr>
      <vt:lpstr>Pattern Visitor</vt:lpstr>
      <vt:lpstr>Problème</vt:lpstr>
      <vt:lpstr>Qu’affiche-t-il ?</vt:lpstr>
      <vt:lpstr>Résultat</vt:lpstr>
      <vt:lpstr>Première solution</vt:lpstr>
      <vt:lpstr>Première solution</vt:lpstr>
      <vt:lpstr>Généralisation de la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Windows User</dc:creator>
  <cp:lastModifiedBy>MEBARKI Omar (EXT) ItecMktVol</cp:lastModifiedBy>
  <cp:revision>67</cp:revision>
  <dcterms:created xsi:type="dcterms:W3CDTF">2018-03-12T19:56:29Z</dcterms:created>
  <dcterms:modified xsi:type="dcterms:W3CDTF">2018-03-22T18:09:50Z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