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howGuides="1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007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95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2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60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94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5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59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17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60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5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66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5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6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5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7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270775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Bridge &amp; 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Visitor</a:t>
            </a:r>
            <a:r>
              <a:rPr lang="en-GB" sz="8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80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735537" y="1125775"/>
            <a:ext cx="3579663" cy="72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 smtClean="0">
                <a:solidFill>
                  <a:srgbClr val="0C0C0C"/>
                </a:solidFill>
              </a:rPr>
              <a:t>Design patterns</a:t>
            </a:r>
            <a:endParaRPr lang="en-GB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65" y="1846641"/>
            <a:ext cx="4280469" cy="321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 startAt="2"/>
            </a:pPr>
            <a:r>
              <a:rPr lang="fr-FR" sz="4800" dirty="0" smtClean="0">
                <a:latin typeface="Helvetica Neue"/>
              </a:rPr>
              <a:t>Pattern </a:t>
            </a:r>
            <a:r>
              <a:rPr lang="fr-FR" sz="4800" dirty="0" err="1" smtClean="0">
                <a:latin typeface="Helvetica Neue"/>
              </a:rPr>
              <a:t>Visitor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90" y="1074883"/>
            <a:ext cx="4068620" cy="40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 smtClean="0">
                <a:latin typeface="Helvetica Neue"/>
              </a:rPr>
              <a:t>Problème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9627" y="1380384"/>
            <a:ext cx="5290601" cy="36841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 (%d)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hardLink.getPath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hardLink.getRefCounter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lantUML Diagram">
            <a:extLst>
              <a:ext uri="{FF2B5EF4-FFF2-40B4-BE49-F238E27FC236}">
                <a16:creationId xmlns:a16="http://schemas.microsoft.com/office/drawing/2014/main" xmlns="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42" y="1109187"/>
            <a:ext cx="4023058" cy="275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</a:rPr>
              <a:t>Qu’affiche-t-il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0571" y="1200810"/>
            <a:ext cx="5531016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home/S1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lantUML Diagram">
            <a:extLst>
              <a:ext uri="{FF2B5EF4-FFF2-40B4-BE49-F238E27FC236}">
                <a16:creationId xmlns:a16="http://schemas.microsoft.com/office/drawing/2014/main" xmlns="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49" y="1194482"/>
            <a:ext cx="4351443" cy="29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Résulat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057702" y="3241293"/>
            <a:ext cx="552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Les </a:t>
            </a:r>
            <a:r>
              <a:rPr lang="fr-FR" sz="1800" b="1" dirty="0">
                <a:solidFill>
                  <a:srgbClr val="92D050"/>
                </a:solidFill>
              </a:rPr>
              <a:t>paramètres</a:t>
            </a:r>
            <a:r>
              <a:rPr lang="fr-FR" sz="1800" dirty="0">
                <a:solidFill>
                  <a:srgbClr val="92D050"/>
                </a:solidFill>
              </a:rPr>
              <a:t> </a:t>
            </a:r>
            <a:r>
              <a:rPr lang="fr-FR" sz="1800" dirty="0"/>
              <a:t>sont résolus à la </a:t>
            </a:r>
            <a:r>
              <a:rPr lang="fr-FR" sz="1800" b="1" dirty="0">
                <a:solidFill>
                  <a:srgbClr val="92D050"/>
                </a:solidFill>
              </a:rPr>
              <a:t>compilation</a:t>
            </a:r>
          </a:p>
          <a:p>
            <a:endParaRPr lang="fr-FR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3603009" y="1562669"/>
            <a:ext cx="208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F1</a:t>
            </a:r>
          </a:p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S1</a:t>
            </a:r>
          </a:p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H1</a:t>
            </a:r>
          </a:p>
          <a:p>
            <a:pPr algn="ctr"/>
            <a:endParaRPr lang="fr-FR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193344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</a:t>
            </a:r>
            <a:r>
              <a:rPr lang="fr-FR" sz="4800" dirty="0" smtClean="0">
                <a:latin typeface="Helvetica Neue"/>
              </a:rPr>
              <a:t>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61500" y="952184"/>
            <a:ext cx="397508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800" dirty="0" err="1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48127" y="3081397"/>
            <a:ext cx="3601736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MainPrinter2 {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Printer printer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file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symLink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"/home/F1"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hardLink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33990775-F671-43F0-8E32-9318C806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70" y="1220156"/>
            <a:ext cx="4171372" cy="297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193344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</a:t>
            </a:r>
            <a:r>
              <a:rPr lang="fr-FR" sz="4800" dirty="0" smtClean="0">
                <a:latin typeface="Helvetica Neue"/>
              </a:rPr>
              <a:t>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33990775-F671-43F0-8E32-9318C806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70" y="1220156"/>
            <a:ext cx="4171372" cy="297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5"/>
          <p:cNvSpPr txBox="1">
            <a:spLocks/>
          </p:cNvSpPr>
          <p:nvPr/>
        </p:nvSpPr>
        <p:spPr>
          <a:xfrm>
            <a:off x="749566" y="2801144"/>
            <a:ext cx="4518469" cy="17912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Cette technique est le </a:t>
            </a:r>
            <a:r>
              <a:rPr lang="fr-FR" sz="1800" dirty="0" smtClean="0">
                <a:solidFill>
                  <a:srgbClr val="92D050"/>
                </a:solidFill>
              </a:rPr>
              <a:t>double </a:t>
            </a:r>
            <a:r>
              <a:rPr lang="fr-FR" sz="1800" dirty="0" err="1" smtClean="0">
                <a:solidFill>
                  <a:srgbClr val="92D050"/>
                </a:solidFill>
              </a:rPr>
              <a:t>dispatch</a:t>
            </a:r>
            <a:endParaRPr lang="fr-FR" sz="1800" dirty="0">
              <a:solidFill>
                <a:srgbClr val="92D05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6" y="1302081"/>
            <a:ext cx="3795129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9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89627" y="193344"/>
            <a:ext cx="8829248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>
                <a:latin typeface="Helvetica Neue"/>
              </a:rPr>
              <a:t>Généralisation de la 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 descr="PlantUML Diagram">
            <a:extLst>
              <a:ext uri="{FF2B5EF4-FFF2-40B4-BE49-F238E27FC236}">
                <a16:creationId xmlns:a16="http://schemas.microsoft.com/office/drawing/2014/main" xmlns="" id="{6091BF8A-DB6C-41EB-A023-F079D46A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60" y="1048344"/>
            <a:ext cx="5319940" cy="25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lantUML Diagram">
            <a:extLst>
              <a:ext uri="{FF2B5EF4-FFF2-40B4-BE49-F238E27FC236}">
                <a16:creationId xmlns:a16="http://schemas.microsoft.com/office/drawing/2014/main" xmlns="" id="{8BB2D1BB-5A30-4AD9-B0C2-C2AED908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7" y="1542197"/>
            <a:ext cx="3253214" cy="24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8"/>
          <p:cNvSpPr/>
          <p:nvPr/>
        </p:nvSpPr>
        <p:spPr>
          <a:xfrm>
            <a:off x="3210259" y="2571750"/>
            <a:ext cx="747591" cy="399466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9"/>
          <p:cNvSpPr txBox="1"/>
          <p:nvPr/>
        </p:nvSpPr>
        <p:spPr>
          <a:xfrm>
            <a:off x="3341299" y="433028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C’est</a:t>
            </a:r>
            <a:r>
              <a:rPr lang="en-US" sz="1800" dirty="0"/>
              <a:t> le pattern </a:t>
            </a:r>
            <a:r>
              <a:rPr lang="en-US" sz="1800" dirty="0">
                <a:solidFill>
                  <a:srgbClr val="92D050"/>
                </a:solidFill>
              </a:rPr>
              <a:t>Visitor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05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Qui </a:t>
            </a:r>
            <a:r>
              <a:rPr lang="en-GB" sz="4800" b="1" dirty="0" err="1">
                <a:latin typeface="Helvetica Neue"/>
                <a:ea typeface="Helvetica Neue"/>
                <a:cs typeface="Helvetica Neue"/>
                <a:sym typeface="Helvetica Neue"/>
              </a:rPr>
              <a:t>suis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-je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Omar MEBARKI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Développeur/Architecte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err="1" smtClean="0">
                <a:solidFill>
                  <a:srgbClr val="0C0C0C"/>
                </a:solidFill>
              </a:rPr>
              <a:t>omebarki@wemanity.com</a:t>
            </a:r>
            <a:endParaRPr lang="fr-FR" sz="1800" dirty="0" smtClean="0">
              <a:solidFill>
                <a:srgbClr val="0C0C0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https</a:t>
            </a:r>
            <a:r>
              <a:rPr lang="fr-FR" sz="1800">
                <a:solidFill>
                  <a:srgbClr val="0C0C0C"/>
                </a:solidFill>
              </a:rPr>
              <a:t>://</a:t>
            </a:r>
            <a:r>
              <a:rPr lang="fr-FR" sz="1800" smtClean="0">
                <a:solidFill>
                  <a:srgbClr val="0C0C0C"/>
                </a:solidFill>
              </a:rPr>
              <a:t>github.com/omebarki/meetuppatterns</a:t>
            </a:r>
            <a:endParaRPr lang="fr-FR" sz="1800" dirty="0" smtClean="0">
              <a:solidFill>
                <a:srgbClr val="0C0C0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Sommaire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C0C0C"/>
                </a:solidFill>
              </a:rPr>
              <a:t>Pattern Bridge</a:t>
            </a:r>
            <a:endParaRPr lang="fr-FR" sz="1800" dirty="0">
              <a:solidFill>
                <a:srgbClr val="0C0C0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C0C0C"/>
                </a:solidFill>
              </a:rPr>
              <a:t>Pattern </a:t>
            </a:r>
            <a:r>
              <a:rPr lang="fr-FR" sz="1800" dirty="0" err="1" smtClean="0">
                <a:solidFill>
                  <a:srgbClr val="0C0C0C"/>
                </a:solidFill>
              </a:rPr>
              <a:t>Visitor</a:t>
            </a:r>
            <a:endParaRPr lang="fr-FR" sz="1800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/>
            </a:pP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Pattern Bridge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fr-FR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70" y="1309331"/>
            <a:ext cx="4766481" cy="35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  <a:ea typeface="Helvetica Neue"/>
                <a:cs typeface="Helvetica Neue"/>
                <a:sym typeface="Helvetica Neue"/>
              </a:rPr>
              <a:t>Problème</a:t>
            </a:r>
            <a:endParaRPr sz="4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Faire un cache de données provenant de plusieurs référentiels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312568" y="2019869"/>
            <a:ext cx="4518864" cy="2703425"/>
            <a:chOff x="3499196" y="2822864"/>
            <a:chExt cx="5221273" cy="2975264"/>
          </a:xfrm>
        </p:grpSpPr>
        <p:sp>
          <p:nvSpPr>
            <p:cNvPr id="7" name="Organigramme : Disque magnétique 6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7246460" y="3285990"/>
              <a:ext cx="972761" cy="338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Produits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Nuage 9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Cache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4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Les </a:t>
            </a:r>
            <a:r>
              <a:rPr lang="fr-FR" sz="1800" dirty="0"/>
              <a:t>deux Classes ont une </a:t>
            </a:r>
            <a:r>
              <a:rPr lang="fr-FR" sz="1800" dirty="0" err="1"/>
              <a:t>Map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loadAll</a:t>
            </a:r>
            <a:r>
              <a:rPr lang="fr-FR" sz="1800" dirty="0"/>
              <a:t>(): deux implémentations différentes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Elles ont les mêmes méthodes (retour différent)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Et si l’on factorisait un peu tout ça?</a:t>
            </a:r>
          </a:p>
        </p:txBody>
      </p:sp>
      <p:pic>
        <p:nvPicPr>
          <p:cNvPr id="6" name="Picture 4" descr="PlantUML Diagram">
            <a:extLst>
              <a:ext uri="{FF2B5EF4-FFF2-40B4-BE49-F238E27FC236}">
                <a16:creationId xmlns="" xmlns:a16="http://schemas.microsoft.com/office/drawing/2014/main" id="{40B58331-CE09-4A3D-83B4-567D1A06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27" y="1327836"/>
            <a:ext cx="4840073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lantUML Diagram">
            <a:extLst>
              <a:ext uri="{FF2B5EF4-FFF2-40B4-BE49-F238E27FC236}">
                <a16:creationId xmlns="" xmlns:a16="http://schemas.microsoft.com/office/drawing/2014/main" id="{BB6A48FC-5EBB-40E4-965F-72498E12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40" y="1528550"/>
            <a:ext cx="4294541" cy="25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 smtClean="0">
                <a:latin typeface="Helvetica Neue"/>
              </a:rPr>
              <a:t>Deuxième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07159" y="1693491"/>
            <a:ext cx="5152196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Plutôt </a:t>
            </a:r>
            <a:r>
              <a:rPr lang="fr-FR" sz="1800" dirty="0"/>
              <a:t>pas mal! </a:t>
            </a: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On </a:t>
            </a:r>
            <a:r>
              <a:rPr lang="fr-FR" sz="1800" dirty="0"/>
              <a:t>a factorisé ce qui est en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ne </a:t>
            </a:r>
            <a:r>
              <a:rPr lang="fr-FR" sz="1800" dirty="0" smtClean="0">
                <a:solidFill>
                  <a:srgbClr val="FF0000"/>
                </a:solidFill>
              </a:rPr>
              <a:t>peut </a:t>
            </a:r>
            <a:r>
              <a:rPr lang="fr-FR" sz="1800" dirty="0">
                <a:solidFill>
                  <a:srgbClr val="FF0000"/>
                </a:solidFill>
              </a:rPr>
              <a:t>pas injecter de </a:t>
            </a:r>
            <a:r>
              <a:rPr lang="fr-FR" sz="1800" dirty="0" err="1">
                <a:solidFill>
                  <a:srgbClr val="FF0000"/>
                </a:solidFill>
              </a:rPr>
              <a:t>mock</a:t>
            </a:r>
            <a:endParaRPr lang="fr-FR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Préférer la composition à l’héritage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620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err="1" smtClean="0">
                <a:latin typeface="Helvetica Neue"/>
              </a:rPr>
              <a:t>Troisème</a:t>
            </a:r>
            <a:r>
              <a:rPr lang="fr-FR" sz="4800" dirty="0" smtClean="0">
                <a:latin typeface="Helvetica Neue"/>
              </a:rPr>
              <a:t>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363733" y="1470033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61500" y="1427504"/>
            <a:ext cx="449050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1100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2" descr="PlantUML Diagram">
            <a:extLst>
              <a:ext uri="{FF2B5EF4-FFF2-40B4-BE49-F238E27FC236}">
                <a16:creationId xmlns="" xmlns:a16="http://schemas.microsoft.com/office/drawing/2014/main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80" y="1360758"/>
            <a:ext cx="4496205" cy="25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smtClean="0">
                <a:latin typeface="Helvetica Neue"/>
              </a:rPr>
              <a:t>Troisième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PlantUML Diagram">
            <a:extLst>
              <a:ext uri="{FF2B5EF4-FFF2-40B4-BE49-F238E27FC236}">
                <a16:creationId xmlns="" xmlns:a16="http://schemas.microsoft.com/office/drawing/2014/main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2" y="1360758"/>
            <a:ext cx="4675171" cy="26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Shape 104"/>
          <p:cNvSpPr txBox="1"/>
          <p:nvPr/>
        </p:nvSpPr>
        <p:spPr>
          <a:xfrm>
            <a:off x="572100" y="114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La notion de cache est fixe (stable)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Le chargement est variable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 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① C’est la structure ou l’</a:t>
            </a:r>
            <a:r>
              <a:rPr lang="fr-FR" sz="1800" b="1" dirty="0"/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② C’est le comportement ou l’</a:t>
            </a:r>
            <a:r>
              <a:rPr lang="fr-FR" sz="1800" b="1" dirty="0"/>
              <a:t>implémentation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Séparer </a:t>
            </a:r>
            <a:r>
              <a:rPr lang="fr-FR" sz="1800" b="1" dirty="0"/>
              <a:t>l’abstraction</a:t>
            </a:r>
            <a:r>
              <a:rPr lang="fr-FR" sz="1800" dirty="0"/>
              <a:t> et </a:t>
            </a:r>
            <a:r>
              <a:rPr lang="fr-FR" sz="1800" b="1" dirty="0"/>
              <a:t>l’implémentation</a:t>
            </a:r>
            <a:r>
              <a:rPr lang="fr-FR" sz="1800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b="1" dirty="0">
                <a:solidFill>
                  <a:srgbClr val="92D050"/>
                </a:solidFill>
                <a:sym typeface="Wingdings" panose="05000000000000000000" pitchFamily="2" charset="2"/>
              </a:rPr>
              <a:t>Pattern Bridge</a:t>
            </a:r>
            <a:endParaRPr lang="fr-FR" sz="1800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17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211</Words>
  <Application>Microsoft Macintosh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Amatic SC</vt:lpstr>
      <vt:lpstr>Courier New</vt:lpstr>
      <vt:lpstr>Helvetica Neue</vt:lpstr>
      <vt:lpstr>Source Code Pro</vt:lpstr>
      <vt:lpstr>Wingdings</vt:lpstr>
      <vt:lpstr>Arial</vt:lpstr>
      <vt:lpstr>Beach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Microsoft Office User</cp:lastModifiedBy>
  <cp:revision>47</cp:revision>
  <dcterms:modified xsi:type="dcterms:W3CDTF">2018-03-30T20:06:10Z</dcterms:modified>
</cp:coreProperties>
</file>