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72" r:id="rId7"/>
    <p:sldId id="273" r:id="rId8"/>
    <p:sldId id="274" r:id="rId9"/>
    <p:sldId id="269" r:id="rId10"/>
    <p:sldId id="275" r:id="rId11"/>
    <p:sldId id="276" r:id="rId12"/>
    <p:sldId id="277" r:id="rId13"/>
    <p:sldId id="271" r:id="rId14"/>
    <p:sldId id="259" r:id="rId15"/>
    <p:sldId id="260" r:id="rId16"/>
    <p:sldId id="261" r:id="rId17"/>
    <p:sldId id="262" r:id="rId18"/>
    <p:sldId id="263" r:id="rId19"/>
    <p:sldId id="267" r:id="rId20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8" autoAdjust="0"/>
  </p:normalViewPr>
  <p:slideViewPr>
    <p:cSldViewPr>
      <p:cViewPr varScale="1">
        <p:scale>
          <a:sx n="89" d="100"/>
          <a:sy n="89" d="100"/>
        </p:scale>
        <p:origin x="466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8" d="100"/>
          <a:sy n="68" d="100"/>
        </p:scale>
        <p:origin x="3101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 rtlCol="0"/>
        <a:lstStyle/>
        <a:p>
          <a:pPr rtl="0"/>
          <a:endParaRPr lang="en-US"/>
        </a:p>
      </dgm:t>
    </dgm:pt>
    <dgm:pt modelId="{170C0135-3A94-4623-AA81-735573228628}">
      <dgm:prSet phldrT="[Text]"/>
      <dgm:spPr/>
      <dgm:t>
        <a:bodyPr rtlCol="0"/>
        <a:lstStyle/>
        <a:p>
          <a:pPr rtl="0"/>
          <a:r>
            <a:rPr lang="fr-FR" noProof="0" dirty="0"/>
            <a:t>Groupe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 rtlCol="0"/>
        <a:lstStyle/>
        <a:p>
          <a:pPr rtl="0"/>
          <a:endParaRPr lang="en-US"/>
        </a:p>
      </dgm:t>
    </dgm:pt>
    <dgm:pt modelId="{D38474F5-0992-4D39-B19C-1F963AEBACD2}" type="sibTrans" cxnId="{22A430BA-B6E0-4052-AE0E-A81596E2528E}">
      <dgm:prSet/>
      <dgm:spPr/>
      <dgm:t>
        <a:bodyPr rtlCol="0"/>
        <a:lstStyle/>
        <a:p>
          <a:pPr rtl="0"/>
          <a:endParaRPr lang="en-US"/>
        </a:p>
      </dgm:t>
    </dgm:pt>
    <dgm:pt modelId="{B8E35523-DEC4-40C5-AD71-C446E3CF02A7}">
      <dgm:prSet phldrT="[Text]"/>
      <dgm:spPr/>
      <dgm:t>
        <a:bodyPr rtlCol="0"/>
        <a:lstStyle/>
        <a:p>
          <a:pPr rtl="0"/>
          <a:r>
            <a:rPr lang="fr-FR" noProof="0" dirty="0"/>
            <a:t>Tâche 1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 rtlCol="0"/>
        <a:lstStyle/>
        <a:p>
          <a:pPr rtl="0"/>
          <a:endParaRPr lang="en-US"/>
        </a:p>
      </dgm:t>
    </dgm:pt>
    <dgm:pt modelId="{2EEF7558-FF6A-4D97-B16B-E787F09F42D0}" type="sibTrans" cxnId="{74BF261D-E0A3-43A7-83EB-85FEEF0798DA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 rtlCol="0"/>
        <a:lstStyle/>
        <a:p>
          <a:pPr rtl="0"/>
          <a:r>
            <a:rPr lang="fr-FR" noProof="0" dirty="0"/>
            <a:t>Tâche 2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 rtlCol="0"/>
        <a:lstStyle/>
        <a:p>
          <a:pPr rtl="0"/>
          <a:endParaRPr lang="en-US"/>
        </a:p>
      </dgm:t>
    </dgm:pt>
    <dgm:pt modelId="{B47B7453-52D0-4E8E-A0EE-5E0C42B9531D}" type="sibTrans" cxnId="{1C13D7DA-244F-475B-A626-FFEF1E3983D1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 rtlCol="0"/>
        <a:lstStyle/>
        <a:p>
          <a:pPr rtl="0"/>
          <a:r>
            <a:rPr lang="fr-FR" noProof="0" dirty="0"/>
            <a:t>Tâche 3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 rtlCol="0"/>
        <a:lstStyle/>
        <a:p>
          <a:pPr rtl="0"/>
          <a:endParaRPr lang="en-US"/>
        </a:p>
      </dgm:t>
    </dgm:pt>
    <dgm:pt modelId="{E3DD98F3-578A-483D-B82A-920BD328FE4E}" type="sibTrans" cxnId="{B410F203-BF34-4790-B774-CBB246AFFDF3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98F6F3C-42F1-48FA-9425-25042679391F}" type="pres">
      <dgm:prSet presAssocID="{170C0135-3A94-4623-AA81-735573228628}" presName="centerShape" presStyleLbl="node0" presStyleIdx="0" presStyleCnt="1"/>
      <dgm:spPr/>
      <dgm:t>
        <a:bodyPr/>
        <a:lstStyle/>
        <a:p>
          <a:endParaRPr lang="fr-FR"/>
        </a:p>
      </dgm:t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  <dgm:t>
        <a:bodyPr/>
        <a:lstStyle/>
        <a:p>
          <a:endParaRPr lang="fr-FR"/>
        </a:p>
      </dgm:t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  <dgm:t>
        <a:bodyPr/>
        <a:lstStyle/>
        <a:p>
          <a:endParaRPr lang="fr-FR"/>
        </a:p>
      </dgm:t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noProof="0" dirty="0"/>
            <a:t>Groupe A</a:t>
          </a:r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noProof="0" dirty="0"/>
            <a:t>Tâche 1</a:t>
          </a:r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noProof="0" dirty="0"/>
            <a:t>Tâche 2</a:t>
          </a:r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noProof="0" dirty="0"/>
            <a:t>Tâche 3</a:t>
          </a:r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9A2291-0035-4D64-A7A5-F36AC1AF399D}" type="datetime1">
              <a:rPr lang="fr-FR" smtClean="0"/>
              <a:t>18/03/2018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19B5CD-CE9D-4F17-8DE3-0045DF2A06F1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016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4718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4188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277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4674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69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0795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045B7DE-1198-4F2F-B574-CA8CAE341642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81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231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929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419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49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5579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753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57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D7672-6A17-4383-8E11-B703B2F244DD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450B91-7D53-40A4-B2F5-AA5E0059FF2C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5" name="graphique du bas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orme libre 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7" name="Rectangle 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81A6B-7357-4D25-8FC7-B90E847B95A8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C5A66A-4BD8-442B-B2CE-4DDC3F185A34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9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orme libre 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7FDAA-B5D3-4E22-A82E-02191A2150B9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DF8559-33F4-416D-A710-49A46B99982C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2E5DF-51C7-4012-82D0-A6F20F8A1C3B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6353DA-E3F6-4188-A918-D5978D2DC352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orme libre 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7CDB5E-87EB-400A-AF0C-7B4E7074CB2E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92CBFA-02BE-4A2B-B3DF-CE42DCACD8FF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044B4-8DC2-481B-A751-5605C20AC4B9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orme libre 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8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grpSp>
        <p:nvGrpSpPr>
          <p:cNvPr id="7" name="carré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01DFB95D-D541-4088-8BCE-2FF8F06A12B2}" type="datetime1">
              <a:rPr lang="fr-FR" noProof="0" smtClean="0"/>
              <a:t>18/03/2018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12000" t="40000" r="32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The Bridge &amp;</a:t>
            </a:r>
            <a:r>
              <a:rPr lang="fr-FR" dirty="0" err="1" smtClean="0"/>
              <a:t>Visitor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Design patterns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52400"/>
            <a:ext cx="11047413" cy="1295400"/>
          </a:xfrm>
        </p:spPr>
        <p:txBody>
          <a:bodyPr rtlCol="0"/>
          <a:lstStyle/>
          <a:p>
            <a:pPr rtl="0"/>
            <a:r>
              <a:rPr lang="fr-FR" spc="-50" dirty="0"/>
              <a:t>Disposition de deux contenus avec graphique </a:t>
            </a:r>
            <a:r>
              <a:rPr lang="fr-FR" spc="-50" dirty="0" err="1"/>
              <a:t>SmartArt</a:t>
            </a:r>
            <a:endParaRPr lang="fr-FR" spc="-5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  <p:graphicFrame>
        <p:nvGraphicFramePr>
          <p:cNvPr id="5" name="Espace réservé du contenu 4" descr="Un cycle radial montre la relation entre 3 tâches et un group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70628993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- 2</a:t>
            </a:r>
          </a:p>
        </p:txBody>
      </p:sp>
      <p:sp>
        <p:nvSpPr>
          <p:cNvPr id="11" name="Espace réservé du texte 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2" name="Espace réservé du contenu 11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4" name="Espace réservé du contenu 13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- 3</a:t>
            </a:r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2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- 5</a:t>
            </a:r>
          </a:p>
        </p:txBody>
      </p:sp>
      <p:sp>
        <p:nvSpPr>
          <p:cNvPr id="6" name="Espace réservé d’image 5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Qui suis-je ?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Omar MEBARKI</a:t>
            </a:r>
            <a:endParaRPr lang="fr-FR" dirty="0"/>
          </a:p>
          <a:p>
            <a:pPr rtl="0"/>
            <a:r>
              <a:rPr lang="fr-FR" dirty="0" smtClean="0"/>
              <a:t>Développeur/Architecte Java</a:t>
            </a:r>
          </a:p>
          <a:p>
            <a:r>
              <a:rPr lang="fr-FR" dirty="0"/>
              <a:t>omebarki@wemanity.com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Pattern Bridge</a:t>
            </a:r>
            <a:endParaRPr lang="fr-FR" dirty="0"/>
          </a:p>
          <a:p>
            <a:pPr rtl="0"/>
            <a:r>
              <a:rPr lang="fr-FR" dirty="0" smtClean="0"/>
              <a:t>Pattern </a:t>
            </a:r>
            <a:r>
              <a:rPr lang="fr-FR" dirty="0" err="1"/>
              <a:t>V</a:t>
            </a:r>
            <a:r>
              <a:rPr lang="fr-FR" dirty="0" err="1" smtClean="0"/>
              <a:t>isitor</a:t>
            </a:r>
            <a:endParaRPr lang="fr-FR" dirty="0" smtClean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948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7250" indent="-857250" rtl="0">
              <a:buFont typeface="+mj-lt"/>
              <a:buAutoNum type="romanUcPeriod"/>
            </a:pPr>
            <a:r>
              <a:rPr lang="fr-FR" dirty="0" smtClean="0"/>
              <a:t>Pattern Bridge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fr-FR" dirty="0"/>
          </a:p>
          <a:p>
            <a:pPr rtl="0"/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447800"/>
            <a:ext cx="7010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7250" indent="-857250" rtl="0">
              <a:buFont typeface="+mj-lt"/>
              <a:buAutoNum type="alphaUcPeriod"/>
            </a:pPr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Faire un cache de données provenant de plusieurs référentiels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grpSp>
        <p:nvGrpSpPr>
          <p:cNvPr id="14" name="Groupe 13"/>
          <p:cNvGrpSpPr/>
          <p:nvPr/>
        </p:nvGrpSpPr>
        <p:grpSpPr>
          <a:xfrm>
            <a:off x="3499196" y="2286000"/>
            <a:ext cx="5795616" cy="3512128"/>
            <a:chOff x="3499196" y="2822864"/>
            <a:chExt cx="5221273" cy="2975264"/>
          </a:xfrm>
        </p:grpSpPr>
        <p:sp>
          <p:nvSpPr>
            <p:cNvPr id="2" name="Organigramme : Disque magnétique 1"/>
            <p:cNvSpPr/>
            <p:nvPr/>
          </p:nvSpPr>
          <p:spPr>
            <a:xfrm>
              <a:off x="3499196" y="3089564"/>
              <a:ext cx="1143000" cy="1295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Clients</a:t>
              </a:r>
              <a:endParaRPr lang="fr-FR" dirty="0"/>
            </a:p>
          </p:txBody>
        </p:sp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1669" y="2822864"/>
              <a:ext cx="1828800" cy="1828800"/>
            </a:xfrm>
            <a:prstGeom prst="rect">
              <a:avLst/>
            </a:prstGeom>
          </p:spPr>
        </p:pic>
        <p:sp>
          <p:nvSpPr>
            <p:cNvPr id="4" name="ZoneTexte 3"/>
            <p:cNvSpPr txBox="1"/>
            <p:nvPr/>
          </p:nvSpPr>
          <p:spPr>
            <a:xfrm>
              <a:off x="7246460" y="3285990"/>
              <a:ext cx="1119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Clients</a:t>
              </a:r>
              <a:endParaRPr lang="fr-F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Nuage 6"/>
            <p:cNvSpPr/>
            <p:nvPr/>
          </p:nvSpPr>
          <p:spPr>
            <a:xfrm>
              <a:off x="5103812" y="5029200"/>
              <a:ext cx="1600200" cy="768928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Cache</a:t>
              </a:r>
              <a:endParaRPr lang="fr-FR" dirty="0"/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H="1">
              <a:off x="6264662" y="3674919"/>
              <a:ext cx="987757" cy="1335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4494212" y="3886200"/>
              <a:ext cx="1219200" cy="1143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75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371600"/>
            <a:ext cx="6987592" cy="304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42950" indent="-742950" rtl="0">
              <a:buFont typeface="+mj-lt"/>
              <a:buAutoNum type="alphaLcParenR"/>
            </a:pPr>
            <a:r>
              <a:rPr lang="fr-FR" dirty="0" smtClean="0"/>
              <a:t>Première implémentation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sz="half" idx="1"/>
          </p:nvPr>
        </p:nvSpPr>
        <p:spPr>
          <a:xfrm>
            <a:off x="1273544" y="3581400"/>
            <a:ext cx="7696200" cy="257175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fr-FR" dirty="0" smtClean="0"/>
              <a:t>Les deux Classes ont une </a:t>
            </a:r>
            <a:r>
              <a:rPr lang="fr-FR" dirty="0" err="1"/>
              <a:t>M</a:t>
            </a:r>
            <a:r>
              <a:rPr lang="fr-FR" dirty="0" err="1" smtClean="0"/>
              <a:t>ap</a:t>
            </a:r>
            <a:endParaRPr lang="fr-FR" dirty="0" smtClean="0"/>
          </a:p>
          <a:p>
            <a:pPr rtl="0"/>
            <a:r>
              <a:rPr lang="fr-FR" dirty="0" err="1" smtClean="0"/>
              <a:t>loadAll</a:t>
            </a:r>
            <a:r>
              <a:rPr lang="fr-FR" dirty="0" smtClean="0"/>
              <a:t>(): deux implémentations différentes</a:t>
            </a:r>
            <a:endParaRPr lang="fr-FR" dirty="0"/>
          </a:p>
          <a:p>
            <a:pPr rtl="0"/>
            <a:r>
              <a:rPr lang="fr-FR" dirty="0" smtClean="0"/>
              <a:t>Elles ont les mêmes méthodes (retour différent)</a:t>
            </a:r>
          </a:p>
          <a:p>
            <a:pPr marL="0" indent="0" rtl="0">
              <a:buNone/>
            </a:pPr>
            <a:endParaRPr lang="fr-FR" dirty="0" smtClean="0"/>
          </a:p>
          <a:p>
            <a:pPr rtl="0"/>
            <a:r>
              <a:rPr lang="fr-FR" dirty="0" smtClean="0"/>
              <a:t>Et si l’on factorisait un peu tout ça?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895350"/>
            <a:ext cx="7067550" cy="41338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42950" indent="-742950" rtl="0">
              <a:buFont typeface="+mj-lt"/>
              <a:buAutoNum type="alphaLcParenR" startAt="2"/>
            </a:pPr>
            <a:r>
              <a:rPr lang="fr-FR" dirty="0" smtClean="0"/>
              <a:t>Deuxième implémentation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sz="half" idx="1"/>
          </p:nvPr>
        </p:nvSpPr>
        <p:spPr>
          <a:xfrm>
            <a:off x="1273544" y="3676650"/>
            <a:ext cx="7696200" cy="2571750"/>
          </a:xfrm>
        </p:spPr>
        <p:txBody>
          <a:bodyPr rtlCol="0">
            <a:normAutofit fontScale="85000" lnSpcReduction="10000"/>
          </a:bodyPr>
          <a:lstStyle/>
          <a:p>
            <a:pPr rtl="0"/>
            <a:endParaRPr lang="fr-FR" dirty="0" smtClean="0"/>
          </a:p>
          <a:p>
            <a:pPr rtl="0"/>
            <a:r>
              <a:rPr lang="fr-FR" dirty="0" smtClean="0"/>
              <a:t>Plutôt pas mal! On a factorisé ce qui est en commun</a:t>
            </a:r>
          </a:p>
          <a:p>
            <a:pPr rtl="0"/>
            <a:r>
              <a:rPr lang="fr-FR" dirty="0" smtClean="0">
                <a:solidFill>
                  <a:srgbClr val="FF0000"/>
                </a:solidFill>
              </a:rPr>
              <a:t>On a utilisé l’héritage (Pensez aux testes unitaires)</a:t>
            </a:r>
          </a:p>
          <a:p>
            <a:pPr rtl="0"/>
            <a:r>
              <a:rPr lang="fr-FR" dirty="0" smtClean="0">
                <a:solidFill>
                  <a:srgbClr val="FF0000"/>
                </a:solidFill>
              </a:rPr>
              <a:t>On ne peux pas injecter de </a:t>
            </a:r>
            <a:r>
              <a:rPr lang="fr-FR" dirty="0" err="1" smtClean="0">
                <a:solidFill>
                  <a:srgbClr val="FF0000"/>
                </a:solidFill>
              </a:rPr>
              <a:t>mock</a:t>
            </a:r>
            <a:endParaRPr lang="fr-FR" dirty="0" smtClean="0">
              <a:solidFill>
                <a:srgbClr val="FF0000"/>
              </a:solidFill>
            </a:endParaRPr>
          </a:p>
          <a:p>
            <a:pPr rtl="0"/>
            <a:r>
              <a:rPr lang="fr-FR" dirty="0" smtClean="0"/>
              <a:t>Préférer la composition à l’héritage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1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5" y="731628"/>
            <a:ext cx="8410575" cy="42481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42950" indent="-742950" rtl="0">
              <a:buFont typeface="+mj-lt"/>
              <a:buAutoNum type="alphaLcParenR" startAt="3"/>
            </a:pPr>
            <a:r>
              <a:rPr lang="fr-FR" dirty="0" smtClean="0"/>
              <a:t>Deuxième implémentation</a:t>
            </a:r>
            <a:endParaRPr lang="fr-F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227012" y="4586793"/>
            <a:ext cx="487680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Cache&lt;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EntityLoader&lt;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(EntityLoader&lt;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entityLoader) {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entityLoader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entityLoader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loadAll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.loadAll()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.get(id)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3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685800"/>
            <a:ext cx="8410575" cy="42481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42950" indent="-742950" rtl="0">
              <a:buFont typeface="+mj-lt"/>
              <a:buAutoNum type="alphaLcParenR" startAt="3"/>
            </a:pPr>
            <a:r>
              <a:rPr lang="fr-FR" dirty="0" smtClean="0"/>
              <a:t>Deuxième implémentation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sz="half" idx="1"/>
          </p:nvPr>
        </p:nvSpPr>
        <p:spPr>
          <a:xfrm>
            <a:off x="1273544" y="3676650"/>
            <a:ext cx="9850068" cy="2571750"/>
          </a:xfrm>
        </p:spPr>
        <p:txBody>
          <a:bodyPr rtlCol="0">
            <a:normAutofit fontScale="62500" lnSpcReduction="20000"/>
          </a:bodyPr>
          <a:lstStyle/>
          <a:p>
            <a:pPr rtl="0"/>
            <a:endParaRPr lang="fr-FR" dirty="0" smtClean="0"/>
          </a:p>
          <a:p>
            <a:r>
              <a:rPr lang="fr-FR" dirty="0" smtClean="0"/>
              <a:t>La notion de cache est fixe (stable)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 smtClean="0"/>
              <a:t> ①</a:t>
            </a:r>
          </a:p>
          <a:p>
            <a:r>
              <a:rPr lang="fr-FR" dirty="0" smtClean="0"/>
              <a:t>Le chargement est variable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 smtClean="0"/>
              <a:t>  ②</a:t>
            </a:r>
          </a:p>
          <a:p>
            <a:r>
              <a:rPr lang="fr-FR" dirty="0" smtClean="0"/>
              <a:t>① C’est la structure ou l’</a:t>
            </a:r>
            <a:r>
              <a:rPr lang="fr-FR" b="1" dirty="0" smtClean="0"/>
              <a:t>abstraction</a:t>
            </a:r>
          </a:p>
          <a:p>
            <a:r>
              <a:rPr lang="fr-FR" dirty="0" smtClean="0"/>
              <a:t>② C’est le comportement ou l’</a:t>
            </a:r>
            <a:r>
              <a:rPr lang="fr-FR" b="1" dirty="0" smtClean="0"/>
              <a:t>implémentation</a:t>
            </a:r>
          </a:p>
          <a:p>
            <a:r>
              <a:rPr lang="fr-FR" sz="4000" dirty="0" smtClean="0"/>
              <a:t>Séparer </a:t>
            </a:r>
            <a:r>
              <a:rPr lang="fr-FR" sz="4000" b="1" dirty="0" smtClean="0"/>
              <a:t>l’abstraction</a:t>
            </a:r>
            <a:r>
              <a:rPr lang="fr-FR" sz="4000" dirty="0" smtClean="0"/>
              <a:t> et </a:t>
            </a:r>
            <a:r>
              <a:rPr lang="fr-FR" sz="4000" b="1" dirty="0" smtClean="0"/>
              <a:t>l’implémentation</a:t>
            </a:r>
            <a:r>
              <a:rPr lang="fr-FR" sz="4000" dirty="0" smtClean="0"/>
              <a:t> </a:t>
            </a:r>
            <a:r>
              <a:rPr lang="fr-FR" sz="4000" dirty="0" smtClean="0">
                <a:sym typeface="Wingdings" panose="05000000000000000000" pitchFamily="2" charset="2"/>
              </a:rPr>
              <a:t> </a:t>
            </a:r>
            <a:r>
              <a:rPr lang="fr-FR" sz="4000" b="1" dirty="0" smtClean="0">
                <a:sym typeface="Wingdings" panose="05000000000000000000" pitchFamily="2" charset="2"/>
              </a:rPr>
              <a:t>Pattern Bridge</a:t>
            </a:r>
            <a:endParaRPr lang="fr-FR" sz="4000" b="1" dirty="0" smtClean="0"/>
          </a:p>
          <a:p>
            <a:endParaRPr lang="fr-FR" b="1" dirty="0"/>
          </a:p>
          <a:p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370687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isine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462_TF02787942.potx" id="{C96F3070-F9C9-4454-81F6-0A9C225E641C}" vid="{2C164769-70AC-4990-B4D7-F24C5B776CEC}"/>
    </a:ext>
  </a:extLst>
</a:theme>
</file>

<file path=ppt/theme/theme2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2006/metadata/properties"/>
    <ds:schemaRef ds:uri="a4f35948-e619-41b3-aa29-22878b09cfd2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Produits frais (grand écran)</Template>
  <TotalTime>116</TotalTime>
  <Words>220</Words>
  <Application>Microsoft Office PowerPoint</Application>
  <PresentationFormat>Personnalisé</PresentationFormat>
  <Paragraphs>65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Constantia</vt:lpstr>
      <vt:lpstr>Courier New</vt:lpstr>
      <vt:lpstr>Wingdings</vt:lpstr>
      <vt:lpstr>Cuisine 16x9</vt:lpstr>
      <vt:lpstr>The Bridge &amp;Visitor</vt:lpstr>
      <vt:lpstr>Qui suis-je ?</vt:lpstr>
      <vt:lpstr>Sommaire</vt:lpstr>
      <vt:lpstr>Pattern Bridge</vt:lpstr>
      <vt:lpstr>Problème</vt:lpstr>
      <vt:lpstr>Première implémentation</vt:lpstr>
      <vt:lpstr>Deuxième implémentation</vt:lpstr>
      <vt:lpstr>Deuxième implémentation</vt:lpstr>
      <vt:lpstr>Deuxième implémentation</vt:lpstr>
      <vt:lpstr>Disposition de deux contenus avec graphique SmartArt</vt:lpstr>
      <vt:lpstr>Ajouter un titre de diapositive - 1</vt:lpstr>
      <vt:lpstr>Ajouter un titre de diapositive - 2</vt:lpstr>
      <vt:lpstr>Ajouter un titre de diapositive - 3</vt:lpstr>
      <vt:lpstr>Présentation PowerPoint</vt:lpstr>
      <vt:lpstr>Ajouter un titre de diapositive - 4</vt:lpstr>
      <vt:lpstr>Ajouter un titre de diapositive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Windows User</dc:creator>
  <cp:lastModifiedBy>Windows User</cp:lastModifiedBy>
  <cp:revision>33</cp:revision>
  <dcterms:created xsi:type="dcterms:W3CDTF">2018-03-12T19:56:29Z</dcterms:created>
  <dcterms:modified xsi:type="dcterms:W3CDTF">2018-03-18T09:23:44Z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