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7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007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89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60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664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45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064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958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90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07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270775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GB" sz="4800" b="1" dirty="0">
                <a:latin typeface="Helvetica Neue"/>
                <a:ea typeface="Helvetica Neue"/>
                <a:cs typeface="Helvetica Neue"/>
                <a:sym typeface="Helvetica Neue"/>
              </a:rPr>
              <a:t>Bridge &amp; </a:t>
            </a:r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Visitor</a:t>
            </a:r>
            <a:r>
              <a:rPr lang="en-GB" sz="80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800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3735537" y="1125775"/>
            <a:ext cx="3579663" cy="720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 smtClean="0">
                <a:solidFill>
                  <a:srgbClr val="0C0C0C"/>
                </a:solidFill>
              </a:rPr>
              <a:t>Design patterns</a:t>
            </a:r>
            <a:endParaRPr lang="en-GB" sz="1800" dirty="0">
              <a:solidFill>
                <a:srgbClr val="0C0C0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65" y="1846641"/>
            <a:ext cx="4280469" cy="3210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4800" b="1" dirty="0">
                <a:latin typeface="Helvetica Neue"/>
                <a:ea typeface="Helvetica Neue"/>
                <a:cs typeface="Helvetica Neue"/>
                <a:sym typeface="Helvetica Neue"/>
              </a:rPr>
              <a:t>Qui </a:t>
            </a:r>
            <a:r>
              <a:rPr lang="en-GB" sz="4800" b="1" dirty="0" err="1">
                <a:latin typeface="Helvetica Neue"/>
                <a:ea typeface="Helvetica Neue"/>
                <a:cs typeface="Helvetica Neue"/>
                <a:sym typeface="Helvetica Neue"/>
              </a:rPr>
              <a:t>suis</a:t>
            </a:r>
            <a:r>
              <a:rPr lang="en-GB" sz="4800" b="1" dirty="0">
                <a:latin typeface="Helvetica Neue"/>
                <a:ea typeface="Helvetica Neue"/>
                <a:cs typeface="Helvetica Neue"/>
                <a:sym typeface="Helvetica Neue"/>
              </a:rPr>
              <a:t>-je ?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C0C0C"/>
                </a:solidFill>
              </a:rPr>
              <a:t>Omar MEBARKI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C0C0C"/>
                </a:solidFill>
              </a:rPr>
              <a:t>Développeur/Architecte Java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C0C0C"/>
                </a:solidFill>
              </a:rPr>
              <a:t>omebarki@wemanity.com</a:t>
            </a:r>
            <a:endParaRPr lang="fr-FR" sz="1800" dirty="0">
              <a:solidFill>
                <a:srgbClr val="0C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28700" lvl="0" indent="-1028700" algn="ctr">
              <a:buFont typeface="+mj-lt"/>
              <a:buAutoNum type="romanUcPeriod"/>
            </a:pPr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Pattern Bridge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fr-FR" sz="1800" dirty="0">
              <a:solidFill>
                <a:srgbClr val="0C0C0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70" y="1309331"/>
            <a:ext cx="4766481" cy="35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4800" dirty="0">
                <a:latin typeface="Helvetica Neue"/>
                <a:ea typeface="Helvetica Neue"/>
                <a:cs typeface="Helvetica Neue"/>
                <a:sym typeface="Helvetica Neue"/>
              </a:rPr>
              <a:t>Problème</a:t>
            </a:r>
            <a:endParaRPr sz="4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Faire un cache de données provenant de plusieurs référentiels</a:t>
            </a:r>
            <a:endParaRPr lang="fr-FR" sz="1800" dirty="0"/>
          </a:p>
        </p:txBody>
      </p:sp>
      <p:grpSp>
        <p:nvGrpSpPr>
          <p:cNvPr id="6" name="Groupe 5"/>
          <p:cNvGrpSpPr/>
          <p:nvPr/>
        </p:nvGrpSpPr>
        <p:grpSpPr>
          <a:xfrm>
            <a:off x="2312568" y="2019869"/>
            <a:ext cx="4518864" cy="2703425"/>
            <a:chOff x="3499196" y="2822864"/>
            <a:chExt cx="5221273" cy="2975264"/>
          </a:xfrm>
        </p:grpSpPr>
        <p:sp>
          <p:nvSpPr>
            <p:cNvPr id="7" name="Organigramme : Disque magnétique 6"/>
            <p:cNvSpPr/>
            <p:nvPr/>
          </p:nvSpPr>
          <p:spPr>
            <a:xfrm>
              <a:off x="3499196" y="3089564"/>
              <a:ext cx="1143000" cy="1295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Clients</a:t>
              </a: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1669" y="2822864"/>
              <a:ext cx="1828800" cy="1828800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7246460" y="3285990"/>
              <a:ext cx="1119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Clients</a:t>
              </a:r>
            </a:p>
          </p:txBody>
        </p:sp>
        <p:sp>
          <p:nvSpPr>
            <p:cNvPr id="10" name="Nuage 9"/>
            <p:cNvSpPr/>
            <p:nvPr/>
          </p:nvSpPr>
          <p:spPr>
            <a:xfrm>
              <a:off x="5103812" y="5029200"/>
              <a:ext cx="1600200" cy="768928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Cache</a:t>
              </a: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 flipH="1">
              <a:off x="6264662" y="3674919"/>
              <a:ext cx="987757" cy="1335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4494212" y="3886200"/>
              <a:ext cx="1219200" cy="1143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34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/>
            </a:pPr>
            <a:r>
              <a:rPr lang="fr-FR" sz="4800" dirty="0">
                <a:latin typeface="Helvetica Neue"/>
              </a:rPr>
              <a:t>Première 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Les </a:t>
            </a:r>
            <a:r>
              <a:rPr lang="fr-FR" sz="1800" dirty="0"/>
              <a:t>deux Classes ont une </a:t>
            </a:r>
            <a:r>
              <a:rPr lang="fr-FR" sz="1800" dirty="0" err="1"/>
              <a:t>Map</a:t>
            </a: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loadAll</a:t>
            </a:r>
            <a:r>
              <a:rPr lang="fr-FR" sz="1800" dirty="0"/>
              <a:t>(): deux implémentations différentes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Elles ont les mêmes méthodes (retour différent)</a:t>
            </a:r>
          </a:p>
          <a:p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Et si l’on factorisait un peu tout ça?</a:t>
            </a:r>
            <a:endParaRPr lang="fr-FR" sz="1800" dirty="0"/>
          </a:p>
        </p:txBody>
      </p:sp>
      <p:pic>
        <p:nvPicPr>
          <p:cNvPr id="6" name="Picture 4" descr="PlantUML Diagram">
            <a:extLst>
              <a:ext uri="{FF2B5EF4-FFF2-40B4-BE49-F238E27FC236}">
                <a16:creationId xmlns:a16="http://schemas.microsoft.com/office/drawing/2014/main" xmlns="" id="{40B58331-CE09-4A3D-83B4-567D1A06E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27" y="1327836"/>
            <a:ext cx="4840073" cy="16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lantUML Diagram">
            <a:extLst>
              <a:ext uri="{FF2B5EF4-FFF2-40B4-BE49-F238E27FC236}">
                <a16:creationId xmlns:a16="http://schemas.microsoft.com/office/drawing/2014/main" xmlns="" id="{BB6A48FC-5EBB-40E4-965F-72498E12E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40" y="1528550"/>
            <a:ext cx="4294541" cy="251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 startAt="2"/>
            </a:pPr>
            <a:r>
              <a:rPr lang="fr-FR" sz="4800" dirty="0" smtClean="0">
                <a:latin typeface="Helvetica Neue"/>
              </a:rPr>
              <a:t>Deuxième 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5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07159" y="1693491"/>
            <a:ext cx="5152196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Plutôt </a:t>
            </a:r>
            <a:r>
              <a:rPr lang="fr-FR" sz="1800" dirty="0"/>
              <a:t>pas mal! </a:t>
            </a: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On </a:t>
            </a:r>
            <a:r>
              <a:rPr lang="fr-FR" sz="1800" dirty="0"/>
              <a:t>a factorisé ce qui est en commun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FF0000"/>
                </a:solidFill>
              </a:rPr>
              <a:t>On a utilisé l’héritage (Pensez aux testes unitaires)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FF0000"/>
                </a:solidFill>
              </a:rPr>
              <a:t>On ne </a:t>
            </a:r>
            <a:r>
              <a:rPr lang="fr-FR" sz="1800" dirty="0" smtClean="0">
                <a:solidFill>
                  <a:srgbClr val="FF0000"/>
                </a:solidFill>
              </a:rPr>
              <a:t>peut </a:t>
            </a:r>
            <a:r>
              <a:rPr lang="fr-FR" sz="1800" dirty="0">
                <a:solidFill>
                  <a:srgbClr val="FF0000"/>
                </a:solidFill>
              </a:rPr>
              <a:t>pas injecter de </a:t>
            </a:r>
            <a:r>
              <a:rPr lang="fr-FR" sz="1800" dirty="0" err="1">
                <a:solidFill>
                  <a:srgbClr val="FF0000"/>
                </a:solidFill>
              </a:rPr>
              <a:t>mock</a:t>
            </a:r>
            <a:endParaRPr lang="fr-FR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Préférer la composition à l’héritage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6620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 startAt="3"/>
            </a:pPr>
            <a:r>
              <a:rPr lang="fr-FR" sz="4800" dirty="0" err="1" smtClean="0">
                <a:latin typeface="Helvetica Neue"/>
              </a:rPr>
              <a:t>Troisème</a:t>
            </a:r>
            <a:r>
              <a:rPr lang="fr-FR" sz="4800" dirty="0" smtClean="0">
                <a:latin typeface="Helvetica Neue"/>
              </a:rPr>
              <a:t> 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363733" y="1470033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endParaRPr lang="fr-FR" sz="18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61500" y="1427504"/>
            <a:ext cx="4490505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sz="11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altLang="fr-FR" sz="1100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loadAll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.loadAll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fr-FR" altLang="fr-FR" sz="11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altLang="fr-F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2" descr="PlantUML Diagram">
            <a:extLst>
              <a:ext uri="{FF2B5EF4-FFF2-40B4-BE49-F238E27FC236}">
                <a16:creationId xmlns:a16="http://schemas.microsoft.com/office/drawing/2014/main" xmlns="" id="{B2CC0E40-22EE-4B73-963D-76771D32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80" y="1360758"/>
            <a:ext cx="4496205" cy="253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3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 startAt="3"/>
            </a:pPr>
            <a:r>
              <a:rPr lang="fr-FR" sz="4800" dirty="0" err="1" smtClean="0">
                <a:latin typeface="Helvetica Neue"/>
              </a:rPr>
              <a:t>Troisème</a:t>
            </a:r>
            <a:r>
              <a:rPr lang="fr-FR" sz="4800" dirty="0" smtClean="0">
                <a:latin typeface="Helvetica Neue"/>
              </a:rPr>
              <a:t> 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PlantUML Diagram">
            <a:extLst>
              <a:ext uri="{FF2B5EF4-FFF2-40B4-BE49-F238E27FC236}">
                <a16:creationId xmlns:a16="http://schemas.microsoft.com/office/drawing/2014/main" xmlns="" id="{B2CC0E40-22EE-4B73-963D-76771D32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42" y="1360758"/>
            <a:ext cx="4675171" cy="263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Shape 104"/>
          <p:cNvSpPr txBox="1"/>
          <p:nvPr/>
        </p:nvSpPr>
        <p:spPr>
          <a:xfrm>
            <a:off x="572100" y="114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La notion de cache est fixe (stable)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Le chargement est variable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 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① C’est la structure ou l’</a:t>
            </a:r>
            <a:r>
              <a:rPr lang="fr-FR" sz="1800" b="1" dirty="0"/>
              <a:t>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② C’est le comportement ou l’</a:t>
            </a:r>
            <a:r>
              <a:rPr lang="fr-FR" sz="1800" b="1" dirty="0"/>
              <a:t>implémentation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1800" dirty="0" smtClean="0"/>
              <a:t>Séparer </a:t>
            </a:r>
            <a:r>
              <a:rPr lang="fr-FR" sz="1800" b="1" dirty="0"/>
              <a:t>l’abstraction</a:t>
            </a:r>
            <a:r>
              <a:rPr lang="fr-FR" sz="1800" dirty="0"/>
              <a:t> et </a:t>
            </a:r>
            <a:r>
              <a:rPr lang="fr-FR" sz="1800" b="1" dirty="0"/>
              <a:t>l’implémentation</a:t>
            </a:r>
            <a:r>
              <a:rPr lang="fr-FR" sz="1800" dirty="0"/>
              <a:t> </a:t>
            </a:r>
            <a:r>
              <a:rPr lang="fr-FR" sz="1800" dirty="0">
                <a:sym typeface="Wingdings" panose="05000000000000000000" pitchFamily="2" charset="2"/>
              </a:rPr>
              <a:t> </a:t>
            </a:r>
            <a:r>
              <a:rPr lang="fr-FR" sz="1800" b="1" dirty="0">
                <a:sym typeface="Wingdings" panose="05000000000000000000" pitchFamily="2" charset="2"/>
              </a:rPr>
              <a:t>Pattern Bridge</a:t>
            </a:r>
            <a:endParaRPr lang="fr-F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8174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143</Words>
  <Application>Microsoft Office PowerPoint</Application>
  <PresentationFormat>Affichage à l'écran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Amatic SC</vt:lpstr>
      <vt:lpstr>Arial</vt:lpstr>
      <vt:lpstr>Courier New</vt:lpstr>
      <vt:lpstr>Helvetica Neue</vt:lpstr>
      <vt:lpstr>Source Code Pro</vt:lpstr>
      <vt:lpstr>Wingdings</vt:lpstr>
      <vt:lpstr>Beach Day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Windows User</cp:lastModifiedBy>
  <cp:revision>15</cp:revision>
  <dcterms:modified xsi:type="dcterms:W3CDTF">2018-03-28T20:03:33Z</dcterms:modified>
</cp:coreProperties>
</file>