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19"/>
  </p:notesMasterIdLst>
  <p:sldIdLst>
    <p:sldId id="256" r:id="rId2"/>
    <p:sldId id="258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howGuides="1">
      <p:cViewPr varScale="1">
        <p:scale>
          <a:sx n="109" d="100"/>
          <a:sy n="109" d="100"/>
        </p:scale>
        <p:origin x="149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007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895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026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600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6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194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859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594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179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493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609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954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664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45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064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958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903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07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Shape 8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270775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sz="48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en-GB" sz="4800" b="1" dirty="0">
                <a:latin typeface="Helvetica Neue"/>
                <a:ea typeface="Helvetica Neue"/>
                <a:cs typeface="Helvetica Neue"/>
                <a:sym typeface="Helvetica Neue"/>
              </a:rPr>
              <a:t>Bridge &amp; </a:t>
            </a:r>
            <a:r>
              <a:rPr lang="en-GB" sz="48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Visitor</a:t>
            </a:r>
            <a:r>
              <a:rPr lang="en-GB" sz="80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8000" dirty="0" smtClean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3735537" y="1125775"/>
            <a:ext cx="3579663" cy="720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 smtClean="0">
                <a:solidFill>
                  <a:srgbClr val="0C0C0C"/>
                </a:solidFill>
              </a:rPr>
              <a:t>Design patterns</a:t>
            </a:r>
            <a:endParaRPr lang="en-GB" sz="1800" dirty="0">
              <a:solidFill>
                <a:srgbClr val="0C0C0C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765" y="1846641"/>
            <a:ext cx="4280469" cy="3210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28700" lvl="0" indent="-1028700" algn="ctr">
              <a:buFont typeface="+mj-lt"/>
              <a:buAutoNum type="romanUcPeriod" startAt="2"/>
            </a:pPr>
            <a:r>
              <a:rPr lang="fr-FR" sz="4800" dirty="0" smtClean="0">
                <a:latin typeface="Helvetica Neue"/>
              </a:rPr>
              <a:t>Pattern </a:t>
            </a:r>
            <a:r>
              <a:rPr lang="fr-FR" sz="4800" dirty="0" err="1" smtClean="0">
                <a:latin typeface="Helvetica Neue"/>
              </a:rPr>
              <a:t>Visitor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90" y="1074883"/>
            <a:ext cx="4068620" cy="406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3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4800" dirty="0" smtClean="0">
                <a:latin typeface="Helvetica Neue"/>
              </a:rPr>
              <a:t>Problème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89627" y="1380384"/>
            <a:ext cx="5290601" cy="368410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"File: %S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file.getName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%S --&gt; %s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symLink.getName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symLink.getPath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%S --&gt; %s (%d)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hardLink.getName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hardLink.getPath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hardLink.getRefCounter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2" descr="PlantUML Diagram">
            <a:extLst>
              <a:ext uri="{FF2B5EF4-FFF2-40B4-BE49-F238E27FC236}">
                <a16:creationId xmlns="" xmlns:a16="http://schemas.microsoft.com/office/drawing/2014/main" id="{B6AA6EBE-11BE-493A-ADEF-74D5D5AAB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942" y="1109187"/>
            <a:ext cx="4023058" cy="275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92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4800" dirty="0">
                <a:latin typeface="Helvetica Neue"/>
              </a:rPr>
              <a:t>Qu’affiche-t-il ?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0571" y="1200810"/>
            <a:ext cx="5531016" cy="32316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MainPrinter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File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"F1"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"S1"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home/F1"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"H1"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home/S1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Printer()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printer.print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(file)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printer.print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printer.print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2" descr="PlantUML Diagram">
            <a:extLst>
              <a:ext uri="{FF2B5EF4-FFF2-40B4-BE49-F238E27FC236}">
                <a16:creationId xmlns="" xmlns:a16="http://schemas.microsoft.com/office/drawing/2014/main" id="{B6AA6EBE-11BE-493A-ADEF-74D5D5AAB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949" y="1194482"/>
            <a:ext cx="4351443" cy="297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87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sz="4800" b="1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Résulat</a:t>
            </a:r>
            <a:r>
              <a:rPr lang="en-GB" sz="48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!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057702" y="3241293"/>
            <a:ext cx="552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Les </a:t>
            </a:r>
            <a:r>
              <a:rPr lang="fr-FR" sz="1800" b="1" dirty="0">
                <a:solidFill>
                  <a:srgbClr val="92D050"/>
                </a:solidFill>
              </a:rPr>
              <a:t>paramètres</a:t>
            </a:r>
            <a:r>
              <a:rPr lang="fr-FR" sz="1800" dirty="0">
                <a:solidFill>
                  <a:srgbClr val="92D050"/>
                </a:solidFill>
              </a:rPr>
              <a:t> </a:t>
            </a:r>
            <a:r>
              <a:rPr lang="fr-FR" sz="1800" dirty="0"/>
              <a:t>sont résolus à la </a:t>
            </a:r>
            <a:r>
              <a:rPr lang="fr-FR" sz="1800" b="1" dirty="0">
                <a:solidFill>
                  <a:srgbClr val="92D050"/>
                </a:solidFill>
              </a:rPr>
              <a:t>compilation</a:t>
            </a:r>
          </a:p>
          <a:p>
            <a:endParaRPr lang="fr-FR" sz="1800" dirty="0"/>
          </a:p>
        </p:txBody>
      </p:sp>
      <p:sp>
        <p:nvSpPr>
          <p:cNvPr id="3" name="ZoneTexte 2"/>
          <p:cNvSpPr txBox="1"/>
          <p:nvPr/>
        </p:nvSpPr>
        <p:spPr>
          <a:xfrm>
            <a:off x="3603009" y="1562669"/>
            <a:ext cx="2088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accent4">
                    <a:lumMod val="50000"/>
                  </a:schemeClr>
                </a:solidFill>
              </a:rPr>
              <a:t>File: F1</a:t>
            </a:r>
          </a:p>
          <a:p>
            <a:pPr algn="ctr"/>
            <a:r>
              <a:rPr lang="pt-BR" sz="1800" dirty="0">
                <a:solidFill>
                  <a:schemeClr val="accent4">
                    <a:lumMod val="50000"/>
                  </a:schemeClr>
                </a:solidFill>
              </a:rPr>
              <a:t>File: S1</a:t>
            </a:r>
          </a:p>
          <a:p>
            <a:pPr algn="ctr"/>
            <a:r>
              <a:rPr lang="pt-BR" sz="1800" dirty="0">
                <a:solidFill>
                  <a:schemeClr val="accent4">
                    <a:lumMod val="50000"/>
                  </a:schemeClr>
                </a:solidFill>
              </a:rPr>
              <a:t>File: H1</a:t>
            </a:r>
          </a:p>
          <a:p>
            <a:pPr algn="ctr"/>
            <a:endParaRPr lang="fr-FR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30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193344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-914400" algn="ctr">
              <a:buFont typeface="+mj-lt"/>
              <a:buAutoNum type="arabicPeriod"/>
            </a:pPr>
            <a:r>
              <a:rPr lang="fr-FR" sz="4800" dirty="0">
                <a:latin typeface="Helvetica Neue"/>
              </a:rPr>
              <a:t>Première </a:t>
            </a:r>
            <a:r>
              <a:rPr lang="fr-FR" sz="4800" dirty="0" smtClean="0">
                <a:latin typeface="Helvetica Neue"/>
              </a:rPr>
              <a:t>Solution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361500" y="1013739"/>
            <a:ext cx="3975081" cy="21852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FR" altLang="fr-FR" sz="8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8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{</a:t>
            </a:r>
            <a:b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8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fr-FR" altLang="fr-FR" sz="8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fr-FR" altLang="fr-FR" sz="800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fr-FR" altLang="fr-FR" sz="8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fr-FR" altLang="fr-FR" sz="8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8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8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altLang="fr-FR" sz="8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8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altLang="fr-FR" sz="8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sz="8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fr-FR" altLang="fr-FR" sz="800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getPath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FR" altLang="fr-FR" sz="8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800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altLang="fr-FR" sz="800" dirty="0" err="1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fr-FR" altLang="fr-FR" sz="800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800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8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800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(Printer </a:t>
            </a:r>
            <a:r>
              <a:rPr lang="fr-FR" altLang="fr-FR" sz="8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printer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8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printer</a:t>
            </a:r>
            <a:r>
              <a:rPr lang="fr-FR" altLang="fr-FR" sz="8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8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altLang="fr-FR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21475" y="3204507"/>
            <a:ext cx="3728388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MainPrinter2 {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Printer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Printer()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"F1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"S1"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home/F1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"H1"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"/home/S1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fr-FR" altLang="fr-FR" sz="8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file.print</a:t>
            </a:r>
            <a:r>
              <a:rPr lang="fr-FR" altLang="fr-FR" sz="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(printer)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fr-FR" altLang="fr-FR" sz="8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symLink.print</a:t>
            </a:r>
            <a:r>
              <a:rPr lang="fr-FR" altLang="fr-FR" sz="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(printer)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fr-FR" altLang="fr-FR" sz="8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hardLink.print</a:t>
            </a:r>
            <a:r>
              <a:rPr lang="fr-FR" altLang="fr-FR" sz="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(printer)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PlantUML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63" y="958683"/>
            <a:ext cx="417195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91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193344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-914400" algn="ctr">
              <a:buFont typeface="+mj-lt"/>
              <a:buAutoNum type="arabicPeriod"/>
            </a:pPr>
            <a:r>
              <a:rPr lang="fr-FR" sz="4800" dirty="0">
                <a:latin typeface="Helvetica Neue"/>
              </a:rPr>
              <a:t>Première </a:t>
            </a:r>
            <a:r>
              <a:rPr lang="fr-FR" sz="4800" dirty="0" smtClean="0">
                <a:latin typeface="Helvetica Neue"/>
              </a:rPr>
              <a:t>Solution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du contenu 5"/>
          <p:cNvSpPr txBox="1">
            <a:spLocks/>
          </p:cNvSpPr>
          <p:nvPr/>
        </p:nvSpPr>
        <p:spPr>
          <a:xfrm>
            <a:off x="749566" y="2801144"/>
            <a:ext cx="4518469" cy="179126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r>
              <a:rPr lang="fr-FR" sz="1800" dirty="0" smtClean="0"/>
              <a:t>Cette technique est le </a:t>
            </a:r>
            <a:r>
              <a:rPr lang="fr-FR" sz="1800" dirty="0" smtClean="0">
                <a:solidFill>
                  <a:srgbClr val="92D050"/>
                </a:solidFill>
              </a:rPr>
              <a:t>double </a:t>
            </a:r>
            <a:r>
              <a:rPr lang="fr-FR" sz="1800" dirty="0" err="1" smtClean="0">
                <a:solidFill>
                  <a:srgbClr val="92D050"/>
                </a:solidFill>
              </a:rPr>
              <a:t>dispatch</a:t>
            </a:r>
            <a:endParaRPr lang="fr-FR" sz="1800" dirty="0">
              <a:solidFill>
                <a:srgbClr val="92D050"/>
              </a:solidFill>
            </a:endParaRPr>
          </a:p>
        </p:txBody>
      </p:sp>
      <p:pic>
        <p:nvPicPr>
          <p:cNvPr id="8" name="Picture 4" descr="PlantUML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63" y="958683"/>
            <a:ext cx="417195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lantUML Diagra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03" y="1151473"/>
            <a:ext cx="3397321" cy="219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99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189627" y="193344"/>
            <a:ext cx="8829248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-914400" algn="ctr">
              <a:buFont typeface="+mj-lt"/>
              <a:buAutoNum type="arabicPeriod" startAt="2"/>
            </a:pPr>
            <a:r>
              <a:rPr lang="fr-FR" sz="4800" dirty="0">
                <a:latin typeface="Helvetica Neue"/>
              </a:rPr>
              <a:t>Généralisation de la solution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2" descr="PlantUML Diagram">
            <a:extLst>
              <a:ext uri="{FF2B5EF4-FFF2-40B4-BE49-F238E27FC236}">
                <a16:creationId xmlns="" xmlns:a16="http://schemas.microsoft.com/office/drawing/2014/main" id="{6091BF8A-DB6C-41EB-A023-F079D46A0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" y="1091538"/>
            <a:ext cx="5319940" cy="255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9"/>
          <p:cNvSpPr txBox="1"/>
          <p:nvPr/>
        </p:nvSpPr>
        <p:spPr>
          <a:xfrm>
            <a:off x="3341299" y="4330287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C’est</a:t>
            </a:r>
            <a:r>
              <a:rPr lang="en-US" sz="1800" dirty="0"/>
              <a:t> le pattern </a:t>
            </a:r>
            <a:r>
              <a:rPr lang="en-US" sz="1800" dirty="0">
                <a:solidFill>
                  <a:srgbClr val="92D050"/>
                </a:solidFill>
              </a:rPr>
              <a:t>Visitor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/>
              <a:t>!</a:t>
            </a:r>
          </a:p>
        </p:txBody>
      </p:sp>
      <p:pic>
        <p:nvPicPr>
          <p:cNvPr id="10" name="Picture 4" descr="PlantUML Diagra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126" y="1444389"/>
            <a:ext cx="3441762" cy="232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8"/>
          <p:cNvSpPr/>
          <p:nvPr/>
        </p:nvSpPr>
        <p:spPr>
          <a:xfrm rot="10800000">
            <a:off x="4856789" y="1760849"/>
            <a:ext cx="747591" cy="399466"/>
          </a:xfrm>
          <a:prstGeom prst="righ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5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20" grpId="0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sz="48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Questions?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492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sz="4800" b="1" dirty="0">
                <a:latin typeface="Helvetica Neue"/>
                <a:ea typeface="Helvetica Neue"/>
                <a:cs typeface="Helvetica Neue"/>
                <a:sym typeface="Helvetica Neue"/>
              </a:rPr>
              <a:t>Qui </a:t>
            </a:r>
            <a:r>
              <a:rPr lang="en-GB" sz="4800" b="1" dirty="0" err="1">
                <a:latin typeface="Helvetica Neue"/>
                <a:ea typeface="Helvetica Neue"/>
                <a:cs typeface="Helvetica Neue"/>
                <a:sym typeface="Helvetica Neue"/>
              </a:rPr>
              <a:t>suis</a:t>
            </a:r>
            <a:r>
              <a:rPr lang="en-GB" sz="4800" b="1" dirty="0">
                <a:latin typeface="Helvetica Neue"/>
                <a:ea typeface="Helvetica Neue"/>
                <a:cs typeface="Helvetica Neue"/>
                <a:sym typeface="Helvetica Neue"/>
              </a:rPr>
              <a:t>-je ?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572100" y="1469600"/>
            <a:ext cx="7999800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C0C0C"/>
                </a:solidFill>
              </a:rPr>
              <a:t>Omar MEBARKI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C0C0C"/>
                </a:solidFill>
              </a:rPr>
              <a:t>Développeur/Architecte Java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 err="1" smtClean="0">
                <a:solidFill>
                  <a:srgbClr val="0C0C0C"/>
                </a:solidFill>
              </a:rPr>
              <a:t>omebarki@wemanity.com</a:t>
            </a:r>
            <a:endParaRPr lang="fr-FR" sz="1800" dirty="0" smtClean="0">
              <a:solidFill>
                <a:srgbClr val="0C0C0C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C0C0C"/>
                </a:solidFill>
              </a:rPr>
              <a:t>https</a:t>
            </a:r>
            <a:r>
              <a:rPr lang="fr-FR" sz="1800">
                <a:solidFill>
                  <a:srgbClr val="0C0C0C"/>
                </a:solidFill>
              </a:rPr>
              <a:t>://</a:t>
            </a:r>
            <a:r>
              <a:rPr lang="fr-FR" sz="1800" smtClean="0">
                <a:solidFill>
                  <a:srgbClr val="0C0C0C"/>
                </a:solidFill>
              </a:rPr>
              <a:t>github.com/omebarki/meetuppatterns</a:t>
            </a:r>
            <a:endParaRPr lang="fr-FR" sz="1800" dirty="0" smtClean="0">
              <a:solidFill>
                <a:srgbClr val="0C0C0C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0C0C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54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sz="4800" b="1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Sommaire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572100" y="1469600"/>
            <a:ext cx="7999800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 smtClean="0">
                <a:solidFill>
                  <a:srgbClr val="0C0C0C"/>
                </a:solidFill>
              </a:rPr>
              <a:t>Pattern Bridge</a:t>
            </a:r>
            <a:endParaRPr lang="fr-FR" sz="1800" dirty="0">
              <a:solidFill>
                <a:srgbClr val="0C0C0C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 smtClean="0">
                <a:solidFill>
                  <a:srgbClr val="0C0C0C"/>
                </a:solidFill>
              </a:rPr>
              <a:t>Pattern </a:t>
            </a:r>
            <a:r>
              <a:rPr lang="fr-FR" sz="1800" dirty="0" err="1" smtClean="0">
                <a:solidFill>
                  <a:srgbClr val="0C0C0C"/>
                </a:solidFill>
              </a:rPr>
              <a:t>Visitor</a:t>
            </a:r>
            <a:endParaRPr lang="fr-FR" sz="1800" dirty="0">
              <a:solidFill>
                <a:srgbClr val="0C0C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9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28700" lvl="0" indent="-1028700" algn="ctr">
              <a:buFont typeface="+mj-lt"/>
              <a:buAutoNum type="romanUcPeriod"/>
            </a:pPr>
            <a:r>
              <a:rPr lang="en-GB" sz="48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Pattern Bridge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572100" y="1469600"/>
            <a:ext cx="7999800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fr-FR" sz="1800" dirty="0">
              <a:solidFill>
                <a:srgbClr val="0C0C0C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770" y="1309331"/>
            <a:ext cx="4766481" cy="357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0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4800" dirty="0">
                <a:latin typeface="Helvetica Neue"/>
                <a:ea typeface="Helvetica Neue"/>
                <a:cs typeface="Helvetica Neue"/>
                <a:sym typeface="Helvetica Neue"/>
              </a:rPr>
              <a:t>Problème</a:t>
            </a:r>
            <a:endParaRPr sz="48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572100" y="1469600"/>
            <a:ext cx="7999800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Faire un cache de données provenant de plusieurs référentiels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2312568" y="2019869"/>
            <a:ext cx="4518864" cy="2703425"/>
            <a:chOff x="3499196" y="2822864"/>
            <a:chExt cx="5221273" cy="2975264"/>
          </a:xfrm>
        </p:grpSpPr>
        <p:sp>
          <p:nvSpPr>
            <p:cNvPr id="7" name="Organigramme : Disque magnétique 6"/>
            <p:cNvSpPr/>
            <p:nvPr/>
          </p:nvSpPr>
          <p:spPr>
            <a:xfrm>
              <a:off x="3499196" y="3089564"/>
              <a:ext cx="1143000" cy="12954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Clients</a:t>
              </a: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1669" y="2822864"/>
              <a:ext cx="1828800" cy="1828800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7246460" y="3285990"/>
              <a:ext cx="972761" cy="338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Produits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0" name="Nuage 9"/>
            <p:cNvSpPr/>
            <p:nvPr/>
          </p:nvSpPr>
          <p:spPr>
            <a:xfrm>
              <a:off x="5103812" y="5029200"/>
              <a:ext cx="1600200" cy="768928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Cache</a:t>
              </a:r>
            </a:p>
          </p:txBody>
        </p:sp>
        <p:cxnSp>
          <p:nvCxnSpPr>
            <p:cNvPr id="11" name="Connecteur droit avec flèche 10"/>
            <p:cNvCxnSpPr/>
            <p:nvPr/>
          </p:nvCxnSpPr>
          <p:spPr>
            <a:xfrm flipH="1">
              <a:off x="6264662" y="3674919"/>
              <a:ext cx="987757" cy="13359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>
              <a:off x="4494212" y="3886200"/>
              <a:ext cx="1219200" cy="1143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341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-914400" algn="ctr">
              <a:buFont typeface="+mj-lt"/>
              <a:buAutoNum type="arabicPeriod"/>
            </a:pPr>
            <a:r>
              <a:rPr lang="fr-FR" sz="4800" dirty="0">
                <a:latin typeface="Helvetica Neue"/>
              </a:rPr>
              <a:t>Première implémentation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572100" y="1469600"/>
            <a:ext cx="7999800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smtClean="0"/>
              <a:t>Les </a:t>
            </a:r>
            <a:r>
              <a:rPr lang="fr-FR" sz="1800" dirty="0"/>
              <a:t>deux Classes ont une </a:t>
            </a:r>
            <a:r>
              <a:rPr lang="fr-FR" sz="1800" dirty="0" err="1"/>
              <a:t>Map</a:t>
            </a: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err="1"/>
              <a:t>loadAll</a:t>
            </a:r>
            <a:r>
              <a:rPr lang="fr-FR" sz="1800" dirty="0"/>
              <a:t>(): deux implémentations différentes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Elles ont les mêmes méthodes (retour différent)</a:t>
            </a:r>
          </a:p>
          <a:p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Et si l’on factorisait un peu tout ça?</a:t>
            </a:r>
          </a:p>
        </p:txBody>
      </p:sp>
      <p:pic>
        <p:nvPicPr>
          <p:cNvPr id="6" name="Picture 4" descr="PlantUML Diagram">
            <a:extLst>
              <a:ext uri="{FF2B5EF4-FFF2-40B4-BE49-F238E27FC236}">
                <a16:creationId xmlns:a16="http://schemas.microsoft.com/office/drawing/2014/main" xmlns="" id="{40B58331-CE09-4A3D-83B4-567D1A06E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27" y="1327836"/>
            <a:ext cx="4840073" cy="166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60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lantUML Diagram">
            <a:extLst>
              <a:ext uri="{FF2B5EF4-FFF2-40B4-BE49-F238E27FC236}">
                <a16:creationId xmlns:a16="http://schemas.microsoft.com/office/drawing/2014/main" xmlns="" id="{BB6A48FC-5EBB-40E4-965F-72498E12E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40" y="1528550"/>
            <a:ext cx="4294541" cy="251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-914400" algn="ctr">
              <a:buFont typeface="+mj-lt"/>
              <a:buAutoNum type="arabicPeriod" startAt="2"/>
            </a:pPr>
            <a:r>
              <a:rPr lang="fr-FR" sz="4800" dirty="0" smtClean="0">
                <a:latin typeface="Helvetica Neue"/>
              </a:rPr>
              <a:t>Deuxième implémentation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5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607159" y="1693491"/>
            <a:ext cx="5152196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smtClean="0"/>
              <a:t>Plutôt </a:t>
            </a:r>
            <a:r>
              <a:rPr lang="fr-FR" sz="1800" dirty="0"/>
              <a:t>pas mal! </a:t>
            </a: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smtClean="0"/>
              <a:t>On </a:t>
            </a:r>
            <a:r>
              <a:rPr lang="fr-FR" sz="1800" dirty="0"/>
              <a:t>a factorisé ce qui est en commun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FF0000"/>
                </a:solidFill>
              </a:rPr>
              <a:t>On a utilisé l’héritage (Pensez aux testes unitaires)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FF0000"/>
                </a:solidFill>
              </a:rPr>
              <a:t>On ne </a:t>
            </a:r>
            <a:r>
              <a:rPr lang="fr-FR" sz="1800" dirty="0" smtClean="0">
                <a:solidFill>
                  <a:srgbClr val="FF0000"/>
                </a:solidFill>
              </a:rPr>
              <a:t>peut </a:t>
            </a:r>
            <a:r>
              <a:rPr lang="fr-FR" sz="1800" dirty="0">
                <a:solidFill>
                  <a:srgbClr val="FF0000"/>
                </a:solidFill>
              </a:rPr>
              <a:t>pas injecter de </a:t>
            </a:r>
            <a:r>
              <a:rPr lang="fr-FR" sz="1800" dirty="0" err="1">
                <a:solidFill>
                  <a:srgbClr val="FF0000"/>
                </a:solidFill>
              </a:rPr>
              <a:t>mock</a:t>
            </a:r>
            <a:endParaRPr lang="fr-FR" sz="1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Préférer la composition à l’héritage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66205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-914400" algn="ctr">
              <a:buFont typeface="+mj-lt"/>
              <a:buAutoNum type="arabicPeriod" startAt="3"/>
            </a:pPr>
            <a:r>
              <a:rPr lang="fr-FR" sz="4800" dirty="0" err="1" smtClean="0">
                <a:latin typeface="Helvetica Neue"/>
              </a:rPr>
              <a:t>Troisème</a:t>
            </a:r>
            <a:r>
              <a:rPr lang="fr-FR" sz="4800" dirty="0" smtClean="0">
                <a:latin typeface="Helvetica Neue"/>
              </a:rPr>
              <a:t> implémentation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1363733" y="1470033"/>
            <a:ext cx="7999800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endParaRPr lang="fr-FR" sz="18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61500" y="1427504"/>
            <a:ext cx="4490505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Cache&lt;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1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altLang="fr-FR" sz="11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1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altLang="fr-FR" sz="11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fr-FR" altLang="fr-FR" sz="1100" dirty="0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11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11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lang="fr-FR" altLang="fr-FR" sz="11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1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100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loadAll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11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11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lang="fr-FR" altLang="fr-FR" sz="11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sz="11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.loadAll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fr-FR" altLang="fr-FR" sz="1100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FR" altLang="fr-FR" sz="11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(id)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altLang="fr-FR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2" descr="PlantUML Diagram">
            <a:extLst>
              <a:ext uri="{FF2B5EF4-FFF2-40B4-BE49-F238E27FC236}">
                <a16:creationId xmlns:a16="http://schemas.microsoft.com/office/drawing/2014/main" xmlns="" id="{B2CC0E40-22EE-4B73-963D-76771D325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80" y="1360758"/>
            <a:ext cx="4496205" cy="253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38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-914400" algn="ctr">
              <a:buFont typeface="+mj-lt"/>
              <a:buAutoNum type="arabicPeriod" startAt="3"/>
            </a:pPr>
            <a:r>
              <a:rPr lang="fr-FR" sz="4800" dirty="0" smtClean="0">
                <a:latin typeface="Helvetica Neue"/>
              </a:rPr>
              <a:t>Troisième implémentation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PlantUML Diagram">
            <a:extLst>
              <a:ext uri="{FF2B5EF4-FFF2-40B4-BE49-F238E27FC236}">
                <a16:creationId xmlns:a16="http://schemas.microsoft.com/office/drawing/2014/main" xmlns="" id="{B2CC0E40-22EE-4B73-963D-76771D325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942" y="1360758"/>
            <a:ext cx="4675171" cy="263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Shape 104"/>
          <p:cNvSpPr txBox="1"/>
          <p:nvPr/>
        </p:nvSpPr>
        <p:spPr>
          <a:xfrm>
            <a:off x="572100" y="1149600"/>
            <a:ext cx="7999800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La notion de cache est fixe (stable) </a:t>
            </a:r>
            <a:r>
              <a:rPr lang="fr-FR" sz="1800" dirty="0">
                <a:sym typeface="Wingdings" panose="05000000000000000000" pitchFamily="2" charset="2"/>
              </a:rPr>
              <a:t></a:t>
            </a:r>
            <a:r>
              <a:rPr lang="fr-FR" sz="1800" dirty="0"/>
              <a:t> 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Le chargement est variable </a:t>
            </a:r>
            <a:r>
              <a:rPr lang="fr-FR" sz="1800" dirty="0">
                <a:sym typeface="Wingdings" panose="05000000000000000000" pitchFamily="2" charset="2"/>
              </a:rPr>
              <a:t></a:t>
            </a:r>
            <a:r>
              <a:rPr lang="fr-FR" sz="1800" dirty="0"/>
              <a:t>  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① C’est la structure ou l’</a:t>
            </a:r>
            <a:r>
              <a:rPr lang="fr-FR" sz="1800" b="1" dirty="0"/>
              <a:t>abstraction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② C’est le comportement ou l’</a:t>
            </a:r>
            <a:r>
              <a:rPr lang="fr-FR" sz="1800" b="1" dirty="0"/>
              <a:t>implémentation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1800" dirty="0" smtClean="0"/>
              <a:t>Séparer </a:t>
            </a:r>
            <a:r>
              <a:rPr lang="fr-FR" sz="1800" b="1" dirty="0"/>
              <a:t>l’abstraction</a:t>
            </a:r>
            <a:r>
              <a:rPr lang="fr-FR" sz="1800" dirty="0"/>
              <a:t> et </a:t>
            </a:r>
            <a:r>
              <a:rPr lang="fr-FR" sz="1800" b="1" dirty="0"/>
              <a:t>l’implémentation</a:t>
            </a:r>
            <a:r>
              <a:rPr lang="fr-FR" sz="1800" dirty="0"/>
              <a:t> </a:t>
            </a:r>
            <a:r>
              <a:rPr lang="fr-FR" sz="1800" dirty="0">
                <a:sym typeface="Wingdings" panose="05000000000000000000" pitchFamily="2" charset="2"/>
              </a:rPr>
              <a:t> </a:t>
            </a:r>
            <a:r>
              <a:rPr lang="fr-FR" sz="1800" b="1" dirty="0">
                <a:solidFill>
                  <a:srgbClr val="92D050"/>
                </a:solidFill>
                <a:sym typeface="Wingdings" panose="05000000000000000000" pitchFamily="2" charset="2"/>
              </a:rPr>
              <a:t>Pattern Bridge</a:t>
            </a:r>
            <a:endParaRPr lang="fr-FR" sz="1800" b="1" dirty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817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213</Words>
  <Application>Microsoft Office PowerPoint</Application>
  <PresentationFormat>Affichage à l'écran (16:9)</PresentationFormat>
  <Paragraphs>91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Amatic SC</vt:lpstr>
      <vt:lpstr>Arial</vt:lpstr>
      <vt:lpstr>Courier New</vt:lpstr>
      <vt:lpstr>Helvetica Neue</vt:lpstr>
      <vt:lpstr>Source Code Pro</vt:lpstr>
      <vt:lpstr>Wingdings</vt:lpstr>
      <vt:lpstr>Beach Day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Windows User</cp:lastModifiedBy>
  <cp:revision>57</cp:revision>
  <dcterms:modified xsi:type="dcterms:W3CDTF">2018-03-31T20:47:12Z</dcterms:modified>
</cp:coreProperties>
</file>