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0"/>
  </p:notesMasterIdLst>
  <p:sldIdLst>
    <p:sldId id="256" r:id="rId2"/>
    <p:sldId id="259" r:id="rId3"/>
    <p:sldId id="261" r:id="rId4"/>
    <p:sldId id="257" r:id="rId5"/>
    <p:sldId id="260"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96"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26E8B1-059F-4626-B47B-6835B884A45B}" type="datetimeFigureOut">
              <a:rPr lang="en-US" smtClean="0"/>
              <a:t>3/11/2025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2C47A5-FDF8-4A22-A8F5-F22422545195}" type="slidenum">
              <a:rPr lang="en-US" smtClean="0"/>
              <a:t>‹#›</a:t>
            </a:fld>
            <a:endParaRPr lang="en-US"/>
          </a:p>
        </p:txBody>
      </p:sp>
    </p:spTree>
    <p:extLst>
      <p:ext uri="{BB962C8B-B14F-4D97-AF65-F5344CB8AC3E}">
        <p14:creationId xmlns:p14="http://schemas.microsoft.com/office/powerpoint/2010/main" val="234570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2C47A5-FDF8-4A22-A8F5-F22422545195}" type="slidenum">
              <a:rPr lang="en-US" smtClean="0"/>
              <a:t>8</a:t>
            </a:fld>
            <a:endParaRPr lang="en-US"/>
          </a:p>
        </p:txBody>
      </p:sp>
    </p:spTree>
    <p:extLst>
      <p:ext uri="{BB962C8B-B14F-4D97-AF65-F5344CB8AC3E}">
        <p14:creationId xmlns:p14="http://schemas.microsoft.com/office/powerpoint/2010/main" val="12928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E2F0C16-04B2-4A52-A67C-A0C86757A106}"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D9508F95-B17E-4100-B186-945117FE3A0E}"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F0C16-04B2-4A52-A67C-A0C86757A106}"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2F0C16-04B2-4A52-A67C-A0C86757A106}"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F0C16-04B2-4A52-A67C-A0C86757A106}"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E2F0C16-04B2-4A52-A67C-A0C86757A106}" type="datetimeFigureOut">
              <a:rPr lang="en-US" smtClean="0"/>
              <a:t>3/11/2025</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08F95-B17E-4100-B186-945117FE3A0E}"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F0C16-04B2-4A52-A67C-A0C86757A106}"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2F0C16-04B2-4A52-A67C-A0C86757A106}"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2F0C16-04B2-4A52-A67C-A0C86757A106}"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DE2F0C16-04B2-4A52-A67C-A0C86757A106}"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08F95-B17E-4100-B186-945117FE3A0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2F0C16-04B2-4A52-A67C-A0C86757A106}"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08F95-B17E-4100-B186-945117FE3A0E}"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DE2F0C16-04B2-4A52-A67C-A0C86757A106}" type="datetimeFigureOut">
              <a:rPr lang="en-US" smtClean="0"/>
              <a:t>3/11/2025</a:t>
            </a:fld>
            <a:endParaRPr lang="en-US"/>
          </a:p>
        </p:txBody>
      </p:sp>
      <p:sp>
        <p:nvSpPr>
          <p:cNvPr id="7" name="Slide Number Placeholder 6"/>
          <p:cNvSpPr>
            <a:spLocks noGrp="1"/>
          </p:cNvSpPr>
          <p:nvPr>
            <p:ph type="sldNum" sz="quarter" idx="12"/>
          </p:nvPr>
        </p:nvSpPr>
        <p:spPr/>
        <p:txBody>
          <a:bodyPr/>
          <a:lstStyle/>
          <a:p>
            <a:fld id="{D9508F95-B17E-4100-B186-945117FE3A0E}"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DE2F0C16-04B2-4A52-A67C-A0C86757A106}" type="datetimeFigureOut">
              <a:rPr lang="en-US" smtClean="0"/>
              <a:t>3/11/2025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D9508F95-B17E-4100-B186-945117FE3A0E}"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normAutofit fontScale="90000"/>
          </a:bodyPr>
          <a:lstStyle/>
          <a:p>
            <a:r>
              <a:rPr lang="en-US" b="1" dirty="0"/>
              <a:t>Data Warehouse Architecture for Healthcare</a:t>
            </a:r>
            <a:endParaRPr lang="en-US" dirty="0"/>
          </a:p>
        </p:txBody>
      </p:sp>
    </p:spTree>
    <p:extLst>
      <p:ext uri="{BB962C8B-B14F-4D97-AF65-F5344CB8AC3E}">
        <p14:creationId xmlns:p14="http://schemas.microsoft.com/office/powerpoint/2010/main" val="363604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Objective</a:t>
            </a:r>
            <a:endParaRPr lang="en-US" sz="4800" dirty="0"/>
          </a:p>
        </p:txBody>
      </p:sp>
      <p:sp>
        <p:nvSpPr>
          <p:cNvPr id="3" name="Content Placeholder 2"/>
          <p:cNvSpPr>
            <a:spLocks noGrp="1"/>
          </p:cNvSpPr>
          <p:nvPr>
            <p:ph idx="1"/>
          </p:nvPr>
        </p:nvSpPr>
        <p:spPr/>
        <p:txBody>
          <a:bodyPr>
            <a:normAutofit/>
          </a:bodyPr>
          <a:lstStyle/>
          <a:p>
            <a:pPr marL="0" indent="0">
              <a:buNone/>
            </a:pPr>
            <a:r>
              <a:rPr lang="en-US" dirty="0"/>
              <a:t>Develop a comprehensive data warehouse architecture that provides basic database analytics and reporting services, gathers data from multiple sources, and creates metrics to drive clinical and operational performance improvement. The primary focus will be on the 1115 Medicaid Waiver DPP, while also supporting additional departmental </a:t>
            </a:r>
            <a:r>
              <a:rPr lang="en-US" dirty="0" smtClean="0"/>
              <a:t>projects.</a:t>
            </a:r>
            <a:endParaRPr lang="en-US" dirty="0"/>
          </a:p>
        </p:txBody>
      </p:sp>
    </p:spTree>
    <p:extLst>
      <p:ext uri="{BB962C8B-B14F-4D97-AF65-F5344CB8AC3E}">
        <p14:creationId xmlns:p14="http://schemas.microsoft.com/office/powerpoint/2010/main" val="373132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3"/>
            <a:ext cx="8260672" cy="858366"/>
          </a:xfrm>
        </p:spPr>
        <p:txBody>
          <a:bodyPr/>
          <a:lstStyle/>
          <a:p>
            <a:r>
              <a:rPr lang="en-US" b="1" dirty="0"/>
              <a:t>Architecture Components</a:t>
            </a:r>
            <a:endParaRPr lang="en-US" dirty="0"/>
          </a:p>
        </p:txBody>
      </p:sp>
      <p:sp>
        <p:nvSpPr>
          <p:cNvPr id="3" name="Content Placeholder 2"/>
          <p:cNvSpPr>
            <a:spLocks noGrp="1"/>
          </p:cNvSpPr>
          <p:nvPr>
            <p:ph idx="1"/>
          </p:nvPr>
        </p:nvSpPr>
        <p:spPr>
          <a:xfrm>
            <a:off x="457200" y="1600200"/>
            <a:ext cx="8229600" cy="5029199"/>
          </a:xfrm>
          <a:noFill/>
        </p:spPr>
        <p:txBody>
          <a:bodyPr>
            <a:normAutofit fontScale="25000" lnSpcReduction="20000"/>
          </a:bodyPr>
          <a:lstStyle/>
          <a:p>
            <a:pPr marL="0" indent="0">
              <a:buNone/>
            </a:pPr>
            <a:endParaRPr lang="en-US" sz="37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37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37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37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a</a:t>
            </a:r>
            <a:r>
              <a:rPr lang="en-US" sz="3700" b="1" dirty="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 Data Sources:</a:t>
            </a:r>
          </a:p>
          <a:p>
            <a:pPr lvl="0"/>
            <a:r>
              <a:rPr lang="en-US" sz="3400" b="1"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Electronic Health Records (EHR</a:t>
            </a:r>
            <a:r>
              <a:rPr lang="en-US" sz="3400" b="1" dirty="0">
                <a:latin typeface="Tahoma" panose="020B0604030504040204" pitchFamily="34" charset="0"/>
                <a:ea typeface="Tahoma" panose="020B0604030504040204" pitchFamily="34" charset="0"/>
                <a:cs typeface="Tahoma" panose="020B0604030504040204" pitchFamily="34" charset="0"/>
              </a:rPr>
              <a:t>):</a:t>
            </a:r>
            <a:r>
              <a:rPr lang="en-US" sz="3400" dirty="0">
                <a:latin typeface="Tahoma" panose="020B0604030504040204" pitchFamily="34" charset="0"/>
                <a:ea typeface="Tahoma" panose="020B0604030504040204" pitchFamily="34" charset="0"/>
                <a:cs typeface="Tahoma" panose="020B0604030504040204" pitchFamily="34" charset="0"/>
              </a:rPr>
              <a:t> Data from patient records including diagnosis, treatments, and outcomes.</a:t>
            </a:r>
          </a:p>
          <a:p>
            <a:pPr lvl="0"/>
            <a:r>
              <a:rPr lang="en-US" sz="3400" b="1"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Claims Data</a:t>
            </a:r>
            <a:r>
              <a:rPr lang="en-US" sz="3400" b="1" dirty="0">
                <a:latin typeface="Tahoma" panose="020B0604030504040204" pitchFamily="34" charset="0"/>
                <a:ea typeface="Tahoma" panose="020B0604030504040204" pitchFamily="34" charset="0"/>
                <a:cs typeface="Tahoma" panose="020B0604030504040204" pitchFamily="34" charset="0"/>
              </a:rPr>
              <a:t>:</a:t>
            </a:r>
            <a:r>
              <a:rPr lang="en-US" sz="3400" dirty="0">
                <a:latin typeface="Tahoma" panose="020B0604030504040204" pitchFamily="34" charset="0"/>
                <a:ea typeface="Tahoma" panose="020B0604030504040204" pitchFamily="34" charset="0"/>
                <a:cs typeface="Tahoma" panose="020B0604030504040204" pitchFamily="34" charset="0"/>
              </a:rPr>
              <a:t> Insurance claims information for billing and reimbursements.</a:t>
            </a:r>
          </a:p>
          <a:p>
            <a:pPr lvl="0"/>
            <a:r>
              <a:rPr lang="en-US" sz="3400" b="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Operational Databases:</a:t>
            </a:r>
            <a:r>
              <a:rPr lang="en-US" sz="3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a:t>
            </a:r>
            <a:r>
              <a:rPr lang="en-US" sz="3400" dirty="0">
                <a:latin typeface="Tahoma" panose="020B0604030504040204" pitchFamily="34" charset="0"/>
                <a:ea typeface="Tahoma" panose="020B0604030504040204" pitchFamily="34" charset="0"/>
                <a:cs typeface="Tahoma" panose="020B0604030504040204" pitchFamily="34" charset="0"/>
              </a:rPr>
              <a:t>Data from hospital management systems, staff schedules, and inventory.</a:t>
            </a:r>
          </a:p>
          <a:p>
            <a:pPr lvl="0"/>
            <a:r>
              <a:rPr lang="en-US" sz="3400" b="1" dirty="0">
                <a:solidFill>
                  <a:schemeClr val="tx2">
                    <a:lumMod val="75000"/>
                  </a:schemeClr>
                </a:solidFill>
                <a:latin typeface="Tahoma" panose="020B0604030504040204" pitchFamily="34" charset="0"/>
                <a:ea typeface="Tahoma" panose="020B0604030504040204" pitchFamily="34" charset="0"/>
                <a:cs typeface="Tahoma" panose="020B0604030504040204" pitchFamily="34" charset="0"/>
              </a:rPr>
              <a:t>1115 Medicaid Waiver DPP Data</a:t>
            </a:r>
            <a:r>
              <a:rPr lang="en-US" sz="3400" b="1" dirty="0">
                <a:latin typeface="Tahoma" panose="020B0604030504040204" pitchFamily="34" charset="0"/>
                <a:ea typeface="Tahoma" panose="020B0604030504040204" pitchFamily="34" charset="0"/>
                <a:cs typeface="Tahoma" panose="020B0604030504040204" pitchFamily="34" charset="0"/>
              </a:rPr>
              <a:t>:</a:t>
            </a:r>
            <a:r>
              <a:rPr lang="en-US" sz="3400" dirty="0">
                <a:latin typeface="Tahoma" panose="020B0604030504040204" pitchFamily="34" charset="0"/>
                <a:ea typeface="Tahoma" panose="020B0604030504040204" pitchFamily="34" charset="0"/>
                <a:cs typeface="Tahoma" panose="020B0604030504040204" pitchFamily="34" charset="0"/>
              </a:rPr>
              <a:t> Specific data related to funding, program metrics, and compliance.</a:t>
            </a:r>
          </a:p>
          <a:p>
            <a:pPr lvl="0"/>
            <a:r>
              <a:rPr lang="en-US" sz="3400"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External Sources</a:t>
            </a:r>
            <a:r>
              <a:rPr lang="en-US" sz="3400" b="1" dirty="0">
                <a:latin typeface="Tahoma" panose="020B0604030504040204" pitchFamily="34" charset="0"/>
                <a:ea typeface="Tahoma" panose="020B0604030504040204" pitchFamily="34" charset="0"/>
                <a:cs typeface="Tahoma" panose="020B0604030504040204" pitchFamily="34" charset="0"/>
              </a:rPr>
              <a:t>:</a:t>
            </a:r>
            <a:r>
              <a:rPr lang="en-US" sz="3400" dirty="0">
                <a:latin typeface="Tahoma" panose="020B0604030504040204" pitchFamily="34" charset="0"/>
                <a:ea typeface="Tahoma" panose="020B0604030504040204" pitchFamily="34" charset="0"/>
                <a:cs typeface="Tahoma" panose="020B0604030504040204" pitchFamily="34" charset="0"/>
              </a:rPr>
              <a:t> Public health databases, medical research studies, and demographic information.</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b. Data Integration (ETL Processes):</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ETL Tool:</a:t>
            </a:r>
            <a:r>
              <a:rPr lang="en-US" sz="3400" dirty="0">
                <a:latin typeface="Tahoma" panose="020B0604030504040204" pitchFamily="34" charset="0"/>
                <a:ea typeface="Tahoma" panose="020B0604030504040204" pitchFamily="34" charset="0"/>
                <a:cs typeface="Tahoma" panose="020B0604030504040204" pitchFamily="34" charset="0"/>
              </a:rPr>
              <a:t> SQL Server Integration Services (SSIS)</a:t>
            </a:r>
          </a:p>
          <a:p>
            <a:pPr lvl="0"/>
            <a:r>
              <a:rPr lang="en-US" sz="3400" b="1" dirty="0">
                <a:latin typeface="Tahoma" panose="020B0604030504040204" pitchFamily="34" charset="0"/>
                <a:ea typeface="Tahoma" panose="020B0604030504040204" pitchFamily="34" charset="0"/>
                <a:cs typeface="Tahoma" panose="020B0604030504040204" pitchFamily="34" charset="0"/>
              </a:rPr>
              <a:t>Processes:</a:t>
            </a:r>
            <a:endParaRPr lang="en-US" sz="3400" dirty="0">
              <a:latin typeface="Tahoma" panose="020B0604030504040204" pitchFamily="34" charset="0"/>
              <a:ea typeface="Tahoma" panose="020B0604030504040204" pitchFamily="34" charset="0"/>
              <a:cs typeface="Tahoma" panose="020B0604030504040204" pitchFamily="34" charset="0"/>
            </a:endParaRPr>
          </a:p>
          <a:p>
            <a:pPr lvl="1"/>
            <a:r>
              <a:rPr lang="en-US" sz="3400" b="1" dirty="0">
                <a:latin typeface="Tahoma" panose="020B0604030504040204" pitchFamily="34" charset="0"/>
                <a:ea typeface="Tahoma" panose="020B0604030504040204" pitchFamily="34" charset="0"/>
                <a:cs typeface="Tahoma" panose="020B0604030504040204" pitchFamily="34" charset="0"/>
              </a:rPr>
              <a:t>Extraction:</a:t>
            </a:r>
            <a:r>
              <a:rPr lang="en-US" sz="3400" dirty="0">
                <a:latin typeface="Tahoma" panose="020B0604030504040204" pitchFamily="34" charset="0"/>
                <a:ea typeface="Tahoma" panose="020B0604030504040204" pitchFamily="34" charset="0"/>
                <a:cs typeface="Tahoma" panose="020B0604030504040204" pitchFamily="34" charset="0"/>
              </a:rPr>
              <a:t> Extract data from various sources including EHR, claims data, operational databases, and 1115 Medicaid Waiver DPP data.</a:t>
            </a:r>
          </a:p>
          <a:p>
            <a:pPr lvl="1"/>
            <a:r>
              <a:rPr lang="en-US" sz="3400" b="1" dirty="0">
                <a:latin typeface="Tahoma" panose="020B0604030504040204" pitchFamily="34" charset="0"/>
                <a:ea typeface="Tahoma" panose="020B0604030504040204" pitchFamily="34" charset="0"/>
                <a:cs typeface="Tahoma" panose="020B0604030504040204" pitchFamily="34" charset="0"/>
              </a:rPr>
              <a:t>Transformation:</a:t>
            </a:r>
            <a:r>
              <a:rPr lang="en-US" sz="3400" dirty="0">
                <a:latin typeface="Tahoma" panose="020B0604030504040204" pitchFamily="34" charset="0"/>
                <a:ea typeface="Tahoma" panose="020B0604030504040204" pitchFamily="34" charset="0"/>
                <a:cs typeface="Tahoma" panose="020B0604030504040204" pitchFamily="34" charset="0"/>
              </a:rPr>
              <a:t> Clean, transform, and standardize data, applying business rules and ensuring data quality.</a:t>
            </a:r>
          </a:p>
          <a:p>
            <a:pPr lvl="1"/>
            <a:r>
              <a:rPr lang="en-US" sz="3400" b="1" dirty="0">
                <a:latin typeface="Tahoma" panose="020B0604030504040204" pitchFamily="34" charset="0"/>
                <a:ea typeface="Tahoma" panose="020B0604030504040204" pitchFamily="34" charset="0"/>
                <a:cs typeface="Tahoma" panose="020B0604030504040204" pitchFamily="34" charset="0"/>
              </a:rPr>
              <a:t>Loading:</a:t>
            </a:r>
            <a:r>
              <a:rPr lang="en-US" sz="3400" dirty="0">
                <a:latin typeface="Tahoma" panose="020B0604030504040204" pitchFamily="34" charset="0"/>
                <a:ea typeface="Tahoma" panose="020B0604030504040204" pitchFamily="34" charset="0"/>
                <a:cs typeface="Tahoma" panose="020B0604030504040204" pitchFamily="34" charset="0"/>
              </a:rPr>
              <a:t> Load transformed data into staging and then into the data warehouse.</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c. Data Storage</a:t>
            </a:r>
            <a:r>
              <a:rPr lang="en-US" sz="3400" b="1" dirty="0" smtClean="0">
                <a:latin typeface="Tahoma" panose="020B0604030504040204" pitchFamily="34" charset="0"/>
                <a:ea typeface="Tahoma" panose="020B0604030504040204" pitchFamily="34" charset="0"/>
                <a:cs typeface="Tahoma" panose="020B0604030504040204" pitchFamily="34" charset="0"/>
              </a:rPr>
              <a:t>:</a:t>
            </a:r>
          </a:p>
          <a:p>
            <a:pPr lvl="0"/>
            <a:r>
              <a:rPr lang="en-US" sz="3400" b="1" dirty="0" smtClean="0">
                <a:latin typeface="Tahoma" panose="020B0604030504040204" pitchFamily="34" charset="0"/>
                <a:ea typeface="Tahoma" panose="020B0604030504040204" pitchFamily="34" charset="0"/>
                <a:cs typeface="Tahoma" panose="020B0604030504040204" pitchFamily="34" charset="0"/>
              </a:rPr>
              <a:t>Staging:</a:t>
            </a:r>
            <a:r>
              <a:rPr lang="en-US" sz="3400" dirty="0" smtClean="0">
                <a:latin typeface="Tahoma" panose="020B0604030504040204" pitchFamily="34" charset="0"/>
                <a:ea typeface="Tahoma" panose="020B0604030504040204" pitchFamily="34" charset="0"/>
                <a:cs typeface="Tahoma" panose="020B0604030504040204" pitchFamily="34" charset="0"/>
              </a:rPr>
              <a:t> </a:t>
            </a:r>
            <a:r>
              <a:rPr lang="en-US" sz="3400" dirty="0">
                <a:latin typeface="Tahoma" panose="020B0604030504040204" pitchFamily="34" charset="0"/>
                <a:ea typeface="Tahoma" panose="020B0604030504040204" pitchFamily="34" charset="0"/>
                <a:cs typeface="Tahoma" panose="020B0604030504040204" pitchFamily="34" charset="0"/>
              </a:rPr>
              <a:t>SQL Server Management Studio (SSMS) for </a:t>
            </a:r>
            <a:r>
              <a:rPr lang="en-US" sz="3400" dirty="0" smtClean="0">
                <a:latin typeface="Tahoma" panose="020B0604030504040204" pitchFamily="34" charset="0"/>
                <a:ea typeface="Tahoma" panose="020B0604030504040204" pitchFamily="34" charset="0"/>
                <a:cs typeface="Tahoma" panose="020B0604030504040204" pitchFamily="34" charset="0"/>
              </a:rPr>
              <a:t>temporary storage of data from the data sources received by the ETL process.</a:t>
            </a:r>
          </a:p>
          <a:p>
            <a:r>
              <a:rPr lang="en-US" sz="3400" b="1" dirty="0">
                <a:latin typeface="Tahoma" panose="020B0604030504040204" pitchFamily="34" charset="0"/>
                <a:ea typeface="Tahoma" panose="020B0604030504040204" pitchFamily="34" charset="0"/>
                <a:cs typeface="Tahoma" panose="020B0604030504040204" pitchFamily="34" charset="0"/>
              </a:rPr>
              <a:t>Data Warehouse:</a:t>
            </a:r>
            <a:r>
              <a:rPr lang="en-US" sz="3400" dirty="0">
                <a:latin typeface="Tahoma" panose="020B0604030504040204" pitchFamily="34" charset="0"/>
                <a:ea typeface="Tahoma" panose="020B0604030504040204" pitchFamily="34" charset="0"/>
                <a:cs typeface="Tahoma" panose="020B0604030504040204" pitchFamily="34" charset="0"/>
              </a:rPr>
              <a:t> SQL Server Management Studio (SSMS) for structured storage of integrated healthcare data.</a:t>
            </a:r>
          </a:p>
          <a:p>
            <a:pPr lvl="0"/>
            <a:r>
              <a:rPr lang="en-US" sz="3400" b="1" dirty="0" smtClean="0">
                <a:latin typeface="Tahoma" panose="020B0604030504040204" pitchFamily="34" charset="0"/>
                <a:ea typeface="Tahoma" panose="020B0604030504040204" pitchFamily="34" charset="0"/>
                <a:cs typeface="Tahoma" panose="020B0604030504040204" pitchFamily="34" charset="0"/>
              </a:rPr>
              <a:t>Data </a:t>
            </a:r>
            <a:r>
              <a:rPr lang="en-US" sz="3400" b="1" dirty="0">
                <a:latin typeface="Tahoma" panose="020B0604030504040204" pitchFamily="34" charset="0"/>
                <a:ea typeface="Tahoma" panose="020B0604030504040204" pitchFamily="34" charset="0"/>
                <a:cs typeface="Tahoma" panose="020B0604030504040204" pitchFamily="34" charset="0"/>
              </a:rPr>
              <a:t>Marts:</a:t>
            </a:r>
            <a:r>
              <a:rPr lang="en-US" sz="3400" dirty="0">
                <a:latin typeface="Tahoma" panose="020B0604030504040204" pitchFamily="34" charset="0"/>
                <a:ea typeface="Tahoma" panose="020B0604030504040204" pitchFamily="34" charset="0"/>
                <a:cs typeface="Tahoma" panose="020B0604030504040204" pitchFamily="34" charset="0"/>
              </a:rPr>
              <a:t> Create data marts for specific functional areas (e.g., clinical, operational, financial) using SQL Server Analysis Services (SSAS).</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d. Data Modeling:</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Dimensional Modeling:</a:t>
            </a:r>
            <a:r>
              <a:rPr lang="en-US" sz="3400" dirty="0">
                <a:latin typeface="Tahoma" panose="020B0604030504040204" pitchFamily="34" charset="0"/>
                <a:ea typeface="Tahoma" panose="020B0604030504040204" pitchFamily="34" charset="0"/>
                <a:cs typeface="Tahoma" panose="020B0604030504040204" pitchFamily="34" charset="0"/>
              </a:rPr>
              <a:t> Implement star schema for fact and dimension tables. Examples include </a:t>
            </a:r>
            <a:r>
              <a:rPr lang="en-US" sz="3400" dirty="0" err="1">
                <a:latin typeface="Tahoma" panose="020B0604030504040204" pitchFamily="34" charset="0"/>
                <a:ea typeface="Tahoma" panose="020B0604030504040204" pitchFamily="34" charset="0"/>
                <a:cs typeface="Tahoma" panose="020B0604030504040204" pitchFamily="34" charset="0"/>
              </a:rPr>
              <a:t>PatientDim</a:t>
            </a:r>
            <a:r>
              <a:rPr lang="en-US" sz="3400" dirty="0">
                <a:latin typeface="Tahoma" panose="020B0604030504040204" pitchFamily="34" charset="0"/>
                <a:ea typeface="Tahoma" panose="020B0604030504040204" pitchFamily="34" charset="0"/>
                <a:cs typeface="Tahoma" panose="020B0604030504040204" pitchFamily="34" charset="0"/>
              </a:rPr>
              <a:t>, </a:t>
            </a:r>
            <a:r>
              <a:rPr lang="en-US" sz="3400" dirty="0" err="1">
                <a:latin typeface="Tahoma" panose="020B0604030504040204" pitchFamily="34" charset="0"/>
                <a:ea typeface="Tahoma" panose="020B0604030504040204" pitchFamily="34" charset="0"/>
                <a:cs typeface="Tahoma" panose="020B0604030504040204" pitchFamily="34" charset="0"/>
              </a:rPr>
              <a:t>ProviderDim</a:t>
            </a:r>
            <a:r>
              <a:rPr lang="en-US" sz="3400" dirty="0">
                <a:latin typeface="Tahoma" panose="020B0604030504040204" pitchFamily="34" charset="0"/>
                <a:ea typeface="Tahoma" panose="020B0604030504040204" pitchFamily="34" charset="0"/>
                <a:cs typeface="Tahoma" panose="020B0604030504040204" pitchFamily="34" charset="0"/>
              </a:rPr>
              <a:t>, </a:t>
            </a:r>
            <a:r>
              <a:rPr lang="en-US" sz="3400" dirty="0" err="1">
                <a:latin typeface="Tahoma" panose="020B0604030504040204" pitchFamily="34" charset="0"/>
                <a:ea typeface="Tahoma" panose="020B0604030504040204" pitchFamily="34" charset="0"/>
                <a:cs typeface="Tahoma" panose="020B0604030504040204" pitchFamily="34" charset="0"/>
              </a:rPr>
              <a:t>TreatmentFact</a:t>
            </a:r>
            <a:r>
              <a:rPr lang="en-US" sz="3400" dirty="0">
                <a:latin typeface="Tahoma" panose="020B0604030504040204" pitchFamily="34" charset="0"/>
                <a:ea typeface="Tahoma" panose="020B0604030504040204" pitchFamily="34" charset="0"/>
                <a:cs typeface="Tahoma" panose="020B0604030504040204" pitchFamily="34" charset="0"/>
              </a:rPr>
              <a:t>, </a:t>
            </a:r>
            <a:r>
              <a:rPr lang="en-US" sz="3400" dirty="0" err="1" smtClean="0">
                <a:latin typeface="Tahoma" panose="020B0604030504040204" pitchFamily="34" charset="0"/>
                <a:ea typeface="Tahoma" panose="020B0604030504040204" pitchFamily="34" charset="0"/>
                <a:cs typeface="Tahoma" panose="020B0604030504040204" pitchFamily="34" charset="0"/>
              </a:rPr>
              <a:t>ClaimsFact</a:t>
            </a:r>
            <a:r>
              <a:rPr lang="en-US" sz="3400" dirty="0" smtClean="0">
                <a:latin typeface="Tahoma" panose="020B0604030504040204" pitchFamily="34" charset="0"/>
                <a:ea typeface="Tahoma" panose="020B0604030504040204" pitchFamily="34" charset="0"/>
                <a:cs typeface="Tahoma" panose="020B0604030504040204" pitchFamily="34" charset="0"/>
              </a:rPr>
              <a:t>, </a:t>
            </a:r>
            <a:r>
              <a:rPr lang="en-US" sz="3400" dirty="0">
                <a:latin typeface="Tahoma" panose="020B0604030504040204" pitchFamily="34" charset="0"/>
                <a:ea typeface="Tahoma" panose="020B0604030504040204" pitchFamily="34" charset="0"/>
                <a:cs typeface="Tahoma" panose="020B0604030504040204" pitchFamily="34" charset="0"/>
              </a:rPr>
              <a:t>and </a:t>
            </a:r>
            <a:r>
              <a:rPr lang="en-US" sz="3400" dirty="0" err="1">
                <a:latin typeface="Tahoma" panose="020B0604030504040204" pitchFamily="34" charset="0"/>
                <a:ea typeface="Tahoma" panose="020B0604030504040204" pitchFamily="34" charset="0"/>
                <a:cs typeface="Tahoma" panose="020B0604030504040204" pitchFamily="34" charset="0"/>
              </a:rPr>
              <a:t>ProgramMetricsFact</a:t>
            </a:r>
            <a:r>
              <a:rPr lang="en-US" sz="3400" dirty="0">
                <a:latin typeface="Tahoma" panose="020B0604030504040204" pitchFamily="34" charset="0"/>
                <a:ea typeface="Tahoma" panose="020B0604030504040204" pitchFamily="34" charset="0"/>
                <a:cs typeface="Tahoma" panose="020B0604030504040204" pitchFamily="34" charset="0"/>
              </a:rPr>
              <a:t>.</a:t>
            </a:r>
          </a:p>
          <a:p>
            <a:pPr lvl="0"/>
            <a:r>
              <a:rPr lang="en-US" sz="3400" b="1" dirty="0">
                <a:latin typeface="Tahoma" panose="020B0604030504040204" pitchFamily="34" charset="0"/>
                <a:ea typeface="Tahoma" panose="020B0604030504040204" pitchFamily="34" charset="0"/>
                <a:cs typeface="Tahoma" panose="020B0604030504040204" pitchFamily="34" charset="0"/>
              </a:rPr>
              <a:t>Slowly Changing Dimensions (SCD):</a:t>
            </a:r>
            <a:r>
              <a:rPr lang="en-US" sz="3400" dirty="0">
                <a:latin typeface="Tahoma" panose="020B0604030504040204" pitchFamily="34" charset="0"/>
                <a:ea typeface="Tahoma" panose="020B0604030504040204" pitchFamily="34" charset="0"/>
                <a:cs typeface="Tahoma" panose="020B0604030504040204" pitchFamily="34" charset="0"/>
              </a:rPr>
              <a:t> Use SSIS data flow transformation for handling SCD, especially for program-specific data.</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e. Data Access and Visualization:</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Reporting Tools:</a:t>
            </a:r>
            <a:r>
              <a:rPr lang="en-US" sz="3400" dirty="0">
                <a:latin typeface="Tahoma" panose="020B0604030504040204" pitchFamily="34" charset="0"/>
                <a:ea typeface="Tahoma" panose="020B0604030504040204" pitchFamily="34" charset="0"/>
                <a:cs typeface="Tahoma" panose="020B0604030504040204" pitchFamily="34" charset="0"/>
              </a:rPr>
              <a:t> Power BI, Tableau</a:t>
            </a:r>
          </a:p>
          <a:p>
            <a:pPr lvl="0"/>
            <a:r>
              <a:rPr lang="en-US" sz="3400" b="1" dirty="0">
                <a:latin typeface="Tahoma" panose="020B0604030504040204" pitchFamily="34" charset="0"/>
                <a:ea typeface="Tahoma" panose="020B0604030504040204" pitchFamily="34" charset="0"/>
                <a:cs typeface="Tahoma" panose="020B0604030504040204" pitchFamily="34" charset="0"/>
              </a:rPr>
              <a:t>Reports and Dashboards:</a:t>
            </a:r>
            <a:endParaRPr lang="en-US" sz="3400" dirty="0">
              <a:latin typeface="Tahoma" panose="020B0604030504040204" pitchFamily="34" charset="0"/>
              <a:ea typeface="Tahoma" panose="020B0604030504040204" pitchFamily="34" charset="0"/>
              <a:cs typeface="Tahoma" panose="020B0604030504040204" pitchFamily="34" charset="0"/>
            </a:endParaRPr>
          </a:p>
          <a:p>
            <a:pPr lvl="1"/>
            <a:r>
              <a:rPr lang="en-US" sz="3400" dirty="0">
                <a:latin typeface="Tahoma" panose="020B0604030504040204" pitchFamily="34" charset="0"/>
                <a:ea typeface="Tahoma" panose="020B0604030504040204" pitchFamily="34" charset="0"/>
                <a:cs typeface="Tahoma" panose="020B0604030504040204" pitchFamily="34" charset="0"/>
              </a:rPr>
              <a:t>Interactive dashboards for clinical performance, operational efficiency, and compliance with the 1115 Medicaid Waiver DPP.</a:t>
            </a:r>
          </a:p>
          <a:p>
            <a:pPr lvl="1"/>
            <a:r>
              <a:rPr lang="en-US" sz="3400" dirty="0">
                <a:latin typeface="Tahoma" panose="020B0604030504040204" pitchFamily="34" charset="0"/>
                <a:ea typeface="Tahoma" panose="020B0604030504040204" pitchFamily="34" charset="0"/>
                <a:cs typeface="Tahoma" panose="020B0604030504040204" pitchFamily="34" charset="0"/>
              </a:rPr>
              <a:t>Drill-down reports for detailed analysis of patient outcomes, resource utilization, and program-specific metrics.</a:t>
            </a:r>
          </a:p>
          <a:p>
            <a:pPr lvl="1"/>
            <a:r>
              <a:rPr lang="en-US" sz="3400" dirty="0">
                <a:latin typeface="Tahoma" panose="020B0604030504040204" pitchFamily="34" charset="0"/>
                <a:ea typeface="Tahoma" panose="020B0604030504040204" pitchFamily="34" charset="0"/>
                <a:cs typeface="Tahoma" panose="020B0604030504040204" pitchFamily="34" charset="0"/>
              </a:rPr>
              <a:t>Geographical visualizations for disease spread and program impact areas.</a:t>
            </a:r>
          </a:p>
          <a:p>
            <a:pPr marL="0" indent="0">
              <a:buNone/>
            </a:pPr>
            <a:r>
              <a:rPr lang="en-US" sz="3400" b="1" dirty="0">
                <a:latin typeface="Tahoma" panose="020B0604030504040204" pitchFamily="34" charset="0"/>
                <a:ea typeface="Tahoma" panose="020B0604030504040204" pitchFamily="34" charset="0"/>
                <a:cs typeface="Tahoma" panose="020B0604030504040204" pitchFamily="34" charset="0"/>
              </a:rPr>
              <a:t>f. Data Quality and Documentation:</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Data Quality Checks:</a:t>
            </a:r>
            <a:r>
              <a:rPr lang="en-US" sz="3400" dirty="0">
                <a:latin typeface="Tahoma" panose="020B0604030504040204" pitchFamily="34" charset="0"/>
                <a:ea typeface="Tahoma" panose="020B0604030504040204" pitchFamily="34" charset="0"/>
                <a:cs typeface="Tahoma" panose="020B0604030504040204" pitchFamily="34" charset="0"/>
              </a:rPr>
              <a:t> Implement validation processes to ensure data accuracy and </a:t>
            </a:r>
            <a:r>
              <a:rPr lang="en-US" sz="3400" dirty="0" smtClean="0">
                <a:latin typeface="Tahoma" panose="020B0604030504040204" pitchFamily="34" charset="0"/>
                <a:ea typeface="Tahoma" panose="020B0604030504040204" pitchFamily="34" charset="0"/>
                <a:cs typeface="Tahoma" panose="020B0604030504040204" pitchFamily="34" charset="0"/>
              </a:rPr>
              <a:t>consistency by implementing a control framework</a:t>
            </a:r>
            <a:endParaRPr lang="en-US" sz="3400" dirty="0">
              <a:latin typeface="Tahoma" panose="020B0604030504040204" pitchFamily="34" charset="0"/>
              <a:ea typeface="Tahoma" panose="020B0604030504040204" pitchFamily="34" charset="0"/>
              <a:cs typeface="Tahoma" panose="020B0604030504040204" pitchFamily="34" charset="0"/>
            </a:endParaRPr>
          </a:p>
          <a:p>
            <a:pPr lvl="0"/>
            <a:r>
              <a:rPr lang="en-US" sz="3400" b="1" dirty="0">
                <a:latin typeface="Tahoma" panose="020B0604030504040204" pitchFamily="34" charset="0"/>
                <a:ea typeface="Tahoma" panose="020B0604030504040204" pitchFamily="34" charset="0"/>
                <a:cs typeface="Tahoma" panose="020B0604030504040204" pitchFamily="34" charset="0"/>
              </a:rPr>
              <a:t>Documentation:</a:t>
            </a:r>
            <a:r>
              <a:rPr lang="en-US" sz="3400" dirty="0">
                <a:latin typeface="Tahoma" panose="020B0604030504040204" pitchFamily="34" charset="0"/>
                <a:ea typeface="Tahoma" panose="020B0604030504040204" pitchFamily="34" charset="0"/>
                <a:cs typeface="Tahoma" panose="020B0604030504040204" pitchFamily="34" charset="0"/>
              </a:rPr>
              <a:t> Maintain comprehensive documentation for source-to-target mappings, ETL processes, data models, and program-specific requirements.</a:t>
            </a:r>
          </a:p>
          <a:p>
            <a:endParaRPr lang="en-US" dirty="0"/>
          </a:p>
        </p:txBody>
      </p:sp>
    </p:spTree>
    <p:extLst>
      <p:ext uri="{BB962C8B-B14F-4D97-AF65-F5344CB8AC3E}">
        <p14:creationId xmlns:p14="http://schemas.microsoft.com/office/powerpoint/2010/main" val="350878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Proposed Data Warehouse Architecture</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1462" y="1752600"/>
            <a:ext cx="7301076"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415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Plan</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a. Requirements Gathering:</a:t>
            </a:r>
            <a:endParaRPr lang="en-US" dirty="0"/>
          </a:p>
          <a:p>
            <a:pPr lvl="0"/>
            <a:r>
              <a:rPr lang="en-US" dirty="0"/>
              <a:t>Gather and document data requirements from clinicians, executives, and other stakeholders to understand their analytical needs.</a:t>
            </a:r>
          </a:p>
          <a:p>
            <a:pPr marL="0" indent="0">
              <a:buNone/>
            </a:pPr>
            <a:r>
              <a:rPr lang="en-US" b="1" dirty="0"/>
              <a:t>b. Design Phase:</a:t>
            </a:r>
            <a:endParaRPr lang="en-US" dirty="0"/>
          </a:p>
          <a:p>
            <a:pPr lvl="0"/>
            <a:r>
              <a:rPr lang="en-US" dirty="0"/>
              <a:t>Examine and translate requirements into technical specifications, process, and workflows.</a:t>
            </a:r>
          </a:p>
          <a:p>
            <a:pPr lvl="0"/>
            <a:r>
              <a:rPr lang="en-US" dirty="0"/>
              <a:t>Design the data warehouse architecture, data models, and ETL processes based on gathered requirements.</a:t>
            </a:r>
          </a:p>
          <a:p>
            <a:pPr marL="0" indent="0">
              <a:buNone/>
            </a:pPr>
            <a:r>
              <a:rPr lang="en-US" b="1" dirty="0"/>
              <a:t>c. Development Phase:</a:t>
            </a:r>
            <a:endParaRPr lang="en-US" dirty="0"/>
          </a:p>
          <a:p>
            <a:pPr lvl="0"/>
            <a:r>
              <a:rPr lang="en-US" dirty="0"/>
              <a:t>Develop ETL processes, data models, and visualizations.</a:t>
            </a:r>
          </a:p>
          <a:p>
            <a:pPr lvl="0"/>
            <a:r>
              <a:rPr lang="en-US" dirty="0"/>
              <a:t>Produce relevant, standard, or custom information (reports, dashboards, charts, graphs, and tables) from various data sources.</a:t>
            </a:r>
          </a:p>
          <a:p>
            <a:pPr lvl="0"/>
            <a:r>
              <a:rPr lang="en-US" dirty="0"/>
              <a:t>Perform thorough testing to ensure data quality, reliability, and integrity.</a:t>
            </a:r>
          </a:p>
          <a:p>
            <a:pPr marL="0" indent="0">
              <a:buNone/>
            </a:pPr>
            <a:r>
              <a:rPr lang="en-US" b="1" dirty="0"/>
              <a:t>d. Deployment Phase:</a:t>
            </a:r>
            <a:endParaRPr lang="en-US" dirty="0"/>
          </a:p>
          <a:p>
            <a:pPr lvl="0"/>
            <a:r>
              <a:rPr lang="en-US" dirty="0"/>
              <a:t>Deploy the data warehouse and data marts.</a:t>
            </a:r>
          </a:p>
          <a:p>
            <a:pPr lvl="0"/>
            <a:r>
              <a:rPr lang="en-US" dirty="0"/>
              <a:t>Distribute and disseminate reports to applicable agencies, researchers, management, and other customers.</a:t>
            </a:r>
          </a:p>
          <a:p>
            <a:pPr lvl="0"/>
            <a:r>
              <a:rPr lang="en-US" dirty="0"/>
              <a:t>Train users on accessing reports and dashboards.</a:t>
            </a:r>
          </a:p>
          <a:p>
            <a:pPr marL="0" indent="0">
              <a:buNone/>
            </a:pPr>
            <a:r>
              <a:rPr lang="en-US" b="1" dirty="0"/>
              <a:t>e. Maintenance and Optimization:</a:t>
            </a:r>
            <a:endParaRPr lang="en-US" dirty="0"/>
          </a:p>
          <a:p>
            <a:pPr lvl="0"/>
            <a:r>
              <a:rPr lang="en-US" dirty="0"/>
              <a:t>Regularly monitor and optimize ETL processes, data models, and reports for performance and compliance.</a:t>
            </a:r>
          </a:p>
          <a:p>
            <a:pPr lvl="0"/>
            <a:r>
              <a:rPr lang="en-US" dirty="0"/>
              <a:t>Update and enhance reports and dashboards based on user feedback and program requirements.</a:t>
            </a:r>
          </a:p>
          <a:p>
            <a:endParaRPr lang="en-US" dirty="0"/>
          </a:p>
        </p:txBody>
      </p:sp>
    </p:spTree>
    <p:extLst>
      <p:ext uri="{BB962C8B-B14F-4D97-AF65-F5344CB8AC3E}">
        <p14:creationId xmlns:p14="http://schemas.microsoft.com/office/powerpoint/2010/main" val="151830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sz="3000" b="1" dirty="0"/>
              <a:t>Scalable Architecture:</a:t>
            </a:r>
            <a:r>
              <a:rPr lang="en-US" sz="3000" dirty="0"/>
              <a:t> Designed to handle growing data volumes and evolving healthcare needs.</a:t>
            </a:r>
          </a:p>
          <a:p>
            <a:pPr lvl="0"/>
            <a:r>
              <a:rPr lang="en-US" sz="3000" b="1" dirty="0"/>
              <a:t>User-Friendly Visualizations:</a:t>
            </a:r>
            <a:r>
              <a:rPr lang="en-US" sz="3000" dirty="0"/>
              <a:t> Intuitive and interactive dashboards for clinical and administrative users.</a:t>
            </a:r>
          </a:p>
          <a:p>
            <a:pPr lvl="0"/>
            <a:r>
              <a:rPr lang="en-US" sz="3000" b="1" dirty="0"/>
              <a:t>High Data Quality:</a:t>
            </a:r>
            <a:r>
              <a:rPr lang="en-US" sz="3000" dirty="0"/>
              <a:t> Rigorous data quality checks and validation processes.</a:t>
            </a:r>
          </a:p>
          <a:p>
            <a:pPr lvl="0"/>
            <a:r>
              <a:rPr lang="en-US" sz="3000" b="1" dirty="0"/>
              <a:t>Comprehensive Documentation:</a:t>
            </a:r>
            <a:r>
              <a:rPr lang="en-US" sz="3000" dirty="0"/>
              <a:t> Detailed documentation for all aspects of the project, ensuring continuity of process.</a:t>
            </a:r>
          </a:p>
          <a:p>
            <a:endParaRPr lang="en-US" dirty="0"/>
          </a:p>
        </p:txBody>
      </p:sp>
    </p:spTree>
    <p:extLst>
      <p:ext uri="{BB962C8B-B14F-4D97-AF65-F5344CB8AC3E}">
        <p14:creationId xmlns:p14="http://schemas.microsoft.com/office/powerpoint/2010/main" val="192706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Points</a:t>
            </a:r>
            <a:endParaRPr lang="en-US" dirty="0"/>
          </a:p>
        </p:txBody>
      </p:sp>
      <p:sp>
        <p:nvSpPr>
          <p:cNvPr id="3" name="Content Placeholder 2"/>
          <p:cNvSpPr>
            <a:spLocks noGrp="1"/>
          </p:cNvSpPr>
          <p:nvPr>
            <p:ph idx="1"/>
          </p:nvPr>
        </p:nvSpPr>
        <p:spPr/>
        <p:txBody>
          <a:bodyPr/>
          <a:lstStyle/>
          <a:p>
            <a:r>
              <a:rPr lang="en-US" dirty="0"/>
              <a:t>By implementing this architecture, the healthcare organization can effectively provide basic database analytics and reporting services, gather and analyze data from multiple sources, and create metrics to drive clinical and operational performance improvement while focusing on the 1115 Medicaid Waiver DPP.</a:t>
            </a:r>
          </a:p>
          <a:p>
            <a:endParaRPr lang="en-US" dirty="0"/>
          </a:p>
        </p:txBody>
      </p:sp>
    </p:spTree>
    <p:extLst>
      <p:ext uri="{BB962C8B-B14F-4D97-AF65-F5344CB8AC3E}">
        <p14:creationId xmlns:p14="http://schemas.microsoft.com/office/powerpoint/2010/main" val="3924003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Benedicta </a:t>
            </a:r>
            <a:r>
              <a:rPr lang="en-US" dirty="0" err="1" smtClean="0"/>
              <a:t>Odhegba</a:t>
            </a:r>
            <a:endParaRPr lang="en-US" dirty="0" smtClean="0"/>
          </a:p>
          <a:p>
            <a:r>
              <a:rPr lang="en-US" sz="1400" dirty="0" smtClean="0"/>
              <a:t>onomeitimi@gmail.com</a:t>
            </a:r>
            <a:endParaRPr lang="en-US" sz="1400" dirty="0"/>
          </a:p>
        </p:txBody>
      </p:sp>
    </p:spTree>
    <p:extLst>
      <p:ext uri="{BB962C8B-B14F-4D97-AF65-F5344CB8AC3E}">
        <p14:creationId xmlns:p14="http://schemas.microsoft.com/office/powerpoint/2010/main" val="2220348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10375</TotalTime>
  <Words>749</Words>
  <Application>Microsoft Office PowerPoint</Application>
  <PresentationFormat>On-screen Show (4:3)</PresentationFormat>
  <Paragraphs>64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Apothecary</vt:lpstr>
      <vt:lpstr>Data Warehouse Architecture for Healthcare</vt:lpstr>
      <vt:lpstr>Objective</vt:lpstr>
      <vt:lpstr>Architecture Components</vt:lpstr>
      <vt:lpstr>Proposed Data Warehouse Architecture</vt:lpstr>
      <vt:lpstr>Project Plan</vt:lpstr>
      <vt:lpstr>Key Features</vt:lpstr>
      <vt:lpstr>Final Points</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onome odhegba</dc:creator>
  <cp:lastModifiedBy>onome odhegba</cp:lastModifiedBy>
  <cp:revision>14</cp:revision>
  <dcterms:created xsi:type="dcterms:W3CDTF">2025-02-07T14:51:07Z</dcterms:created>
  <dcterms:modified xsi:type="dcterms:W3CDTF">2025-03-12T07:21:59Z</dcterms:modified>
</cp:coreProperties>
</file>