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58" r:id="rId5"/>
    <p:sldId id="260" r:id="rId6"/>
    <p:sldId id="261" r:id="rId7"/>
    <p:sldId id="268" r:id="rId8"/>
    <p:sldId id="275" r:id="rId9"/>
    <p:sldId id="277" r:id="rId10"/>
    <p:sldId id="269" r:id="rId11"/>
    <p:sldId id="274" r:id="rId12"/>
    <p:sldId id="264" r:id="rId13"/>
    <p:sldId id="279" r:id="rId14"/>
    <p:sldId id="278" r:id="rId15"/>
    <p:sldId id="265" r:id="rId16"/>
    <p:sldId id="266" r:id="rId17"/>
    <p:sldId id="271" r:id="rId18"/>
    <p:sldId id="276" r:id="rId19"/>
    <p:sldId id="272" r:id="rId20"/>
    <p:sldId id="280" r:id="rId21"/>
    <p:sldId id="281" r:id="rId22"/>
    <p:sldId id="27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9F5"/>
    <a:srgbClr val="E3D0EA"/>
    <a:srgbClr val="BD8ED2"/>
    <a:srgbClr val="F7BBBB"/>
    <a:srgbClr val="AD73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8" autoAdjust="0"/>
    <p:restoredTop sz="71186" autoAdjust="0"/>
  </p:normalViewPr>
  <p:slideViewPr>
    <p:cSldViewPr snapToGrid="0">
      <p:cViewPr varScale="1">
        <p:scale>
          <a:sx n="41" d="100"/>
          <a:sy n="41" d="100"/>
        </p:scale>
        <p:origin x="84" y="8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GB" sz="2400" dirty="0" err="1"/>
              <a:t>Aufwand</a:t>
            </a:r>
            <a:r>
              <a:rPr lang="en-GB" sz="2400" dirty="0"/>
              <a:t> (in</a:t>
            </a:r>
            <a:r>
              <a:rPr lang="en-GB" sz="2400" baseline="0" dirty="0"/>
              <a:t> h)</a:t>
            </a:r>
            <a:endParaRPr lang="en-GB" sz="2400"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Tabelle1!$B$1</c:f>
              <c:strCache>
                <c:ptCount val="1"/>
                <c:pt idx="0">
                  <c:v>Effektiv</c:v>
                </c:pt>
              </c:strCache>
            </c:strRef>
          </c:tx>
          <c:spPr>
            <a:solidFill>
              <a:schemeClr val="accent1"/>
            </a:solidFill>
            <a:ln>
              <a:noFill/>
            </a:ln>
            <a:effectLst/>
          </c:spPr>
          <c:invertIfNegative val="0"/>
          <c:cat>
            <c:strRef>
              <c:f>Tabelle1!$A$2:$A$8</c:f>
              <c:strCache>
                <c:ptCount val="7"/>
                <c:pt idx="0">
                  <c:v>Informieren</c:v>
                </c:pt>
                <c:pt idx="1">
                  <c:v>Planen</c:v>
                </c:pt>
                <c:pt idx="2">
                  <c:v>Entscheiden</c:v>
                </c:pt>
                <c:pt idx="3">
                  <c:v>Realisieren</c:v>
                </c:pt>
                <c:pt idx="4">
                  <c:v>Kontrollieren</c:v>
                </c:pt>
                <c:pt idx="5">
                  <c:v>Auswerten</c:v>
                </c:pt>
                <c:pt idx="6">
                  <c:v>Puffer</c:v>
                </c:pt>
              </c:strCache>
            </c:strRef>
          </c:cat>
          <c:val>
            <c:numRef>
              <c:f>Tabelle1!$B$2:$B$8</c:f>
              <c:numCache>
                <c:formatCode>General</c:formatCode>
                <c:ptCount val="7"/>
                <c:pt idx="0">
                  <c:v>4</c:v>
                </c:pt>
                <c:pt idx="1">
                  <c:v>8</c:v>
                </c:pt>
                <c:pt idx="2">
                  <c:v>2</c:v>
                </c:pt>
                <c:pt idx="3">
                  <c:v>16</c:v>
                </c:pt>
                <c:pt idx="4">
                  <c:v>4</c:v>
                </c:pt>
                <c:pt idx="5">
                  <c:v>4</c:v>
                </c:pt>
                <c:pt idx="6">
                  <c:v>2</c:v>
                </c:pt>
              </c:numCache>
            </c:numRef>
          </c:val>
          <c:extLst>
            <c:ext xmlns:c16="http://schemas.microsoft.com/office/drawing/2014/chart" uri="{C3380CC4-5D6E-409C-BE32-E72D297353CC}">
              <c16:uniqueId val="{00000000-F550-48C7-9DBA-85FAE4F18497}"/>
            </c:ext>
          </c:extLst>
        </c:ser>
        <c:ser>
          <c:idx val="1"/>
          <c:order val="1"/>
          <c:tx>
            <c:strRef>
              <c:f>Tabelle1!$C$1</c:f>
              <c:strCache>
                <c:ptCount val="1"/>
                <c:pt idx="0">
                  <c:v>Dokumentation</c:v>
                </c:pt>
              </c:strCache>
            </c:strRef>
          </c:tx>
          <c:spPr>
            <a:solidFill>
              <a:schemeClr val="accent2"/>
            </a:solidFill>
            <a:ln>
              <a:noFill/>
            </a:ln>
            <a:effectLst/>
          </c:spPr>
          <c:invertIfNegative val="0"/>
          <c:cat>
            <c:strRef>
              <c:f>Tabelle1!$A$2:$A$8</c:f>
              <c:strCache>
                <c:ptCount val="7"/>
                <c:pt idx="0">
                  <c:v>Informieren</c:v>
                </c:pt>
                <c:pt idx="1">
                  <c:v>Planen</c:v>
                </c:pt>
                <c:pt idx="2">
                  <c:v>Entscheiden</c:v>
                </c:pt>
                <c:pt idx="3">
                  <c:v>Realisieren</c:v>
                </c:pt>
                <c:pt idx="4">
                  <c:v>Kontrollieren</c:v>
                </c:pt>
                <c:pt idx="5">
                  <c:v>Auswerten</c:v>
                </c:pt>
                <c:pt idx="6">
                  <c:v>Puffer</c:v>
                </c:pt>
              </c:strCache>
            </c:strRef>
          </c:cat>
          <c:val>
            <c:numRef>
              <c:f>Tabelle1!$C$2:$C$8</c:f>
              <c:numCache>
                <c:formatCode>General</c:formatCode>
                <c:ptCount val="7"/>
                <c:pt idx="0">
                  <c:v>4</c:v>
                </c:pt>
                <c:pt idx="1">
                  <c:v>10</c:v>
                </c:pt>
                <c:pt idx="2">
                  <c:v>2</c:v>
                </c:pt>
                <c:pt idx="3">
                  <c:v>18</c:v>
                </c:pt>
                <c:pt idx="4">
                  <c:v>2</c:v>
                </c:pt>
                <c:pt idx="5">
                  <c:v>4</c:v>
                </c:pt>
                <c:pt idx="6">
                  <c:v>0</c:v>
                </c:pt>
              </c:numCache>
            </c:numRef>
          </c:val>
          <c:extLst>
            <c:ext xmlns:c16="http://schemas.microsoft.com/office/drawing/2014/chart" uri="{C3380CC4-5D6E-409C-BE32-E72D297353CC}">
              <c16:uniqueId val="{00000001-F550-48C7-9DBA-85FAE4F18497}"/>
            </c:ext>
          </c:extLst>
        </c:ser>
        <c:dLbls>
          <c:showLegendKey val="0"/>
          <c:showVal val="0"/>
          <c:showCatName val="0"/>
          <c:showSerName val="0"/>
          <c:showPercent val="0"/>
          <c:showBubbleSize val="0"/>
        </c:dLbls>
        <c:gapWidth val="150"/>
        <c:overlap val="100"/>
        <c:axId val="1897004783"/>
        <c:axId val="2073627839"/>
      </c:barChart>
      <c:catAx>
        <c:axId val="1897004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73627839"/>
        <c:crosses val="autoZero"/>
        <c:auto val="1"/>
        <c:lblAlgn val="ctr"/>
        <c:lblOffset val="100"/>
        <c:noMultiLvlLbl val="0"/>
      </c:catAx>
      <c:valAx>
        <c:axId val="2073627839"/>
        <c:scaling>
          <c:orientation val="minMax"/>
          <c:max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7004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F167C-1612-4A3B-A471-5502FF747F15}" type="datetimeFigureOut">
              <a:rPr lang="en-GB" smtClean="0"/>
              <a:t>20/03/2023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D33D-FB29-4FCD-A405-73C0E37CF24A}" type="slidenum">
              <a:rPr lang="en-GB" smtClean="0"/>
              <a:t>‹Nr.›</a:t>
            </a:fld>
            <a:endParaRPr lang="en-GB"/>
          </a:p>
        </p:txBody>
      </p:sp>
    </p:spTree>
    <p:extLst>
      <p:ext uri="{BB962C8B-B14F-4D97-AF65-F5344CB8AC3E}">
        <p14:creationId xmlns:p14="http://schemas.microsoft.com/office/powerpoint/2010/main" val="362980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1</a:t>
            </a:fld>
            <a:endParaRPr lang="en-GB"/>
          </a:p>
        </p:txBody>
      </p:sp>
    </p:spTree>
    <p:extLst>
      <p:ext uri="{BB962C8B-B14F-4D97-AF65-F5344CB8AC3E}">
        <p14:creationId xmlns:p14="http://schemas.microsoft.com/office/powerpoint/2010/main" val="289495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Insgesamt grösstenteils</a:t>
            </a:r>
            <a:r>
              <a:rPr lang="de-CH" baseline="0" dirty="0"/>
              <a:t> zufrieden</a:t>
            </a:r>
          </a:p>
          <a:p>
            <a:r>
              <a:rPr lang="de-CH" baseline="0" dirty="0"/>
              <a:t>Hauptkriterien erfüllt: </a:t>
            </a:r>
          </a:p>
          <a:p>
            <a:pPr marL="171450" indent="-171450">
              <a:buFontTx/>
              <a:buChar char="-"/>
            </a:pPr>
            <a:r>
              <a:rPr lang="de-CH" baseline="0" dirty="0"/>
              <a:t>Altersverifikation durch Kennzahlen</a:t>
            </a:r>
          </a:p>
          <a:p>
            <a:pPr marL="171450" indent="-171450">
              <a:buFontTx/>
              <a:buChar char="-"/>
            </a:pPr>
            <a:r>
              <a:rPr lang="de-CH" baseline="0" dirty="0"/>
              <a:t>Intuitives Design</a:t>
            </a:r>
          </a:p>
          <a:p>
            <a:pPr marL="171450" indent="-171450">
              <a:buFontTx/>
              <a:buChar char="-"/>
            </a:pPr>
            <a:r>
              <a:rPr lang="de-CH" baseline="0" dirty="0"/>
              <a:t>Bestellung verhindern bei Usern, die minderjährig sind oder kein verifiziertes Alter haben</a:t>
            </a:r>
          </a:p>
          <a:p>
            <a:pPr marL="171450" indent="-171450">
              <a:buFontTx/>
              <a:buChar char="-"/>
            </a:pPr>
            <a:r>
              <a:rPr lang="de-CH" baseline="0" dirty="0"/>
              <a:t>Hinterlegung des Alters auf dem Konto</a:t>
            </a:r>
          </a:p>
          <a:p>
            <a:pPr marL="171450" indent="-171450">
              <a:buFontTx/>
              <a:buChar char="-"/>
            </a:pPr>
            <a:r>
              <a:rPr lang="de-CH" baseline="0" dirty="0"/>
              <a:t>Anfrageformular + Manuelle </a:t>
            </a:r>
            <a:r>
              <a:rPr lang="de-CH" baseline="0" dirty="0" err="1"/>
              <a:t>setzung</a:t>
            </a:r>
            <a:r>
              <a:rPr lang="de-CH" baseline="0" dirty="0"/>
              <a:t> des Alters</a:t>
            </a:r>
          </a:p>
          <a:p>
            <a:pPr marL="171450" indent="-171450">
              <a:buFontTx/>
              <a:buChar char="-"/>
            </a:pPr>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19</a:t>
            </a:fld>
            <a:endParaRPr lang="en-GB"/>
          </a:p>
        </p:txBody>
      </p:sp>
    </p:spTree>
    <p:extLst>
      <p:ext uri="{BB962C8B-B14F-4D97-AF65-F5344CB8AC3E}">
        <p14:creationId xmlns:p14="http://schemas.microsoft.com/office/powerpoint/2010/main" val="1467669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a:t>Grösstenteils Plangemässer Ablauf</a:t>
            </a:r>
          </a:p>
          <a:p>
            <a:r>
              <a:rPr lang="en-GB" dirty="0" err="1"/>
              <a:t>Schwierigkeiten</a:t>
            </a:r>
            <a:r>
              <a:rPr lang="en-GB" dirty="0"/>
              <a:t>:</a:t>
            </a:r>
          </a:p>
          <a:p>
            <a:pPr marL="171450" indent="-171450">
              <a:buFontTx/>
              <a:buChar char="-"/>
            </a:pPr>
            <a:r>
              <a:rPr lang="de-DE" dirty="0">
                <a:effectLst/>
                <a:latin typeface="Arial" panose="020B0604020202020204" pitchFamily="34" charset="0"/>
              </a:rPr>
              <a:t>Das Planen war für mich ungewohnt und ich war deswegen auch eher unsicher unterwegs. Zwar verlief es auf den ersten Blick nicht schlecht, jedoch merkte ich beim Entwickeln, dass ich tiefgründiger hätte planen können. Dazu bereiteten mir die </a:t>
            </a:r>
            <a:r>
              <a:rPr lang="de-DE">
                <a:effectLst/>
                <a:latin typeface="Arial" panose="020B0604020202020204" pitchFamily="34" charset="0"/>
              </a:rPr>
              <a:t>Diagramme Schwierigkeiten</a:t>
            </a:r>
            <a:r>
              <a:rPr lang="de-DE" dirty="0">
                <a:effectLst/>
                <a:latin typeface="Arial" panose="020B0604020202020204" pitchFamily="34" charset="0"/>
              </a:rPr>
              <a:t>, da ich seit dessen Einführung während der Schulzeit mich nicht mehr damit befasst hatte.</a:t>
            </a:r>
          </a:p>
          <a:p>
            <a:pPr marL="171450" indent="-171450">
              <a:buFontTx/>
              <a:buChar char="-"/>
            </a:pPr>
            <a:r>
              <a:rPr lang="de-DE" dirty="0">
                <a:effectLst/>
                <a:latin typeface="Arial" panose="020B0604020202020204" pitchFamily="34" charset="0"/>
              </a:rPr>
              <a:t>880101 &gt; 2088 01 01 anstatt 1988 01 01</a:t>
            </a:r>
          </a:p>
          <a:p>
            <a:pPr marL="628650" lvl="1" indent="-171450">
              <a:buFontTx/>
              <a:buChar char="-"/>
            </a:pPr>
            <a:r>
              <a:rPr lang="de-DE" dirty="0">
                <a:effectLst/>
                <a:latin typeface="Arial" panose="020B0604020202020204" pitchFamily="34" charset="0"/>
              </a:rPr>
              <a:t>Falls heutiges </a:t>
            </a:r>
            <a:r>
              <a:rPr lang="de-DE" dirty="0" err="1">
                <a:effectLst/>
                <a:latin typeface="Arial" panose="020B0604020202020204" pitchFamily="34" charset="0"/>
              </a:rPr>
              <a:t>jahr</a:t>
            </a:r>
            <a:r>
              <a:rPr lang="de-DE" dirty="0">
                <a:effectLst/>
                <a:latin typeface="Arial" panose="020B0604020202020204" pitchFamily="34" charset="0"/>
              </a:rPr>
              <a:t> – eingegebenes </a:t>
            </a:r>
            <a:r>
              <a:rPr lang="de-DE" dirty="0" err="1">
                <a:effectLst/>
                <a:latin typeface="Arial" panose="020B0604020202020204" pitchFamily="34" charset="0"/>
              </a:rPr>
              <a:t>jahr</a:t>
            </a:r>
            <a:r>
              <a:rPr lang="de-DE" dirty="0">
                <a:effectLst/>
                <a:latin typeface="Arial" panose="020B0604020202020204" pitchFamily="34" charset="0"/>
              </a:rPr>
              <a:t> = negativ, dann 100 subtrahieren</a:t>
            </a:r>
          </a:p>
          <a:p>
            <a:pPr marL="171450" lvl="0" indent="-171450">
              <a:buFontTx/>
              <a:buChar char="-"/>
            </a:pPr>
            <a:r>
              <a:rPr lang="de-DE" dirty="0">
                <a:effectLst/>
                <a:latin typeface="Arial" panose="020B0604020202020204" pitchFamily="34" charset="0"/>
              </a:rPr>
              <a:t>CSS </a:t>
            </a:r>
            <a:r>
              <a:rPr lang="de-DE" dirty="0" err="1">
                <a:effectLst/>
                <a:latin typeface="Arial" panose="020B0604020202020204" pitchFamily="34" charset="0"/>
              </a:rPr>
              <a:t>float</a:t>
            </a:r>
            <a:r>
              <a:rPr lang="de-DE" dirty="0">
                <a:effectLst/>
                <a:latin typeface="Arial" panose="020B0604020202020204" pitchFamily="34" charset="0"/>
              </a:rPr>
              <a:t>: </a:t>
            </a:r>
            <a:r>
              <a:rPr lang="de-DE" dirty="0" err="1">
                <a:effectLst/>
                <a:latin typeface="Arial" panose="020B0604020202020204" pitchFamily="34" charset="0"/>
              </a:rPr>
              <a:t>left</a:t>
            </a:r>
            <a:r>
              <a:rPr lang="de-DE" dirty="0">
                <a:effectLst/>
                <a:latin typeface="Arial" panose="020B0604020202020204" pitchFamily="34" charset="0"/>
              </a:rPr>
              <a:t>; &gt; musste achten, dass auf </a:t>
            </a:r>
            <a:r>
              <a:rPr lang="de-DE" dirty="0" err="1">
                <a:effectLst/>
                <a:latin typeface="Arial" panose="020B0604020202020204" pitchFamily="34" charset="0"/>
              </a:rPr>
              <a:t>konto</a:t>
            </a:r>
            <a:r>
              <a:rPr lang="de-DE" dirty="0">
                <a:effectLst/>
                <a:latin typeface="Arial" panose="020B0604020202020204" pitchFamily="34" charset="0"/>
              </a:rPr>
              <a:t> und </a:t>
            </a:r>
            <a:r>
              <a:rPr lang="de-DE" dirty="0" err="1">
                <a:effectLst/>
                <a:latin typeface="Arial" panose="020B0604020202020204" pitchFamily="34" charset="0"/>
              </a:rPr>
              <a:t>bestellseite</a:t>
            </a:r>
            <a:r>
              <a:rPr lang="de-DE" dirty="0">
                <a:effectLst/>
                <a:latin typeface="Arial" panose="020B0604020202020204" pitchFamily="34" charset="0"/>
              </a:rPr>
              <a:t> gleich angezeigt wird</a:t>
            </a:r>
          </a:p>
          <a:p>
            <a:pPr marL="171450" indent="-171450">
              <a:buFontTx/>
              <a:buChar char="-"/>
            </a:pPr>
            <a:r>
              <a:rPr lang="de-DE" dirty="0">
                <a:effectLst/>
                <a:latin typeface="Arial" panose="020B0604020202020204" pitchFamily="34" charset="0"/>
              </a:rPr>
              <a:t>Das Kontrollieren war für mich sehr mühsam, da es sehr repetitiv und wenig fördernd ist. Deswegen brauchte ich auch viel Kraft, mich darauf zu fokussieren und brauchte schlussendlich mehr Zeit, als dafür geplant war</a:t>
            </a:r>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20</a:t>
            </a:fld>
            <a:endParaRPr lang="en-GB"/>
          </a:p>
        </p:txBody>
      </p:sp>
    </p:spTree>
    <p:extLst>
      <p:ext uri="{BB962C8B-B14F-4D97-AF65-F5344CB8AC3E}">
        <p14:creationId xmlns:p14="http://schemas.microsoft.com/office/powerpoint/2010/main" val="1141517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CH" baseline="0" dirty="0"/>
              <a:t>Mögliche Verbesserungen:</a:t>
            </a:r>
            <a:br>
              <a:rPr lang="de-CH" baseline="0" dirty="0"/>
            </a:br>
            <a:r>
              <a:rPr lang="de-CH" baseline="0" dirty="0"/>
              <a:t>- </a:t>
            </a:r>
            <a:r>
              <a:rPr lang="de-CH" sz="1200" kern="1200" dirty="0">
                <a:solidFill>
                  <a:schemeClr val="tx1"/>
                </a:solidFill>
                <a:effectLst/>
                <a:latin typeface="+mn-lt"/>
                <a:ea typeface="+mn-ea"/>
                <a:cs typeface="+mn-cs"/>
              </a:rPr>
              <a:t>Bestätigungsmeldung nach Absenden des Formulars, falls das Alter korrekt überprüft wurde (anstatt dem Verschwinden des Formulars)</a:t>
            </a:r>
            <a:endParaRPr lang="en-GB" sz="1200" kern="1200" dirty="0">
              <a:solidFill>
                <a:schemeClr val="tx1"/>
              </a:solidFill>
              <a:effectLst/>
              <a:latin typeface="+mn-lt"/>
              <a:ea typeface="+mn-ea"/>
              <a:cs typeface="+mn-cs"/>
            </a:endParaRPr>
          </a:p>
          <a:p>
            <a:pPr lvl="0"/>
            <a:r>
              <a:rPr lang="de-CH" sz="1200" kern="1200" dirty="0">
                <a:solidFill>
                  <a:schemeClr val="tx1"/>
                </a:solidFill>
                <a:effectLst/>
                <a:latin typeface="+mn-lt"/>
                <a:ea typeface="+mn-ea"/>
                <a:cs typeface="+mn-cs"/>
              </a:rPr>
              <a:t>- Direkte Anzeige des Kontaktformulars nach Fehlschlag der Verifikation durch Kennzahlen.</a:t>
            </a:r>
            <a:endParaRPr lang="en-GB" sz="1200" kern="1200" dirty="0">
              <a:solidFill>
                <a:schemeClr val="tx1"/>
              </a:solidFill>
              <a:effectLst/>
              <a:latin typeface="+mn-lt"/>
              <a:ea typeface="+mn-ea"/>
              <a:cs typeface="+mn-cs"/>
            </a:endParaRPr>
          </a:p>
          <a:p>
            <a:pPr lvl="0"/>
            <a:r>
              <a:rPr lang="de-CH" sz="1200" kern="1200" dirty="0">
                <a:solidFill>
                  <a:schemeClr val="tx1"/>
                </a:solidFill>
                <a:effectLst/>
                <a:latin typeface="+mn-lt"/>
                <a:ea typeface="+mn-ea"/>
                <a:cs typeface="+mn-cs"/>
              </a:rPr>
              <a:t>- Implementation der Altersverifikation im </a:t>
            </a:r>
            <a:r>
              <a:rPr lang="de-CH" sz="1200" kern="1200" dirty="0" err="1">
                <a:solidFill>
                  <a:schemeClr val="tx1"/>
                </a:solidFill>
                <a:effectLst/>
                <a:latin typeface="+mn-lt"/>
                <a:ea typeface="+mn-ea"/>
                <a:cs typeface="+mn-cs"/>
              </a:rPr>
              <a:t>CustomView</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modul</a:t>
            </a:r>
            <a:endParaRPr lang="en-GB" sz="1200" kern="1200" dirty="0">
              <a:solidFill>
                <a:schemeClr val="tx1"/>
              </a:solidFill>
              <a:effectLst/>
              <a:latin typeface="+mn-lt"/>
              <a:ea typeface="+mn-ea"/>
              <a:cs typeface="+mn-cs"/>
            </a:endParaRPr>
          </a:p>
          <a:p>
            <a:pPr lvl="0"/>
            <a:r>
              <a:rPr lang="de-CH" sz="1200" kern="1200" dirty="0">
                <a:solidFill>
                  <a:schemeClr val="tx1"/>
                </a:solidFill>
                <a:effectLst/>
                <a:latin typeface="+mn-lt"/>
                <a:ea typeface="+mn-ea"/>
                <a:cs typeface="+mn-cs"/>
              </a:rPr>
              <a:t>- Automatisierter Import der Kategorien in das </a:t>
            </a:r>
            <a:r>
              <a:rPr lang="de-CH" sz="1200" kern="1200" dirty="0" err="1">
                <a:solidFill>
                  <a:schemeClr val="tx1"/>
                </a:solidFill>
                <a:effectLst/>
                <a:latin typeface="+mn-lt"/>
                <a:ea typeface="+mn-ea"/>
                <a:cs typeface="+mn-cs"/>
              </a:rPr>
              <a:t>minAge</a:t>
            </a:r>
            <a:r>
              <a:rPr lang="de-CH" sz="1200" kern="1200" dirty="0">
                <a:solidFill>
                  <a:schemeClr val="tx1"/>
                </a:solidFill>
                <a:effectLst/>
                <a:latin typeface="+mn-lt"/>
                <a:ea typeface="+mn-ea"/>
                <a:cs typeface="+mn-cs"/>
              </a:rPr>
              <a:t> JCR anstatt dem </a:t>
            </a:r>
            <a:r>
              <a:rPr lang="de-CH" sz="1200" kern="1200" dirty="0" err="1">
                <a:solidFill>
                  <a:schemeClr val="tx1"/>
                </a:solidFill>
                <a:effectLst/>
                <a:latin typeface="+mn-lt"/>
                <a:ea typeface="+mn-ea"/>
                <a:cs typeface="+mn-cs"/>
              </a:rPr>
              <a:t>hardgecodeten</a:t>
            </a:r>
            <a:r>
              <a:rPr lang="de-CH" sz="1200" kern="1200" dirty="0">
                <a:solidFill>
                  <a:schemeClr val="tx1"/>
                </a:solidFill>
                <a:effectLst/>
                <a:latin typeface="+mn-lt"/>
                <a:ea typeface="+mn-ea"/>
                <a:cs typeface="+mn-cs"/>
              </a:rPr>
              <a:t> Ansatz in der ConfigPageIntern.html.</a:t>
            </a:r>
            <a:endParaRPr lang="en-GB" sz="1200" kern="1200" dirty="0">
              <a:solidFill>
                <a:schemeClr val="tx1"/>
              </a:solidFill>
              <a:effectLst/>
              <a:latin typeface="+mn-lt"/>
              <a:ea typeface="+mn-ea"/>
              <a:cs typeface="+mn-cs"/>
            </a:endParaRPr>
          </a:p>
          <a:p>
            <a:endParaRPr lang="de-CH" baseline="0" dirty="0"/>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21</a:t>
            </a:fld>
            <a:endParaRPr lang="en-GB"/>
          </a:p>
        </p:txBody>
      </p:sp>
    </p:spTree>
    <p:extLst>
      <p:ext uri="{BB962C8B-B14F-4D97-AF65-F5344CB8AC3E}">
        <p14:creationId xmlns:p14="http://schemas.microsoft.com/office/powerpoint/2010/main" val="1540234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 Magnolia</a:t>
            </a:r>
          </a:p>
          <a:p>
            <a:r>
              <a:rPr lang="de-CH" dirty="0"/>
              <a:t>- Altersverifikationskomponente</a:t>
            </a:r>
          </a:p>
          <a:p>
            <a:pPr lvl="1"/>
            <a:r>
              <a:rPr lang="de-CH" dirty="0"/>
              <a:t>- Konto</a:t>
            </a:r>
          </a:p>
          <a:p>
            <a:r>
              <a:rPr lang="de-CH" dirty="0"/>
              <a:t>- Bestellung</a:t>
            </a:r>
          </a:p>
          <a:p>
            <a:r>
              <a:rPr lang="de-CH" dirty="0"/>
              <a:t>- Verifikation</a:t>
            </a:r>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23</a:t>
            </a:fld>
            <a:endParaRPr lang="en-GB"/>
          </a:p>
        </p:txBody>
      </p:sp>
    </p:spTree>
    <p:extLst>
      <p:ext uri="{BB962C8B-B14F-4D97-AF65-F5344CB8AC3E}">
        <p14:creationId xmlns:p14="http://schemas.microsoft.com/office/powerpoint/2010/main" val="254475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a:t>
            </a:r>
            <a:r>
              <a:rPr lang="de-CH" dirty="0" err="1"/>
              <a:t>Inteco</a:t>
            </a:r>
            <a:r>
              <a:rPr lang="de-CH" dirty="0"/>
              <a:t> EDV AG entwickelt</a:t>
            </a:r>
            <a:r>
              <a:rPr lang="de-CH" baseline="0" dirty="0"/>
              <a:t> Webshops für Getränkehändler. Das beinhaltet Weinhändler oder allgemein Kunden, die alkoholhaltige Getränke verkaufen</a:t>
            </a:r>
          </a:p>
          <a:p>
            <a:r>
              <a:rPr lang="de-CH" baseline="0" dirty="0"/>
              <a:t>Dabei muss man den Jugendschutz beachten. Die Gesetze dafür sowie das Mindestalter variieren von Kanton zu Kanton.</a:t>
            </a:r>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3</a:t>
            </a:fld>
            <a:endParaRPr lang="en-GB"/>
          </a:p>
        </p:txBody>
      </p:sp>
    </p:spTree>
    <p:extLst>
      <p:ext uri="{BB962C8B-B14F-4D97-AF65-F5344CB8AC3E}">
        <p14:creationId xmlns:p14="http://schemas.microsoft.com/office/powerpoint/2010/main" val="240094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a:t>Vom Kunden Wieland AG wurde der Auftrag vermittelt, eine Altersverifikation im Webshop einzubauen. Da Wieland AG ihren Sitz in Graubünden hat, gelten die dortigen Gesetze.</a:t>
            </a:r>
            <a:endParaRPr lang="de-CH" dirty="0"/>
          </a:p>
          <a:p>
            <a:r>
              <a:rPr lang="de-DE" dirty="0">
                <a:effectLst/>
                <a:latin typeface="Arial" panose="020B0604020202020204" pitchFamily="34" charset="0"/>
              </a:rPr>
              <a:t>Eine Bestellung kann nur abgeschlossen werden, falls das Alter überprüft wurde. Es ist zu unterscheiden zwischen Ü16 und Ü18.</a:t>
            </a:r>
          </a:p>
          <a:p>
            <a:r>
              <a:rPr lang="de-DE" dirty="0">
                <a:effectLst/>
                <a:latin typeface="Arial" panose="020B0604020202020204" pitchFamily="34" charset="0"/>
              </a:rPr>
              <a:t>Es muss eine Komponente für die Altersüberprüfung entwickelt werden, in welcher man mittels Eingabe der Kennzahlen auf der Schweizer ID/Pass das Alter verifizieren lassen kann, oder eine manuelle Überprüfung beantragen kann</a:t>
            </a:r>
            <a:endParaRPr lang="de-CH" dirty="0"/>
          </a:p>
          <a:p>
            <a:r>
              <a:rPr lang="de-CH" dirty="0"/>
              <a:t>Komponente auf Bestellvorgang oder Konto</a:t>
            </a:r>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4</a:t>
            </a:fld>
            <a:endParaRPr lang="en-GB"/>
          </a:p>
        </p:txBody>
      </p:sp>
    </p:spTree>
    <p:extLst>
      <p:ext uri="{BB962C8B-B14F-4D97-AF65-F5344CB8AC3E}">
        <p14:creationId xmlns:p14="http://schemas.microsoft.com/office/powerpoint/2010/main" val="74837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Überprüfung</a:t>
            </a:r>
            <a:r>
              <a:rPr lang="de-CH" baseline="0" dirty="0"/>
              <a:t> des Alters durch die Kennzahlen der </a:t>
            </a:r>
            <a:r>
              <a:rPr lang="de-CH" dirty="0"/>
              <a:t>Schweizer ID/Pass</a:t>
            </a:r>
          </a:p>
          <a:p>
            <a:r>
              <a:rPr lang="de-CH" dirty="0"/>
              <a:t>Intuitives Design für die Eingabe der Kennzahlen: </a:t>
            </a:r>
            <a:r>
              <a:rPr lang="de-DE" dirty="0">
                <a:effectLst/>
                <a:latin typeface="Arial" panose="020B0604020202020204" pitchFamily="34" charset="0"/>
              </a:rPr>
              <a:t>Im Dialog der Altersüberprüfung sollte man die Kennzahlen in klar ersichtliche und entsprechende Felder einfügen können.</a:t>
            </a:r>
            <a:endParaRPr lang="de-CH" dirty="0"/>
          </a:p>
          <a:p>
            <a:r>
              <a:rPr lang="de-DE" dirty="0">
                <a:effectLst/>
                <a:latin typeface="Arial" panose="020B0604020202020204" pitchFamily="34" charset="0"/>
              </a:rPr>
              <a:t>Falls der Benutzer eingeloggt ist, sollte die Überprüfung in einem neuen Datensatz auf dem Konto hinterlegt werden. Es dürfen jedoch keine Ausweisdaten gespeichert werden</a:t>
            </a:r>
          </a:p>
          <a:p>
            <a:r>
              <a:rPr lang="de-DE" dirty="0">
                <a:effectLst/>
                <a:latin typeface="Arial" panose="020B0604020202020204" pitchFamily="34" charset="0"/>
              </a:rPr>
              <a:t>Was ich hinzufügte zur Aufgabenstellung: speichern des Alters in der Session falls </a:t>
            </a:r>
            <a:r>
              <a:rPr lang="de-DE" dirty="0" err="1">
                <a:effectLst/>
                <a:latin typeface="Arial" panose="020B0604020202020204" pitchFamily="34" charset="0"/>
              </a:rPr>
              <a:t>anonymous</a:t>
            </a:r>
            <a:endParaRPr lang="de-CH" dirty="0"/>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5</a:t>
            </a:fld>
            <a:endParaRPr lang="en-GB"/>
          </a:p>
        </p:txBody>
      </p:sp>
    </p:spTree>
    <p:extLst>
      <p:ext uri="{BB962C8B-B14F-4D97-AF65-F5344CB8AC3E}">
        <p14:creationId xmlns:p14="http://schemas.microsoft.com/office/powerpoint/2010/main" val="400728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Kontaktaufnahmeformular, falls </a:t>
            </a:r>
            <a:r>
              <a:rPr lang="de-CH" dirty="0" err="1"/>
              <a:t>verifikation</a:t>
            </a:r>
            <a:r>
              <a:rPr lang="de-CH" dirty="0"/>
              <a:t> durch ID fehlschlägt oder der User seine Daten nicht angeben will</a:t>
            </a:r>
          </a:p>
          <a:p>
            <a:r>
              <a:rPr lang="de-CH" dirty="0"/>
              <a:t>Magnolia </a:t>
            </a:r>
            <a:r>
              <a:rPr lang="de-CH" dirty="0" err="1"/>
              <a:t>adminCentral</a:t>
            </a:r>
            <a:r>
              <a:rPr lang="de-CH" dirty="0"/>
              <a:t>, damit der Kunde manuell das Alter des </a:t>
            </a:r>
            <a:r>
              <a:rPr lang="de-CH" dirty="0" err="1"/>
              <a:t>Endusers</a:t>
            </a:r>
            <a:r>
              <a:rPr lang="de-CH" baseline="0" dirty="0"/>
              <a:t> setzen kann</a:t>
            </a:r>
            <a:endParaRPr lang="de-CH" dirty="0"/>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6</a:t>
            </a:fld>
            <a:endParaRPr lang="en-GB"/>
          </a:p>
        </p:txBody>
      </p:sp>
    </p:spTree>
    <p:extLst>
      <p:ext uri="{BB962C8B-B14F-4D97-AF65-F5344CB8AC3E}">
        <p14:creationId xmlns:p14="http://schemas.microsoft.com/office/powerpoint/2010/main" val="382968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Entwickler: </a:t>
            </a:r>
            <a:r>
              <a:rPr lang="de-CH" dirty="0" err="1"/>
              <a:t>Localhost</a:t>
            </a:r>
            <a:r>
              <a:rPr lang="de-CH" dirty="0"/>
              <a:t> tomcat7</a:t>
            </a:r>
            <a:r>
              <a:rPr lang="en-GB" baseline="0" dirty="0"/>
              <a:t> </a:t>
            </a:r>
            <a:r>
              <a:rPr lang="en-GB" baseline="0" dirty="0" err="1"/>
              <a:t>dmvini</a:t>
            </a:r>
            <a:endParaRPr lang="en-GB" baseline="0" dirty="0"/>
          </a:p>
          <a:p>
            <a:r>
              <a:rPr lang="en-GB" baseline="0" dirty="0"/>
              <a:t>Test: Morpheus tomcat </a:t>
            </a:r>
            <a:r>
              <a:rPr lang="en-GB" baseline="0" dirty="0" err="1"/>
              <a:t>dmvini</a:t>
            </a:r>
            <a:endParaRPr lang="de-CH" dirty="0"/>
          </a:p>
        </p:txBody>
      </p:sp>
      <p:sp>
        <p:nvSpPr>
          <p:cNvPr id="4" name="Foliennummernplatzhalter 3"/>
          <p:cNvSpPr>
            <a:spLocks noGrp="1"/>
          </p:cNvSpPr>
          <p:nvPr>
            <p:ph type="sldNum" sz="quarter" idx="5"/>
          </p:nvPr>
        </p:nvSpPr>
        <p:spPr/>
        <p:txBody>
          <a:bodyPr/>
          <a:lstStyle/>
          <a:p>
            <a:fld id="{AB16D33D-FB29-4FCD-A405-73C0E37CF24A}" type="slidenum">
              <a:rPr lang="en-GB" smtClean="0"/>
              <a:t>8</a:t>
            </a:fld>
            <a:endParaRPr lang="en-GB"/>
          </a:p>
        </p:txBody>
      </p:sp>
    </p:spTree>
    <p:extLst>
      <p:ext uri="{BB962C8B-B14F-4D97-AF65-F5344CB8AC3E}">
        <p14:creationId xmlns:p14="http://schemas.microsoft.com/office/powerpoint/2010/main" val="116807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Informieren 	4+4</a:t>
            </a:r>
          </a:p>
          <a:p>
            <a:r>
              <a:rPr lang="de-CH" dirty="0"/>
              <a:t>Planen 	8+10</a:t>
            </a:r>
          </a:p>
          <a:p>
            <a:r>
              <a:rPr lang="de-CH" dirty="0"/>
              <a:t>Entscheiden	2+2</a:t>
            </a:r>
          </a:p>
          <a:p>
            <a:r>
              <a:rPr lang="de-CH" dirty="0"/>
              <a:t>Realisieren	16+18</a:t>
            </a:r>
          </a:p>
          <a:p>
            <a:r>
              <a:rPr lang="de-CH" dirty="0"/>
              <a:t>Kontrollieren	4+2</a:t>
            </a:r>
          </a:p>
          <a:p>
            <a:r>
              <a:rPr lang="de-CH" dirty="0"/>
              <a:t>Auswerten	4+4</a:t>
            </a:r>
          </a:p>
          <a:p>
            <a:r>
              <a:rPr lang="en-GB" dirty="0" err="1"/>
              <a:t>Zeitpuffer</a:t>
            </a:r>
            <a:r>
              <a:rPr lang="en-GB" dirty="0"/>
              <a:t>	2</a:t>
            </a:r>
          </a:p>
        </p:txBody>
      </p:sp>
      <p:sp>
        <p:nvSpPr>
          <p:cNvPr id="4" name="Foliennummernplatzhalter 3"/>
          <p:cNvSpPr>
            <a:spLocks noGrp="1"/>
          </p:cNvSpPr>
          <p:nvPr>
            <p:ph type="sldNum" sz="quarter" idx="5"/>
          </p:nvPr>
        </p:nvSpPr>
        <p:spPr/>
        <p:txBody>
          <a:bodyPr/>
          <a:lstStyle/>
          <a:p>
            <a:fld id="{AB16D33D-FB29-4FCD-A405-73C0E37CF24A}" type="slidenum">
              <a:rPr lang="en-GB" smtClean="0"/>
              <a:t>9</a:t>
            </a:fld>
            <a:endParaRPr lang="en-GB"/>
          </a:p>
        </p:txBody>
      </p:sp>
    </p:spTree>
    <p:extLst>
      <p:ext uri="{BB962C8B-B14F-4D97-AF65-F5344CB8AC3E}">
        <p14:creationId xmlns:p14="http://schemas.microsoft.com/office/powerpoint/2010/main" val="1894679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Kleemans.ch Kennzahlenberechnung</a:t>
            </a:r>
            <a:endParaRPr lang="en-GB" dirty="0"/>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10</a:t>
            </a:fld>
            <a:endParaRPr lang="en-GB"/>
          </a:p>
        </p:txBody>
      </p:sp>
    </p:spTree>
    <p:extLst>
      <p:ext uri="{BB962C8B-B14F-4D97-AF65-F5344CB8AC3E}">
        <p14:creationId xmlns:p14="http://schemas.microsoft.com/office/powerpoint/2010/main" val="338904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Datenbank	MySQL, JCR</a:t>
            </a:r>
          </a:p>
          <a:p>
            <a:r>
              <a:rPr lang="de-CH" dirty="0"/>
              <a:t>CMS	Magnolia</a:t>
            </a:r>
          </a:p>
          <a:p>
            <a:r>
              <a:rPr lang="de-CH" dirty="0"/>
              <a:t>Backend	Java</a:t>
            </a:r>
          </a:p>
          <a:p>
            <a:r>
              <a:rPr lang="de-CH" dirty="0"/>
              <a:t>Frontend	FTL, HTML, CSS, JavaScript / </a:t>
            </a:r>
            <a:r>
              <a:rPr lang="de-CH" dirty="0" err="1"/>
              <a:t>JQuery</a:t>
            </a:r>
            <a:endParaRPr lang="de-CH" dirty="0"/>
          </a:p>
          <a:p>
            <a:r>
              <a:rPr lang="de-CH" dirty="0"/>
              <a:t>Versionierung	SVN</a:t>
            </a:r>
          </a:p>
          <a:p>
            <a:r>
              <a:rPr lang="de-CH" dirty="0"/>
              <a:t>Sicherung	Veeam</a:t>
            </a:r>
            <a:endParaRPr lang="en-GB" dirty="0"/>
          </a:p>
          <a:p>
            <a:endParaRPr lang="en-GB" dirty="0"/>
          </a:p>
        </p:txBody>
      </p:sp>
      <p:sp>
        <p:nvSpPr>
          <p:cNvPr id="4" name="Foliennummernplatzhalter 3"/>
          <p:cNvSpPr>
            <a:spLocks noGrp="1"/>
          </p:cNvSpPr>
          <p:nvPr>
            <p:ph type="sldNum" sz="quarter" idx="5"/>
          </p:nvPr>
        </p:nvSpPr>
        <p:spPr/>
        <p:txBody>
          <a:bodyPr/>
          <a:lstStyle/>
          <a:p>
            <a:fld id="{AB16D33D-FB29-4FCD-A405-73C0E37CF24A}" type="slidenum">
              <a:rPr lang="en-GB" smtClean="0"/>
              <a:t>12</a:t>
            </a:fld>
            <a:endParaRPr lang="en-GB"/>
          </a:p>
        </p:txBody>
      </p:sp>
    </p:spTree>
    <p:extLst>
      <p:ext uri="{BB962C8B-B14F-4D97-AF65-F5344CB8AC3E}">
        <p14:creationId xmlns:p14="http://schemas.microsoft.com/office/powerpoint/2010/main" val="173031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526D7-B701-2E96-3C05-9E983166EE2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D33D3233-D761-4B2D-6E22-9AB92D71B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4E8D067D-9F64-75CE-4834-3B46D10E08B1}"/>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5" name="Fußzeilenplatzhalter 4">
            <a:extLst>
              <a:ext uri="{FF2B5EF4-FFF2-40B4-BE49-F238E27FC236}">
                <a16:creationId xmlns:a16="http://schemas.microsoft.com/office/drawing/2014/main" id="{4A41FE89-F74F-FBA1-738B-10AC4F54A98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B0018AF-200E-117C-22BF-4DDB00538137}"/>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149821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8A997E-F81A-FED5-BAAB-7516A4EC1080}"/>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9612BE3A-9098-38D2-6190-ECD44B35CAA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1CDE5FF-F45B-FC36-4A07-89331853148C}"/>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5" name="Fußzeilenplatzhalter 4">
            <a:extLst>
              <a:ext uri="{FF2B5EF4-FFF2-40B4-BE49-F238E27FC236}">
                <a16:creationId xmlns:a16="http://schemas.microsoft.com/office/drawing/2014/main" id="{0579ABF0-3F28-F1D0-687C-AADCEE867D79}"/>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AC260C9-27FE-7CD1-BC00-310E3791418A}"/>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313426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C7EDDE3-3E16-768F-0A51-D78C75FA60C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519BB1C5-12C4-8C71-C4E0-CEDB1DAEC5F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FCD9B531-DAB0-4D5B-EFF2-F86ACB9287CB}"/>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5" name="Fußzeilenplatzhalter 4">
            <a:extLst>
              <a:ext uri="{FF2B5EF4-FFF2-40B4-BE49-F238E27FC236}">
                <a16:creationId xmlns:a16="http://schemas.microsoft.com/office/drawing/2014/main" id="{282F7150-BC0E-F27D-E036-245A77B0036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2738D3B-77BF-7FD8-72E3-897CBC9E7190}"/>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206088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D4859-FA75-2E5A-D20F-3818C940D54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20DA688-FC93-F75A-E908-1174F4965DF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6C438D7A-1FDB-0419-0D2B-AFB27FD6CE75}"/>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5" name="Fußzeilenplatzhalter 4">
            <a:extLst>
              <a:ext uri="{FF2B5EF4-FFF2-40B4-BE49-F238E27FC236}">
                <a16:creationId xmlns:a16="http://schemas.microsoft.com/office/drawing/2014/main" id="{4014C600-5C82-093F-ECC9-78228BCB07C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A7411D1-1478-185C-9835-1EE9308E2C28}"/>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37766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08B7BD-D765-F27B-FC5A-CB661DAB7D4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2A082589-7A4E-2D4F-7E5D-F8F06FB3D9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6AF32F9-DA8B-6943-E43C-35C8F177AA6F}"/>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5" name="Fußzeilenplatzhalter 4">
            <a:extLst>
              <a:ext uri="{FF2B5EF4-FFF2-40B4-BE49-F238E27FC236}">
                <a16:creationId xmlns:a16="http://schemas.microsoft.com/office/drawing/2014/main" id="{6BA93D45-23FD-604C-A4FF-35E4FDA42C9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8895BE38-7E08-2E8D-DD05-1C1080D25036}"/>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415754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87BAAA-0818-62EE-09E7-6B340FDB785B}"/>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2903CC4-EC6D-D849-B94F-F29133AB212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8DECE256-81EA-48D0-3E45-A78D9E48B6A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FEA5FEFA-F5FF-3499-D84C-E34661F2478F}"/>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6" name="Fußzeilenplatzhalter 5">
            <a:extLst>
              <a:ext uri="{FF2B5EF4-FFF2-40B4-BE49-F238E27FC236}">
                <a16:creationId xmlns:a16="http://schemas.microsoft.com/office/drawing/2014/main" id="{B66B9E26-C6B2-5B89-2F05-BDE8691B205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32494E22-C3BA-6782-C08A-28195E62D281}"/>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197308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FE7C2F-9BDA-3F6A-C87E-3258C8679C40}"/>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FD5E2196-4675-C1FC-B974-4E71690BF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53290CC-4D20-FAB7-D0D9-432DC69BBE1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6FDC7A6E-E175-4E5A-6EAB-C96A400CC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BC548D1-0E24-94EA-F97D-62B5DC10453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C267C16-5FB3-7A2B-347A-4F595F89427B}"/>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8" name="Fußzeilenplatzhalter 7">
            <a:extLst>
              <a:ext uri="{FF2B5EF4-FFF2-40B4-BE49-F238E27FC236}">
                <a16:creationId xmlns:a16="http://schemas.microsoft.com/office/drawing/2014/main" id="{C3730CF5-9AF1-BC51-198E-357000F52B32}"/>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CD86114A-5BBE-74CA-CD34-10E8DF8CA960}"/>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212414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593ED-A7C2-7938-D0D2-BBC893688AE5}"/>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6B2899C6-3024-2F58-ADC1-947C5857D0A7}"/>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4" name="Fußzeilenplatzhalter 3">
            <a:extLst>
              <a:ext uri="{FF2B5EF4-FFF2-40B4-BE49-F238E27FC236}">
                <a16:creationId xmlns:a16="http://schemas.microsoft.com/office/drawing/2014/main" id="{1490CBD3-A85A-B910-92BC-DE7E124061F2}"/>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399DD0F2-4FAC-37EB-12A2-05F879DEB8B9}"/>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26009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C1FBC79-A347-B2B8-8652-2BE066BBD13A}"/>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3" name="Fußzeilenplatzhalter 2">
            <a:extLst>
              <a:ext uri="{FF2B5EF4-FFF2-40B4-BE49-F238E27FC236}">
                <a16:creationId xmlns:a16="http://schemas.microsoft.com/office/drawing/2014/main" id="{7A2B954E-3527-D98F-B43F-1CD5B78C0B2F}"/>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3D887C53-5813-C547-6DC1-5B38ED081DFF}"/>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363304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B71E75-87A5-55ED-6659-DF722AA32CB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0CF18411-FB8F-0DA2-0647-DE236D060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8EE7335-F3B2-C991-A3AA-029052D98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EA7F38C-F55F-9B1D-B164-39305DB16CD2}"/>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6" name="Fußzeilenplatzhalter 5">
            <a:extLst>
              <a:ext uri="{FF2B5EF4-FFF2-40B4-BE49-F238E27FC236}">
                <a16:creationId xmlns:a16="http://schemas.microsoft.com/office/drawing/2014/main" id="{DBA85F94-33DD-D17C-E24C-16CF118F4324}"/>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4462C1D-79A4-397D-D5CC-58022BC0C935}"/>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146804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6A42D-DD96-3C36-101F-45D9767D54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C7FD8997-D025-59A5-406A-5ED93485F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0ECE2164-5FF0-6B42-CA0B-A0C365022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ECAE1B2-97C6-DE7D-AA3C-52542A71948B}"/>
              </a:ext>
            </a:extLst>
          </p:cNvPr>
          <p:cNvSpPr>
            <a:spLocks noGrp="1"/>
          </p:cNvSpPr>
          <p:nvPr>
            <p:ph type="dt" sz="half" idx="10"/>
          </p:nvPr>
        </p:nvSpPr>
        <p:spPr/>
        <p:txBody>
          <a:bodyPr/>
          <a:lstStyle/>
          <a:p>
            <a:fld id="{B9EC47B3-0C1D-41CA-944A-D9355C20508A}" type="datetimeFigureOut">
              <a:rPr lang="en-GB" smtClean="0"/>
              <a:t>20/03/2023</a:t>
            </a:fld>
            <a:endParaRPr lang="en-GB"/>
          </a:p>
        </p:txBody>
      </p:sp>
      <p:sp>
        <p:nvSpPr>
          <p:cNvPr id="6" name="Fußzeilenplatzhalter 5">
            <a:extLst>
              <a:ext uri="{FF2B5EF4-FFF2-40B4-BE49-F238E27FC236}">
                <a16:creationId xmlns:a16="http://schemas.microsoft.com/office/drawing/2014/main" id="{C0D2B0A7-D17E-CBE1-9B5F-09B9B1808D0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902AFE2-9356-9292-85A1-7DEB7A9FDC53}"/>
              </a:ext>
            </a:extLst>
          </p:cNvPr>
          <p:cNvSpPr>
            <a:spLocks noGrp="1"/>
          </p:cNvSpPr>
          <p:nvPr>
            <p:ph type="sldNum" sz="quarter" idx="12"/>
          </p:nvPr>
        </p:nvSpPr>
        <p:spPr/>
        <p:txBody>
          <a:bodyPr/>
          <a:lstStyle/>
          <a:p>
            <a:fld id="{D296ACEF-883B-41DE-93C6-D92F0BF02CD3}" type="slidenum">
              <a:rPr lang="en-GB" smtClean="0"/>
              <a:t>‹Nr.›</a:t>
            </a:fld>
            <a:endParaRPr lang="en-GB"/>
          </a:p>
        </p:txBody>
      </p:sp>
    </p:spTree>
    <p:extLst>
      <p:ext uri="{BB962C8B-B14F-4D97-AF65-F5344CB8AC3E}">
        <p14:creationId xmlns:p14="http://schemas.microsoft.com/office/powerpoint/2010/main" val="118100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703E286-E5A3-3BFE-8F57-17E8101CF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47D755EC-FC4E-E3C3-E692-450E9AB30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FBBC868-2430-541C-FBC2-38C4ED6CB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C47B3-0C1D-41CA-944A-D9355C20508A}" type="datetimeFigureOut">
              <a:rPr lang="en-GB" smtClean="0"/>
              <a:t>20/03/2023</a:t>
            </a:fld>
            <a:endParaRPr lang="en-GB"/>
          </a:p>
        </p:txBody>
      </p:sp>
      <p:sp>
        <p:nvSpPr>
          <p:cNvPr id="5" name="Fußzeilenplatzhalter 4">
            <a:extLst>
              <a:ext uri="{FF2B5EF4-FFF2-40B4-BE49-F238E27FC236}">
                <a16:creationId xmlns:a16="http://schemas.microsoft.com/office/drawing/2014/main" id="{9BB59AAD-1023-6CA4-B8F1-0A4B04000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832B396F-295F-6DBB-8A71-AF56BAC19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6ACEF-883B-41DE-93C6-D92F0BF02CD3}" type="slidenum">
              <a:rPr lang="en-GB" smtClean="0"/>
              <a:t>‹Nr.›</a:t>
            </a:fld>
            <a:endParaRPr lang="en-GB"/>
          </a:p>
        </p:txBody>
      </p:sp>
    </p:spTree>
    <p:extLst>
      <p:ext uri="{BB962C8B-B14F-4D97-AF65-F5344CB8AC3E}">
        <p14:creationId xmlns:p14="http://schemas.microsoft.com/office/powerpoint/2010/main" val="325338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9.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feil: Fünfeck 4">
            <a:extLst>
              <a:ext uri="{FF2B5EF4-FFF2-40B4-BE49-F238E27FC236}">
                <a16:creationId xmlns:a16="http://schemas.microsoft.com/office/drawing/2014/main" id="{5BF07D5D-7E7C-B675-513C-B522C1FDA738}"/>
              </a:ext>
            </a:extLst>
          </p:cNvPr>
          <p:cNvSpPr/>
          <p:nvPr/>
        </p:nvSpPr>
        <p:spPr>
          <a:xfrm>
            <a:off x="0" y="2235200"/>
            <a:ext cx="10668000" cy="2387600"/>
          </a:xfrm>
          <a:prstGeom prst="homePlate">
            <a:avLst/>
          </a:prstGeom>
          <a:solidFill>
            <a:srgbClr val="F7BBBB"/>
          </a:solidFill>
          <a:ln>
            <a:solidFill>
              <a:srgbClr val="F7B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C12BB1B0-BB61-9E6F-A4AA-AA1AA716F4CE}"/>
              </a:ext>
            </a:extLst>
          </p:cNvPr>
          <p:cNvSpPr>
            <a:spLocks noGrp="1"/>
          </p:cNvSpPr>
          <p:nvPr>
            <p:ph type="ctrTitle"/>
          </p:nvPr>
        </p:nvSpPr>
        <p:spPr/>
        <p:txBody>
          <a:bodyPr/>
          <a:lstStyle/>
          <a:p>
            <a:r>
              <a:rPr lang="de-CH" dirty="0"/>
              <a:t>Altersüberprüfung</a:t>
            </a:r>
            <a:endParaRPr lang="en-GB" dirty="0"/>
          </a:p>
        </p:txBody>
      </p:sp>
      <p:sp>
        <p:nvSpPr>
          <p:cNvPr id="3" name="Untertitel 2">
            <a:extLst>
              <a:ext uri="{FF2B5EF4-FFF2-40B4-BE49-F238E27FC236}">
                <a16:creationId xmlns:a16="http://schemas.microsoft.com/office/drawing/2014/main" id="{EEF8A8C3-56D5-C7EE-90D5-416CCB055A07}"/>
              </a:ext>
            </a:extLst>
          </p:cNvPr>
          <p:cNvSpPr>
            <a:spLocks noGrp="1"/>
          </p:cNvSpPr>
          <p:nvPr>
            <p:ph type="subTitle" idx="1"/>
          </p:nvPr>
        </p:nvSpPr>
        <p:spPr/>
        <p:txBody>
          <a:bodyPr/>
          <a:lstStyle/>
          <a:p>
            <a:r>
              <a:rPr lang="de-CH" dirty="0"/>
              <a:t>Georgiy </a:t>
            </a:r>
            <a:r>
              <a:rPr lang="de-CH" dirty="0" err="1"/>
              <a:t>Chirokikh</a:t>
            </a:r>
            <a:r>
              <a:rPr lang="de-CH" dirty="0"/>
              <a:t> Shevoroshkin</a:t>
            </a:r>
            <a:endParaRPr lang="en-GB" dirty="0"/>
          </a:p>
        </p:txBody>
      </p:sp>
    </p:spTree>
    <p:extLst>
      <p:ext uri="{BB962C8B-B14F-4D97-AF65-F5344CB8AC3E}">
        <p14:creationId xmlns:p14="http://schemas.microsoft.com/office/powerpoint/2010/main" val="909846164"/>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0D201C-6BE7-30D5-3C9C-FA2E5589F026}"/>
              </a:ext>
            </a:extLst>
          </p:cNvPr>
          <p:cNvSpPr>
            <a:spLocks noGrp="1"/>
          </p:cNvSpPr>
          <p:nvPr>
            <p:ph type="title"/>
          </p:nvPr>
        </p:nvSpPr>
        <p:spPr/>
        <p:txBody>
          <a:bodyPr/>
          <a:lstStyle/>
          <a:p>
            <a:r>
              <a:rPr lang="de-CH" dirty="0"/>
              <a:t>Informationsbeschaffung</a:t>
            </a:r>
            <a:endParaRPr lang="en-GB" dirty="0"/>
          </a:p>
        </p:txBody>
      </p:sp>
      <p:sp>
        <p:nvSpPr>
          <p:cNvPr id="4" name="Pfeil: Fünfeck 3">
            <a:extLst>
              <a:ext uri="{FF2B5EF4-FFF2-40B4-BE49-F238E27FC236}">
                <a16:creationId xmlns:a16="http://schemas.microsoft.com/office/drawing/2014/main" id="{5766FE48-7B49-3552-A612-A3096607B062}"/>
              </a:ext>
            </a:extLst>
          </p:cNvPr>
          <p:cNvSpPr/>
          <p:nvPr/>
        </p:nvSpPr>
        <p:spPr>
          <a:xfrm>
            <a:off x="0" y="6311900"/>
            <a:ext cx="7315200" cy="546100"/>
          </a:xfrm>
          <a:prstGeom prst="homePlat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Umsetzung</a:t>
            </a:r>
            <a:endParaRPr lang="en-GB" dirty="0"/>
          </a:p>
        </p:txBody>
      </p:sp>
      <p:pic>
        <p:nvPicPr>
          <p:cNvPr id="8" name="Grafik 7">
            <a:extLst>
              <a:ext uri="{FF2B5EF4-FFF2-40B4-BE49-F238E27FC236}">
                <a16:creationId xmlns:a16="http://schemas.microsoft.com/office/drawing/2014/main" id="{0AE61565-73DD-F598-1393-8803FBE54B24}"/>
              </a:ext>
            </a:extLst>
          </p:cNvPr>
          <p:cNvPicPr>
            <a:picLocks noChangeAspect="1"/>
          </p:cNvPicPr>
          <p:nvPr/>
        </p:nvPicPr>
        <p:blipFill>
          <a:blip r:embed="rId3"/>
          <a:stretch>
            <a:fillRect/>
          </a:stretch>
        </p:blipFill>
        <p:spPr>
          <a:xfrm>
            <a:off x="837636" y="1690688"/>
            <a:ext cx="6032388" cy="3936389"/>
          </a:xfrm>
          <a:prstGeom prst="rect">
            <a:avLst/>
          </a:prstGeom>
        </p:spPr>
      </p:pic>
      <p:pic>
        <p:nvPicPr>
          <p:cNvPr id="5" name="Grafik 4">
            <a:extLst>
              <a:ext uri="{FF2B5EF4-FFF2-40B4-BE49-F238E27FC236}">
                <a16:creationId xmlns:a16="http://schemas.microsoft.com/office/drawing/2014/main" id="{83EF5B3D-2D86-C19E-5217-C0FA7664A01F}"/>
              </a:ext>
            </a:extLst>
          </p:cNvPr>
          <p:cNvPicPr>
            <a:picLocks noChangeAspect="1"/>
          </p:cNvPicPr>
          <p:nvPr/>
        </p:nvPicPr>
        <p:blipFill>
          <a:blip r:embed="rId4"/>
          <a:stretch>
            <a:fillRect/>
          </a:stretch>
        </p:blipFill>
        <p:spPr>
          <a:xfrm>
            <a:off x="7315200" y="2519236"/>
            <a:ext cx="4039164" cy="1819529"/>
          </a:xfrm>
          <a:prstGeom prst="rect">
            <a:avLst/>
          </a:prstGeom>
        </p:spPr>
      </p:pic>
      <p:sp>
        <p:nvSpPr>
          <p:cNvPr id="6" name="Textfeld 5">
            <a:extLst>
              <a:ext uri="{FF2B5EF4-FFF2-40B4-BE49-F238E27FC236}">
                <a16:creationId xmlns:a16="http://schemas.microsoft.com/office/drawing/2014/main" id="{C77A2DF0-D979-803B-E0F7-D2AC2FD0C845}"/>
              </a:ext>
            </a:extLst>
          </p:cNvPr>
          <p:cNvSpPr txBox="1"/>
          <p:nvPr/>
        </p:nvSpPr>
        <p:spPr>
          <a:xfrm>
            <a:off x="8367979" y="4338765"/>
            <a:ext cx="1933606" cy="523220"/>
          </a:xfrm>
          <a:prstGeom prst="rect">
            <a:avLst/>
          </a:prstGeom>
          <a:noFill/>
        </p:spPr>
        <p:txBody>
          <a:bodyPr wrap="none" rtlCol="0">
            <a:spAutoFit/>
          </a:bodyPr>
          <a:lstStyle/>
          <a:p>
            <a:r>
              <a:rPr lang="de-CH" sz="2800" dirty="0"/>
              <a:t>Berechnung</a:t>
            </a:r>
            <a:endParaRPr lang="en-GB" sz="2800" dirty="0"/>
          </a:p>
        </p:txBody>
      </p:sp>
      <p:sp>
        <p:nvSpPr>
          <p:cNvPr id="7" name="Textfeld 6">
            <a:extLst>
              <a:ext uri="{FF2B5EF4-FFF2-40B4-BE49-F238E27FC236}">
                <a16:creationId xmlns:a16="http://schemas.microsoft.com/office/drawing/2014/main" id="{A5822D04-9BBB-0C05-0A32-2BB406302922}"/>
              </a:ext>
            </a:extLst>
          </p:cNvPr>
          <p:cNvSpPr txBox="1"/>
          <p:nvPr/>
        </p:nvSpPr>
        <p:spPr>
          <a:xfrm>
            <a:off x="2725101" y="5627077"/>
            <a:ext cx="1864998" cy="523220"/>
          </a:xfrm>
          <a:prstGeom prst="rect">
            <a:avLst/>
          </a:prstGeom>
          <a:noFill/>
        </p:spPr>
        <p:txBody>
          <a:bodyPr wrap="none" rtlCol="0">
            <a:spAutoFit/>
          </a:bodyPr>
          <a:lstStyle/>
          <a:p>
            <a:r>
              <a:rPr lang="de-CH" sz="2800" dirty="0"/>
              <a:t>Kennzahlen</a:t>
            </a:r>
            <a:endParaRPr lang="en-GB" sz="2800" dirty="0"/>
          </a:p>
        </p:txBody>
      </p:sp>
    </p:spTree>
    <p:extLst>
      <p:ext uri="{BB962C8B-B14F-4D97-AF65-F5344CB8AC3E}">
        <p14:creationId xmlns:p14="http://schemas.microsoft.com/office/powerpoint/2010/main" val="3294605753"/>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26C16-0215-F61C-12A8-60D6C90FF618}"/>
              </a:ext>
            </a:extLst>
          </p:cNvPr>
          <p:cNvSpPr>
            <a:spLocks noGrp="1"/>
          </p:cNvSpPr>
          <p:nvPr>
            <p:ph type="title"/>
          </p:nvPr>
        </p:nvSpPr>
        <p:spPr/>
        <p:txBody>
          <a:bodyPr/>
          <a:lstStyle/>
          <a:p>
            <a:r>
              <a:rPr lang="de-CH" dirty="0"/>
              <a:t>Flussdiagramm (auf </a:t>
            </a:r>
            <a:r>
              <a:rPr lang="de-CH" dirty="0" err="1"/>
              <a:t>papier</a:t>
            </a:r>
            <a:r>
              <a:rPr lang="de-CH" dirty="0"/>
              <a:t>)</a:t>
            </a:r>
            <a:endParaRPr lang="en-GB" dirty="0"/>
          </a:p>
        </p:txBody>
      </p:sp>
      <p:pic>
        <p:nvPicPr>
          <p:cNvPr id="6" name="Inhaltsplatzhalter 5" descr="Ein Bild, das Diagramm enthält.&#10;&#10;Automatisch generierte Beschreibung">
            <a:extLst>
              <a:ext uri="{FF2B5EF4-FFF2-40B4-BE49-F238E27FC236}">
                <a16:creationId xmlns:a16="http://schemas.microsoft.com/office/drawing/2014/main" id="{A19DD773-B271-E6EB-EC48-6AE11D527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412" y="1690688"/>
            <a:ext cx="6243176" cy="4441663"/>
          </a:xfrm>
        </p:spPr>
      </p:pic>
      <p:sp>
        <p:nvSpPr>
          <p:cNvPr id="4" name="Pfeil: Fünfeck 3">
            <a:extLst>
              <a:ext uri="{FF2B5EF4-FFF2-40B4-BE49-F238E27FC236}">
                <a16:creationId xmlns:a16="http://schemas.microsoft.com/office/drawing/2014/main" id="{76C8A3E2-BC74-A548-634D-5D4E0A50AE8F}"/>
              </a:ext>
            </a:extLst>
          </p:cNvPr>
          <p:cNvSpPr/>
          <p:nvPr/>
        </p:nvSpPr>
        <p:spPr>
          <a:xfrm>
            <a:off x="0" y="6311900"/>
            <a:ext cx="7315200" cy="546100"/>
          </a:xfrm>
          <a:prstGeom prst="homePlat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Umsetzung</a:t>
            </a:r>
            <a:endParaRPr lang="en-GB" dirty="0"/>
          </a:p>
        </p:txBody>
      </p:sp>
    </p:spTree>
    <p:extLst>
      <p:ext uri="{BB962C8B-B14F-4D97-AF65-F5344CB8AC3E}">
        <p14:creationId xmlns:p14="http://schemas.microsoft.com/office/powerpoint/2010/main" val="4071475418"/>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86155-2254-0433-654E-A3D039D1A73D}"/>
              </a:ext>
            </a:extLst>
          </p:cNvPr>
          <p:cNvSpPr>
            <a:spLocks noGrp="1"/>
          </p:cNvSpPr>
          <p:nvPr>
            <p:ph type="title"/>
          </p:nvPr>
        </p:nvSpPr>
        <p:spPr/>
        <p:txBody>
          <a:bodyPr/>
          <a:lstStyle/>
          <a:p>
            <a:r>
              <a:rPr lang="de-CH" dirty="0"/>
              <a:t>Technologien</a:t>
            </a:r>
            <a:endParaRPr lang="en-GB" dirty="0"/>
          </a:p>
        </p:txBody>
      </p:sp>
      <p:pic>
        <p:nvPicPr>
          <p:cNvPr id="8" name="Inhaltsplatzhalter 7">
            <a:extLst>
              <a:ext uri="{FF2B5EF4-FFF2-40B4-BE49-F238E27FC236}">
                <a16:creationId xmlns:a16="http://schemas.microsoft.com/office/drawing/2014/main" id="{C4FD50D4-85D9-8F7D-8965-B7398BECA7A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4811" y="1787758"/>
            <a:ext cx="1028700" cy="1171575"/>
          </a:xfrm>
        </p:spPr>
      </p:pic>
      <p:sp>
        <p:nvSpPr>
          <p:cNvPr id="6" name="Pfeil: Fünfeck 5">
            <a:extLst>
              <a:ext uri="{FF2B5EF4-FFF2-40B4-BE49-F238E27FC236}">
                <a16:creationId xmlns:a16="http://schemas.microsoft.com/office/drawing/2014/main" id="{7F058F45-05B6-2E6D-C057-3D6E65B3094C}"/>
              </a:ext>
            </a:extLst>
          </p:cNvPr>
          <p:cNvSpPr/>
          <p:nvPr/>
        </p:nvSpPr>
        <p:spPr>
          <a:xfrm>
            <a:off x="0" y="6311900"/>
            <a:ext cx="7315200" cy="546100"/>
          </a:xfrm>
          <a:prstGeom prst="homePlat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Umsetzung</a:t>
            </a:r>
            <a:endParaRPr lang="en-GB" dirty="0"/>
          </a:p>
        </p:txBody>
      </p:sp>
      <p:pic>
        <p:nvPicPr>
          <p:cNvPr id="10" name="Grafik 9">
            <a:extLst>
              <a:ext uri="{FF2B5EF4-FFF2-40B4-BE49-F238E27FC236}">
                <a16:creationId xmlns:a16="http://schemas.microsoft.com/office/drawing/2014/main" id="{B56C8234-F68D-BF88-41C3-A837108FAF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64933" y="1794094"/>
            <a:ext cx="1179590" cy="1170000"/>
          </a:xfrm>
          <a:prstGeom prst="rect">
            <a:avLst/>
          </a:prstGeom>
        </p:spPr>
      </p:pic>
      <p:pic>
        <p:nvPicPr>
          <p:cNvPr id="12" name="Grafik 11">
            <a:extLst>
              <a:ext uri="{FF2B5EF4-FFF2-40B4-BE49-F238E27FC236}">
                <a16:creationId xmlns:a16="http://schemas.microsoft.com/office/drawing/2014/main" id="{2E350633-AFD9-FC46-696A-D33F3A4512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73070" y="1796627"/>
            <a:ext cx="1171575" cy="1171575"/>
          </a:xfrm>
          <a:prstGeom prst="rect">
            <a:avLst/>
          </a:prstGeom>
        </p:spPr>
      </p:pic>
      <p:pic>
        <p:nvPicPr>
          <p:cNvPr id="14" name="Grafik 13">
            <a:extLst>
              <a:ext uri="{FF2B5EF4-FFF2-40B4-BE49-F238E27FC236}">
                <a16:creationId xmlns:a16="http://schemas.microsoft.com/office/drawing/2014/main" id="{1ED5AAF4-22DF-8193-1B49-F31E95DD29F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199" y="4224763"/>
            <a:ext cx="866775" cy="1171575"/>
          </a:xfrm>
          <a:prstGeom prst="rect">
            <a:avLst/>
          </a:prstGeom>
        </p:spPr>
      </p:pic>
      <p:pic>
        <p:nvPicPr>
          <p:cNvPr id="16" name="Grafik 15" descr="Ein Bild, das Logo enthält.&#10;&#10;Automatisch generierte Beschreibung">
            <a:extLst>
              <a:ext uri="{FF2B5EF4-FFF2-40B4-BE49-F238E27FC236}">
                <a16:creationId xmlns:a16="http://schemas.microsoft.com/office/drawing/2014/main" id="{4B4CC943-34B0-0ECC-1C55-CD28A6631E0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71701" y="2040373"/>
            <a:ext cx="3281081" cy="918960"/>
          </a:xfrm>
          <a:prstGeom prst="rect">
            <a:avLst/>
          </a:prstGeom>
        </p:spPr>
      </p:pic>
      <p:pic>
        <p:nvPicPr>
          <p:cNvPr id="18" name="Grafik 17" descr="Ein Bild, das Logo enthält.&#10;&#10;Automatisch generierte Beschreibung">
            <a:extLst>
              <a:ext uri="{FF2B5EF4-FFF2-40B4-BE49-F238E27FC236}">
                <a16:creationId xmlns:a16="http://schemas.microsoft.com/office/drawing/2014/main" id="{ABA667D9-A659-CF2F-8E21-F80FB6A984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50010" y="4247346"/>
            <a:ext cx="1355212" cy="1170000"/>
          </a:xfrm>
          <a:prstGeom prst="rect">
            <a:avLst/>
          </a:prstGeom>
        </p:spPr>
      </p:pic>
      <p:pic>
        <p:nvPicPr>
          <p:cNvPr id="20" name="Grafik 19">
            <a:extLst>
              <a:ext uri="{FF2B5EF4-FFF2-40B4-BE49-F238E27FC236}">
                <a16:creationId xmlns:a16="http://schemas.microsoft.com/office/drawing/2014/main" id="{9AD65206-5606-BEBB-0E5C-F5E9971C940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3797" y="1789333"/>
            <a:ext cx="1040003" cy="1170000"/>
          </a:xfrm>
          <a:prstGeom prst="rect">
            <a:avLst/>
          </a:prstGeom>
        </p:spPr>
      </p:pic>
      <p:pic>
        <p:nvPicPr>
          <p:cNvPr id="22" name="Grafik 21">
            <a:extLst>
              <a:ext uri="{FF2B5EF4-FFF2-40B4-BE49-F238E27FC236}">
                <a16:creationId xmlns:a16="http://schemas.microsoft.com/office/drawing/2014/main" id="{A128761F-D9B9-0901-9540-AB5B427039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34391" y="4651371"/>
            <a:ext cx="3886200" cy="361950"/>
          </a:xfrm>
          <a:prstGeom prst="rect">
            <a:avLst/>
          </a:prstGeom>
        </p:spPr>
      </p:pic>
      <p:pic>
        <p:nvPicPr>
          <p:cNvPr id="24" name="Grafik 23" descr="Ein Bild, das Text, Clipart, Vektorgrafiken enthält.&#10;&#10;Automatisch generierte Beschreibung">
            <a:extLst>
              <a:ext uri="{FF2B5EF4-FFF2-40B4-BE49-F238E27FC236}">
                <a16:creationId xmlns:a16="http://schemas.microsoft.com/office/drawing/2014/main" id="{A93D0A2E-66D9-34CA-A267-3DF98CD0A26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234641" y="4247346"/>
            <a:ext cx="3119159" cy="1170000"/>
          </a:xfrm>
          <a:prstGeom prst="rect">
            <a:avLst/>
          </a:prstGeom>
        </p:spPr>
      </p:pic>
      <p:sp>
        <p:nvSpPr>
          <p:cNvPr id="25" name="Textfeld 24">
            <a:extLst>
              <a:ext uri="{FF2B5EF4-FFF2-40B4-BE49-F238E27FC236}">
                <a16:creationId xmlns:a16="http://schemas.microsoft.com/office/drawing/2014/main" id="{3D6AA65E-A383-722D-6E87-84D1643A2893}"/>
              </a:ext>
            </a:extLst>
          </p:cNvPr>
          <p:cNvSpPr txBox="1"/>
          <p:nvPr/>
        </p:nvSpPr>
        <p:spPr>
          <a:xfrm>
            <a:off x="7094560" y="5385814"/>
            <a:ext cx="3940502" cy="523220"/>
          </a:xfrm>
          <a:prstGeom prst="rect">
            <a:avLst/>
          </a:prstGeom>
          <a:noFill/>
        </p:spPr>
        <p:txBody>
          <a:bodyPr wrap="none" rtlCol="0">
            <a:spAutoFit/>
          </a:bodyPr>
          <a:lstStyle/>
          <a:p>
            <a:r>
              <a:rPr lang="de-CH" sz="2800" dirty="0"/>
              <a:t>Versionierung / Sicherung</a:t>
            </a:r>
            <a:endParaRPr lang="en-GB" sz="2800" dirty="0"/>
          </a:p>
        </p:txBody>
      </p:sp>
      <p:sp>
        <p:nvSpPr>
          <p:cNvPr id="26" name="Textfeld 25">
            <a:extLst>
              <a:ext uri="{FF2B5EF4-FFF2-40B4-BE49-F238E27FC236}">
                <a16:creationId xmlns:a16="http://schemas.microsoft.com/office/drawing/2014/main" id="{A94A4958-B702-47BC-B983-75EA011DD02B}"/>
              </a:ext>
            </a:extLst>
          </p:cNvPr>
          <p:cNvSpPr txBox="1"/>
          <p:nvPr/>
        </p:nvSpPr>
        <p:spPr>
          <a:xfrm>
            <a:off x="8120904" y="2957523"/>
            <a:ext cx="1516634" cy="523220"/>
          </a:xfrm>
          <a:prstGeom prst="rect">
            <a:avLst/>
          </a:prstGeom>
          <a:noFill/>
        </p:spPr>
        <p:txBody>
          <a:bodyPr wrap="none" rtlCol="0">
            <a:spAutoFit/>
          </a:bodyPr>
          <a:lstStyle/>
          <a:p>
            <a:r>
              <a:rPr lang="de-CH" sz="2800" dirty="0"/>
              <a:t>Frontend</a:t>
            </a:r>
            <a:endParaRPr lang="en-GB" sz="2800" dirty="0"/>
          </a:p>
        </p:txBody>
      </p:sp>
      <p:sp>
        <p:nvSpPr>
          <p:cNvPr id="27" name="Textfeld 26">
            <a:extLst>
              <a:ext uri="{FF2B5EF4-FFF2-40B4-BE49-F238E27FC236}">
                <a16:creationId xmlns:a16="http://schemas.microsoft.com/office/drawing/2014/main" id="{29AF4979-AC0C-8A6C-BE05-26A5AF28DC9C}"/>
              </a:ext>
            </a:extLst>
          </p:cNvPr>
          <p:cNvSpPr txBox="1"/>
          <p:nvPr/>
        </p:nvSpPr>
        <p:spPr>
          <a:xfrm>
            <a:off x="2854270" y="5417346"/>
            <a:ext cx="1412246" cy="523220"/>
          </a:xfrm>
          <a:prstGeom prst="rect">
            <a:avLst/>
          </a:prstGeom>
          <a:noFill/>
        </p:spPr>
        <p:txBody>
          <a:bodyPr wrap="none" rtlCol="0">
            <a:spAutoFit/>
          </a:bodyPr>
          <a:lstStyle/>
          <a:p>
            <a:r>
              <a:rPr lang="de-CH" sz="2800" dirty="0"/>
              <a:t>Backend</a:t>
            </a:r>
            <a:endParaRPr lang="en-GB" sz="2800" dirty="0"/>
          </a:p>
        </p:txBody>
      </p:sp>
      <p:sp>
        <p:nvSpPr>
          <p:cNvPr id="28" name="Textfeld 27">
            <a:extLst>
              <a:ext uri="{FF2B5EF4-FFF2-40B4-BE49-F238E27FC236}">
                <a16:creationId xmlns:a16="http://schemas.microsoft.com/office/drawing/2014/main" id="{D4894F39-574B-4C35-4725-C4A2BD53838C}"/>
              </a:ext>
            </a:extLst>
          </p:cNvPr>
          <p:cNvSpPr txBox="1"/>
          <p:nvPr/>
        </p:nvSpPr>
        <p:spPr>
          <a:xfrm>
            <a:off x="3842362" y="3013027"/>
            <a:ext cx="848309" cy="523220"/>
          </a:xfrm>
          <a:prstGeom prst="rect">
            <a:avLst/>
          </a:prstGeom>
          <a:noFill/>
        </p:spPr>
        <p:txBody>
          <a:bodyPr wrap="none" rtlCol="0">
            <a:spAutoFit/>
          </a:bodyPr>
          <a:lstStyle/>
          <a:p>
            <a:r>
              <a:rPr lang="de-CH" sz="2800" dirty="0"/>
              <a:t>CMS</a:t>
            </a:r>
            <a:endParaRPr lang="en-GB" sz="2800" dirty="0"/>
          </a:p>
        </p:txBody>
      </p:sp>
      <p:pic>
        <p:nvPicPr>
          <p:cNvPr id="4" name="Grafik 3">
            <a:extLst>
              <a:ext uri="{FF2B5EF4-FFF2-40B4-BE49-F238E27FC236}">
                <a16:creationId xmlns:a16="http://schemas.microsoft.com/office/drawing/2014/main" id="{180BCF56-0086-51FD-2AC7-7A6E73965E2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8199" y="1787523"/>
            <a:ext cx="1713214" cy="1170000"/>
          </a:xfrm>
          <a:prstGeom prst="rect">
            <a:avLst/>
          </a:prstGeom>
        </p:spPr>
      </p:pic>
      <p:sp>
        <p:nvSpPr>
          <p:cNvPr id="5" name="Textfeld 4">
            <a:extLst>
              <a:ext uri="{FF2B5EF4-FFF2-40B4-BE49-F238E27FC236}">
                <a16:creationId xmlns:a16="http://schemas.microsoft.com/office/drawing/2014/main" id="{F430F283-A4F0-0D50-AD32-318C0F97CDF0}"/>
              </a:ext>
            </a:extLst>
          </p:cNvPr>
          <p:cNvSpPr txBox="1"/>
          <p:nvPr/>
        </p:nvSpPr>
        <p:spPr>
          <a:xfrm>
            <a:off x="809371" y="2964094"/>
            <a:ext cx="1770869" cy="523220"/>
          </a:xfrm>
          <a:prstGeom prst="rect">
            <a:avLst/>
          </a:prstGeom>
          <a:noFill/>
        </p:spPr>
        <p:txBody>
          <a:bodyPr wrap="none" rtlCol="0">
            <a:spAutoFit/>
          </a:bodyPr>
          <a:lstStyle/>
          <a:p>
            <a:r>
              <a:rPr lang="de-CH" sz="2800" dirty="0"/>
              <a:t>Datenbank</a:t>
            </a:r>
            <a:endParaRPr lang="en-GB" sz="2800" dirty="0"/>
          </a:p>
        </p:txBody>
      </p:sp>
      <p:sp>
        <p:nvSpPr>
          <p:cNvPr id="9" name="Rechteck 8">
            <a:extLst>
              <a:ext uri="{FF2B5EF4-FFF2-40B4-BE49-F238E27FC236}">
                <a16:creationId xmlns:a16="http://schemas.microsoft.com/office/drawing/2014/main" id="{960B8744-72B2-0D16-3C75-ECF3123FE1D5}"/>
              </a:ext>
            </a:extLst>
          </p:cNvPr>
          <p:cNvSpPr/>
          <p:nvPr/>
        </p:nvSpPr>
        <p:spPr>
          <a:xfrm>
            <a:off x="809371" y="1787523"/>
            <a:ext cx="1770869" cy="164147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923777E5-AC63-4349-5C70-B208463D2931}"/>
              </a:ext>
            </a:extLst>
          </p:cNvPr>
          <p:cNvSpPr/>
          <p:nvPr/>
        </p:nvSpPr>
        <p:spPr>
          <a:xfrm>
            <a:off x="2771699" y="1787523"/>
            <a:ext cx="3281084" cy="164147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1802D7A8-CFEF-AF95-AA30-D0F7012454FF}"/>
              </a:ext>
            </a:extLst>
          </p:cNvPr>
          <p:cNvSpPr/>
          <p:nvPr/>
        </p:nvSpPr>
        <p:spPr>
          <a:xfrm>
            <a:off x="6273070" y="1794094"/>
            <a:ext cx="5080730" cy="1634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3C33B4F-E481-6803-5425-C55E5D30CE9E}"/>
              </a:ext>
            </a:extLst>
          </p:cNvPr>
          <p:cNvSpPr/>
          <p:nvPr/>
        </p:nvSpPr>
        <p:spPr>
          <a:xfrm>
            <a:off x="6450008" y="4247346"/>
            <a:ext cx="4903792" cy="1634907"/>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06C86E7C-94AD-F644-B54C-5557CFA49C5C}"/>
              </a:ext>
            </a:extLst>
          </p:cNvPr>
          <p:cNvSpPr/>
          <p:nvPr/>
        </p:nvSpPr>
        <p:spPr>
          <a:xfrm>
            <a:off x="809371" y="4224763"/>
            <a:ext cx="5211217" cy="1657491"/>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3052280"/>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58177-9836-5C2A-4CC2-7F47534F54F8}"/>
              </a:ext>
            </a:extLst>
          </p:cNvPr>
          <p:cNvSpPr>
            <a:spLocks noGrp="1"/>
          </p:cNvSpPr>
          <p:nvPr>
            <p:ph type="title"/>
          </p:nvPr>
        </p:nvSpPr>
        <p:spPr/>
        <p:txBody>
          <a:bodyPr/>
          <a:lstStyle/>
          <a:p>
            <a:r>
              <a:rPr lang="de-CH" dirty="0"/>
              <a:t>Problem</a:t>
            </a:r>
            <a:endParaRPr lang="en-GB" dirty="0"/>
          </a:p>
        </p:txBody>
      </p:sp>
      <p:sp>
        <p:nvSpPr>
          <p:cNvPr id="3" name="Inhaltsplatzhalter 2">
            <a:extLst>
              <a:ext uri="{FF2B5EF4-FFF2-40B4-BE49-F238E27FC236}">
                <a16:creationId xmlns:a16="http://schemas.microsoft.com/office/drawing/2014/main" id="{7EBF0792-C8A4-9CAF-1089-6E229BCFAFD4}"/>
              </a:ext>
            </a:extLst>
          </p:cNvPr>
          <p:cNvSpPr>
            <a:spLocks noGrp="1"/>
          </p:cNvSpPr>
          <p:nvPr>
            <p:ph idx="1"/>
          </p:nvPr>
        </p:nvSpPr>
        <p:spPr/>
        <p:txBody>
          <a:bodyPr/>
          <a:lstStyle/>
          <a:p>
            <a:endParaRPr lang="en-GB"/>
          </a:p>
        </p:txBody>
      </p:sp>
      <p:sp>
        <p:nvSpPr>
          <p:cNvPr id="4" name="Pfeil: Fünfeck 3">
            <a:extLst>
              <a:ext uri="{FF2B5EF4-FFF2-40B4-BE49-F238E27FC236}">
                <a16:creationId xmlns:a16="http://schemas.microsoft.com/office/drawing/2014/main" id="{12C2DEEF-BCD3-F178-6F4F-FCE545090F8B}"/>
              </a:ext>
            </a:extLst>
          </p:cNvPr>
          <p:cNvSpPr/>
          <p:nvPr/>
        </p:nvSpPr>
        <p:spPr>
          <a:xfrm>
            <a:off x="0" y="6311900"/>
            <a:ext cx="7315200" cy="546100"/>
          </a:xfrm>
          <a:prstGeom prst="homePlat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Umsetzung</a:t>
            </a:r>
            <a:endParaRPr lang="en-GB" dirty="0"/>
          </a:p>
        </p:txBody>
      </p:sp>
    </p:spTree>
    <p:extLst>
      <p:ext uri="{BB962C8B-B14F-4D97-AF65-F5344CB8AC3E}">
        <p14:creationId xmlns:p14="http://schemas.microsoft.com/office/powerpoint/2010/main" val="1089900284"/>
      </p:ext>
    </p:extLst>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BAC25-D5C1-AD22-3867-007926202484}"/>
              </a:ext>
            </a:extLst>
          </p:cNvPr>
          <p:cNvSpPr>
            <a:spLocks noGrp="1"/>
          </p:cNvSpPr>
          <p:nvPr>
            <p:ph type="title"/>
          </p:nvPr>
        </p:nvSpPr>
        <p:spPr/>
        <p:txBody>
          <a:bodyPr/>
          <a:lstStyle/>
          <a:p>
            <a:r>
              <a:rPr lang="de-CH" dirty="0"/>
              <a:t>Komponenten</a:t>
            </a:r>
            <a:endParaRPr lang="en-GB" dirty="0"/>
          </a:p>
        </p:txBody>
      </p:sp>
      <p:sp>
        <p:nvSpPr>
          <p:cNvPr id="3" name="Inhaltsplatzhalter 2">
            <a:extLst>
              <a:ext uri="{FF2B5EF4-FFF2-40B4-BE49-F238E27FC236}">
                <a16:creationId xmlns:a16="http://schemas.microsoft.com/office/drawing/2014/main" id="{99893DAD-E9D0-BFC6-E5A4-0EF9A7E6ADFE}"/>
              </a:ext>
            </a:extLst>
          </p:cNvPr>
          <p:cNvSpPr>
            <a:spLocks noGrp="1"/>
          </p:cNvSpPr>
          <p:nvPr>
            <p:ph idx="1"/>
          </p:nvPr>
        </p:nvSpPr>
        <p:spPr/>
        <p:txBody>
          <a:bodyPr>
            <a:normAutofit/>
          </a:bodyPr>
          <a:lstStyle/>
          <a:p>
            <a:r>
              <a:rPr lang="de-CH" dirty="0" err="1"/>
              <a:t>IDAgeVerification</a:t>
            </a:r>
            <a:r>
              <a:rPr lang="de-CH" dirty="0"/>
              <a:t> 	&gt; FTL, HTML, JavaScript, CSS, Java, JCR</a:t>
            </a:r>
          </a:p>
          <a:p>
            <a:r>
              <a:rPr lang="de-CH" dirty="0"/>
              <a:t>Kategorienimport 	&gt; MySQL, JCR</a:t>
            </a:r>
          </a:p>
          <a:p>
            <a:r>
              <a:rPr lang="en-GB" dirty="0" err="1"/>
              <a:t>ConfigPageIntern</a:t>
            </a:r>
            <a:r>
              <a:rPr lang="en-GB" dirty="0"/>
              <a:t>		&gt; HTML, Java</a:t>
            </a:r>
          </a:p>
          <a:p>
            <a:r>
              <a:rPr lang="en-GB" dirty="0" err="1"/>
              <a:t>ShopUserPage</a:t>
            </a:r>
            <a:r>
              <a:rPr lang="en-GB" dirty="0"/>
              <a:t>		&gt; HTML, Java</a:t>
            </a:r>
          </a:p>
          <a:p>
            <a:r>
              <a:rPr lang="en-GB" dirty="0" err="1"/>
              <a:t>BasketRule</a:t>
            </a:r>
            <a:r>
              <a:rPr lang="en-GB" dirty="0"/>
              <a:t>			&gt; JCR, Java</a:t>
            </a:r>
            <a:br>
              <a:rPr lang="en-GB" dirty="0"/>
            </a:br>
            <a:endParaRPr lang="en-GB" dirty="0"/>
          </a:p>
          <a:p>
            <a:endParaRPr lang="en-GB" dirty="0"/>
          </a:p>
        </p:txBody>
      </p:sp>
      <p:sp>
        <p:nvSpPr>
          <p:cNvPr id="5" name="Pfeil: Fünfeck 4">
            <a:extLst>
              <a:ext uri="{FF2B5EF4-FFF2-40B4-BE49-F238E27FC236}">
                <a16:creationId xmlns:a16="http://schemas.microsoft.com/office/drawing/2014/main" id="{BD071D48-CF8B-A1AA-49AE-3C6BF7F3DAD9}"/>
              </a:ext>
            </a:extLst>
          </p:cNvPr>
          <p:cNvSpPr/>
          <p:nvPr/>
        </p:nvSpPr>
        <p:spPr>
          <a:xfrm>
            <a:off x="0" y="6311900"/>
            <a:ext cx="9753600" cy="546100"/>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Ergebnis</a:t>
            </a:r>
            <a:endParaRPr lang="en-GB" dirty="0"/>
          </a:p>
        </p:txBody>
      </p:sp>
    </p:spTree>
    <p:extLst>
      <p:ext uri="{BB962C8B-B14F-4D97-AF65-F5344CB8AC3E}">
        <p14:creationId xmlns:p14="http://schemas.microsoft.com/office/powerpoint/2010/main" val="2762413347"/>
      </p:ext>
    </p:extLst>
  </p:cSld>
  <p:clrMapOvr>
    <a:overrideClrMapping bg1="lt1" tx1="dk1" bg2="lt2" tx2="dk2" accent1="accent1" accent2="accent2" accent3="accent3" accent4="accent4" accent5="accent5" accent6="accent6" hlink="hlink" folHlink="folHlink"/>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5F27E-6D64-04DA-E011-CD525692430F}"/>
              </a:ext>
            </a:extLst>
          </p:cNvPr>
          <p:cNvSpPr>
            <a:spLocks noGrp="1"/>
          </p:cNvSpPr>
          <p:nvPr>
            <p:ph type="title"/>
          </p:nvPr>
        </p:nvSpPr>
        <p:spPr/>
        <p:txBody>
          <a:bodyPr/>
          <a:lstStyle/>
          <a:p>
            <a:r>
              <a:rPr lang="de-CH" dirty="0" err="1"/>
              <a:t>IDAgeVerification</a:t>
            </a:r>
            <a:endParaRPr lang="en-GB" dirty="0"/>
          </a:p>
        </p:txBody>
      </p:sp>
      <p:pic>
        <p:nvPicPr>
          <p:cNvPr id="6" name="Inhaltsplatzhalter 5">
            <a:extLst>
              <a:ext uri="{FF2B5EF4-FFF2-40B4-BE49-F238E27FC236}">
                <a16:creationId xmlns:a16="http://schemas.microsoft.com/office/drawing/2014/main" id="{011C35A5-CE2A-29BA-FE66-AE8DD064F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022" y="2223000"/>
            <a:ext cx="5210733" cy="2412000"/>
          </a:xfrm>
        </p:spPr>
      </p:pic>
      <p:sp>
        <p:nvSpPr>
          <p:cNvPr id="4" name="Pfeil: Fünfeck 3">
            <a:extLst>
              <a:ext uri="{FF2B5EF4-FFF2-40B4-BE49-F238E27FC236}">
                <a16:creationId xmlns:a16="http://schemas.microsoft.com/office/drawing/2014/main" id="{BF4A5B6E-9871-F088-7D86-BE2CD0CC9A1F}"/>
              </a:ext>
            </a:extLst>
          </p:cNvPr>
          <p:cNvSpPr/>
          <p:nvPr/>
        </p:nvSpPr>
        <p:spPr>
          <a:xfrm>
            <a:off x="0" y="6311900"/>
            <a:ext cx="9753600" cy="546100"/>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Ergebnis</a:t>
            </a:r>
            <a:endParaRPr lang="en-GB" dirty="0"/>
          </a:p>
        </p:txBody>
      </p:sp>
      <p:pic>
        <p:nvPicPr>
          <p:cNvPr id="8" name="Grafik 7" descr="Ein Bild, das Text enthält.&#10;&#10;Automatisch generierte Beschreibung">
            <a:extLst>
              <a:ext uri="{FF2B5EF4-FFF2-40B4-BE49-F238E27FC236}">
                <a16:creationId xmlns:a16="http://schemas.microsoft.com/office/drawing/2014/main" id="{F7AF26FC-C2DB-BC88-E9AD-6F6628485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827" y="2223000"/>
            <a:ext cx="3684151" cy="2412000"/>
          </a:xfrm>
          <a:prstGeom prst="rect">
            <a:avLst/>
          </a:prstGeom>
        </p:spPr>
      </p:pic>
      <p:sp>
        <p:nvSpPr>
          <p:cNvPr id="9" name="Textfeld 8">
            <a:extLst>
              <a:ext uri="{FF2B5EF4-FFF2-40B4-BE49-F238E27FC236}">
                <a16:creationId xmlns:a16="http://schemas.microsoft.com/office/drawing/2014/main" id="{A7BDA8B2-E0F1-549A-AA90-FB2B2C54F983}"/>
              </a:ext>
            </a:extLst>
          </p:cNvPr>
          <p:cNvSpPr txBox="1"/>
          <p:nvPr/>
        </p:nvSpPr>
        <p:spPr>
          <a:xfrm>
            <a:off x="2404681" y="4635000"/>
            <a:ext cx="2351413" cy="523220"/>
          </a:xfrm>
          <a:prstGeom prst="rect">
            <a:avLst/>
          </a:prstGeom>
          <a:noFill/>
        </p:spPr>
        <p:txBody>
          <a:bodyPr wrap="none" rtlCol="0">
            <a:spAutoFit/>
          </a:bodyPr>
          <a:lstStyle/>
          <a:p>
            <a:r>
              <a:rPr lang="de-CH" sz="2800" dirty="0"/>
              <a:t>Schweizer Pass</a:t>
            </a:r>
            <a:endParaRPr lang="en-GB" sz="2800" dirty="0"/>
          </a:p>
        </p:txBody>
      </p:sp>
      <p:sp>
        <p:nvSpPr>
          <p:cNvPr id="10" name="Textfeld 9">
            <a:extLst>
              <a:ext uri="{FF2B5EF4-FFF2-40B4-BE49-F238E27FC236}">
                <a16:creationId xmlns:a16="http://schemas.microsoft.com/office/drawing/2014/main" id="{A2EE8AED-DD5A-535B-0D11-870035A378EC}"/>
              </a:ext>
            </a:extLst>
          </p:cNvPr>
          <p:cNvSpPr txBox="1"/>
          <p:nvPr/>
        </p:nvSpPr>
        <p:spPr>
          <a:xfrm>
            <a:off x="8359656" y="4635000"/>
            <a:ext cx="2030492" cy="523220"/>
          </a:xfrm>
          <a:prstGeom prst="rect">
            <a:avLst/>
          </a:prstGeom>
          <a:noFill/>
        </p:spPr>
        <p:txBody>
          <a:bodyPr wrap="none" rtlCol="0">
            <a:spAutoFit/>
          </a:bodyPr>
          <a:lstStyle/>
          <a:p>
            <a:r>
              <a:rPr lang="de-CH" sz="2800" dirty="0"/>
              <a:t>Schweizer ID</a:t>
            </a:r>
            <a:endParaRPr lang="en-GB" sz="2800" dirty="0"/>
          </a:p>
        </p:txBody>
      </p:sp>
    </p:spTree>
    <p:extLst>
      <p:ext uri="{BB962C8B-B14F-4D97-AF65-F5344CB8AC3E}">
        <p14:creationId xmlns:p14="http://schemas.microsoft.com/office/powerpoint/2010/main" val="759154509"/>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2039D-0F1C-C68E-4CC4-0E64DEECB2DB}"/>
              </a:ext>
            </a:extLst>
          </p:cNvPr>
          <p:cNvSpPr>
            <a:spLocks noGrp="1"/>
          </p:cNvSpPr>
          <p:nvPr>
            <p:ph type="title"/>
          </p:nvPr>
        </p:nvSpPr>
        <p:spPr/>
        <p:txBody>
          <a:bodyPr/>
          <a:lstStyle/>
          <a:p>
            <a:r>
              <a:rPr lang="de-CH" dirty="0"/>
              <a:t>Kontaktformular</a:t>
            </a:r>
            <a:endParaRPr lang="en-GB" dirty="0"/>
          </a:p>
        </p:txBody>
      </p:sp>
      <p:pic>
        <p:nvPicPr>
          <p:cNvPr id="8" name="Inhaltsplatzhalter 7" descr="Ein Bild, das Text enthält.&#10;&#10;Automatisch generierte Beschreibung">
            <a:extLst>
              <a:ext uri="{FF2B5EF4-FFF2-40B4-BE49-F238E27FC236}">
                <a16:creationId xmlns:a16="http://schemas.microsoft.com/office/drawing/2014/main" id="{6A954D1A-067A-1E06-0EA7-8253A6428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3490"/>
            <a:ext cx="5128411" cy="2992896"/>
          </a:xfrm>
          <a:ln w="19050">
            <a:solidFill>
              <a:schemeClr val="accent6">
                <a:lumMod val="60000"/>
                <a:lumOff val="40000"/>
              </a:schemeClr>
            </a:solidFill>
          </a:ln>
        </p:spPr>
      </p:pic>
      <p:sp>
        <p:nvSpPr>
          <p:cNvPr id="6" name="Pfeil: Fünfeck 5">
            <a:extLst>
              <a:ext uri="{FF2B5EF4-FFF2-40B4-BE49-F238E27FC236}">
                <a16:creationId xmlns:a16="http://schemas.microsoft.com/office/drawing/2014/main" id="{FC849A2C-F545-5147-50EB-C8D96D44BDDB}"/>
              </a:ext>
            </a:extLst>
          </p:cNvPr>
          <p:cNvSpPr/>
          <p:nvPr/>
        </p:nvSpPr>
        <p:spPr>
          <a:xfrm>
            <a:off x="0" y="6311900"/>
            <a:ext cx="9753600" cy="546100"/>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Ergebnis</a:t>
            </a:r>
            <a:endParaRPr lang="en-GB" dirty="0"/>
          </a:p>
        </p:txBody>
      </p:sp>
      <p:pic>
        <p:nvPicPr>
          <p:cNvPr id="10" name="Grafik 9" descr="Ein Bild, das Text enthält.&#10;&#10;Automatisch generierte Beschreibung">
            <a:extLst>
              <a:ext uri="{FF2B5EF4-FFF2-40B4-BE49-F238E27FC236}">
                <a16:creationId xmlns:a16="http://schemas.microsoft.com/office/drawing/2014/main" id="{5FDDA067-E577-B329-A311-E0B29E3AC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530" y="1690688"/>
            <a:ext cx="4801270" cy="962159"/>
          </a:xfrm>
          <a:prstGeom prst="rect">
            <a:avLst/>
          </a:prstGeom>
          <a:ln w="19050">
            <a:solidFill>
              <a:schemeClr val="accent6">
                <a:lumMod val="60000"/>
                <a:lumOff val="40000"/>
              </a:schemeClr>
            </a:solidFill>
          </a:ln>
        </p:spPr>
      </p:pic>
      <p:pic>
        <p:nvPicPr>
          <p:cNvPr id="12" name="Grafik 11" descr="Ein Bild, das Text enthält.&#10;&#10;Automatisch generierte Beschreibung">
            <a:extLst>
              <a:ext uri="{FF2B5EF4-FFF2-40B4-BE49-F238E27FC236}">
                <a16:creationId xmlns:a16="http://schemas.microsoft.com/office/drawing/2014/main" id="{328CEDDD-2126-F65F-B630-35D93F29E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162" y="3261190"/>
            <a:ext cx="4391638" cy="2067213"/>
          </a:xfrm>
          <a:prstGeom prst="rect">
            <a:avLst/>
          </a:prstGeom>
          <a:ln w="19050">
            <a:solidFill>
              <a:schemeClr val="accent6">
                <a:lumMod val="60000"/>
                <a:lumOff val="40000"/>
              </a:schemeClr>
            </a:solidFill>
          </a:ln>
        </p:spPr>
      </p:pic>
      <p:sp>
        <p:nvSpPr>
          <p:cNvPr id="13" name="Textfeld 12">
            <a:extLst>
              <a:ext uri="{FF2B5EF4-FFF2-40B4-BE49-F238E27FC236}">
                <a16:creationId xmlns:a16="http://schemas.microsoft.com/office/drawing/2014/main" id="{B8EF2F54-A268-D851-F812-B14DC20DAC34}"/>
              </a:ext>
            </a:extLst>
          </p:cNvPr>
          <p:cNvSpPr txBox="1"/>
          <p:nvPr/>
        </p:nvSpPr>
        <p:spPr>
          <a:xfrm>
            <a:off x="8397980" y="2652847"/>
            <a:ext cx="1110369" cy="523220"/>
          </a:xfrm>
          <a:prstGeom prst="rect">
            <a:avLst/>
          </a:prstGeom>
          <a:noFill/>
        </p:spPr>
        <p:txBody>
          <a:bodyPr wrap="none" rtlCol="0">
            <a:spAutoFit/>
          </a:bodyPr>
          <a:lstStyle/>
          <a:p>
            <a:r>
              <a:rPr lang="de-CH" sz="2800" dirty="0"/>
              <a:t>Kunde</a:t>
            </a:r>
          </a:p>
        </p:txBody>
      </p:sp>
      <p:sp>
        <p:nvSpPr>
          <p:cNvPr id="14" name="Textfeld 13">
            <a:extLst>
              <a:ext uri="{FF2B5EF4-FFF2-40B4-BE49-F238E27FC236}">
                <a16:creationId xmlns:a16="http://schemas.microsoft.com/office/drawing/2014/main" id="{90BB14AA-979F-AF70-965C-F633C6BC0E3F}"/>
              </a:ext>
            </a:extLst>
          </p:cNvPr>
          <p:cNvSpPr txBox="1"/>
          <p:nvPr/>
        </p:nvSpPr>
        <p:spPr>
          <a:xfrm>
            <a:off x="8822905" y="5328403"/>
            <a:ext cx="1370888" cy="523220"/>
          </a:xfrm>
          <a:prstGeom prst="rect">
            <a:avLst/>
          </a:prstGeom>
          <a:noFill/>
        </p:spPr>
        <p:txBody>
          <a:bodyPr wrap="none" rtlCol="0">
            <a:spAutoFit/>
          </a:bodyPr>
          <a:lstStyle/>
          <a:p>
            <a:r>
              <a:rPr lang="de-CH" sz="2800" dirty="0" err="1"/>
              <a:t>Enduser</a:t>
            </a:r>
            <a:endParaRPr lang="de-CH" sz="2800" dirty="0"/>
          </a:p>
        </p:txBody>
      </p:sp>
      <p:sp>
        <p:nvSpPr>
          <p:cNvPr id="15" name="Textfeld 14">
            <a:extLst>
              <a:ext uri="{FF2B5EF4-FFF2-40B4-BE49-F238E27FC236}">
                <a16:creationId xmlns:a16="http://schemas.microsoft.com/office/drawing/2014/main" id="{461C2F58-C8AB-FD39-7117-B267379A80B3}"/>
              </a:ext>
            </a:extLst>
          </p:cNvPr>
          <p:cNvSpPr txBox="1"/>
          <p:nvPr/>
        </p:nvSpPr>
        <p:spPr>
          <a:xfrm>
            <a:off x="2645691" y="4746386"/>
            <a:ext cx="1513428" cy="523220"/>
          </a:xfrm>
          <a:prstGeom prst="rect">
            <a:avLst/>
          </a:prstGeom>
          <a:noFill/>
        </p:spPr>
        <p:txBody>
          <a:bodyPr wrap="none" rtlCol="0">
            <a:spAutoFit/>
          </a:bodyPr>
          <a:lstStyle/>
          <a:p>
            <a:r>
              <a:rPr lang="de-CH" sz="2800" dirty="0"/>
              <a:t>Formular</a:t>
            </a:r>
          </a:p>
        </p:txBody>
      </p:sp>
    </p:spTree>
    <p:extLst>
      <p:ext uri="{BB962C8B-B14F-4D97-AF65-F5344CB8AC3E}">
        <p14:creationId xmlns:p14="http://schemas.microsoft.com/office/powerpoint/2010/main" val="3132393746"/>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2D6867-8EA0-1146-F674-E1581B4EB8BE}"/>
              </a:ext>
            </a:extLst>
          </p:cNvPr>
          <p:cNvSpPr>
            <a:spLocks noGrp="1"/>
          </p:cNvSpPr>
          <p:nvPr>
            <p:ph type="title"/>
          </p:nvPr>
        </p:nvSpPr>
        <p:spPr/>
        <p:txBody>
          <a:bodyPr/>
          <a:lstStyle/>
          <a:p>
            <a:r>
              <a:rPr lang="de-CH" dirty="0"/>
              <a:t>Magnolia </a:t>
            </a:r>
            <a:r>
              <a:rPr lang="de-CH" dirty="0" err="1"/>
              <a:t>AdminCentral</a:t>
            </a:r>
            <a:endParaRPr lang="en-GB" dirty="0"/>
          </a:p>
        </p:txBody>
      </p:sp>
      <p:pic>
        <p:nvPicPr>
          <p:cNvPr id="8" name="Inhaltsplatzhalter 7" descr="Ein Bild, das Text enthält.&#10;&#10;Automatisch generierte Beschreibung">
            <a:extLst>
              <a:ext uri="{FF2B5EF4-FFF2-40B4-BE49-F238E27FC236}">
                <a16:creationId xmlns:a16="http://schemas.microsoft.com/office/drawing/2014/main" id="{2F517E63-4A32-FF69-80F6-8916E0648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222" y="2223000"/>
            <a:ext cx="1605284" cy="2412000"/>
          </a:xfrm>
          <a:ln w="19050">
            <a:solidFill>
              <a:schemeClr val="accent6">
                <a:lumMod val="60000"/>
                <a:lumOff val="40000"/>
              </a:schemeClr>
            </a:solidFill>
          </a:ln>
        </p:spPr>
      </p:pic>
      <p:sp>
        <p:nvSpPr>
          <p:cNvPr id="6" name="Pfeil: Fünfeck 5">
            <a:extLst>
              <a:ext uri="{FF2B5EF4-FFF2-40B4-BE49-F238E27FC236}">
                <a16:creationId xmlns:a16="http://schemas.microsoft.com/office/drawing/2014/main" id="{ED7FD8BE-8823-0681-E3F8-6380F03E78CF}"/>
              </a:ext>
            </a:extLst>
          </p:cNvPr>
          <p:cNvSpPr/>
          <p:nvPr/>
        </p:nvSpPr>
        <p:spPr>
          <a:xfrm>
            <a:off x="0" y="6311900"/>
            <a:ext cx="9753600" cy="546100"/>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Ergebnis</a:t>
            </a:r>
            <a:endParaRPr lang="en-GB" dirty="0"/>
          </a:p>
        </p:txBody>
      </p:sp>
      <p:pic>
        <p:nvPicPr>
          <p:cNvPr id="10" name="Grafik 9" descr="Ein Bild, das Text enthält.&#10;&#10;Automatisch generierte Beschreibung">
            <a:extLst>
              <a:ext uri="{FF2B5EF4-FFF2-40B4-BE49-F238E27FC236}">
                <a16:creationId xmlns:a16="http://schemas.microsoft.com/office/drawing/2014/main" id="{789DE071-6F07-EBF8-9E8E-98AFDB1CA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223000"/>
            <a:ext cx="5942874" cy="2412000"/>
          </a:xfrm>
          <a:prstGeom prst="rect">
            <a:avLst/>
          </a:prstGeom>
          <a:ln w="19050">
            <a:solidFill>
              <a:schemeClr val="accent6">
                <a:lumMod val="60000"/>
                <a:lumOff val="40000"/>
              </a:schemeClr>
            </a:solidFill>
          </a:ln>
        </p:spPr>
      </p:pic>
      <p:sp>
        <p:nvSpPr>
          <p:cNvPr id="11" name="Textfeld 10">
            <a:extLst>
              <a:ext uri="{FF2B5EF4-FFF2-40B4-BE49-F238E27FC236}">
                <a16:creationId xmlns:a16="http://schemas.microsoft.com/office/drawing/2014/main" id="{0650DAF8-786B-0577-5CCB-3B48CE2D1D05}"/>
              </a:ext>
            </a:extLst>
          </p:cNvPr>
          <p:cNvSpPr txBox="1"/>
          <p:nvPr/>
        </p:nvSpPr>
        <p:spPr>
          <a:xfrm>
            <a:off x="1022641" y="4634999"/>
            <a:ext cx="3312445" cy="954107"/>
          </a:xfrm>
          <a:prstGeom prst="rect">
            <a:avLst/>
          </a:prstGeom>
          <a:noFill/>
        </p:spPr>
        <p:txBody>
          <a:bodyPr wrap="none" rtlCol="0">
            <a:spAutoFit/>
          </a:bodyPr>
          <a:lstStyle/>
          <a:p>
            <a:pPr algn="ctr"/>
            <a:r>
              <a:rPr lang="de-CH" sz="2800" dirty="0"/>
              <a:t>Mindestalter-Eingabe</a:t>
            </a:r>
          </a:p>
          <a:p>
            <a:pPr algn="ctr"/>
            <a:r>
              <a:rPr lang="de-CH" sz="2800" dirty="0"/>
              <a:t>(Entwickler)</a:t>
            </a:r>
            <a:endParaRPr lang="en-GB" sz="2800" dirty="0"/>
          </a:p>
        </p:txBody>
      </p:sp>
      <p:sp>
        <p:nvSpPr>
          <p:cNvPr id="12" name="Textfeld 11">
            <a:extLst>
              <a:ext uri="{FF2B5EF4-FFF2-40B4-BE49-F238E27FC236}">
                <a16:creationId xmlns:a16="http://schemas.microsoft.com/office/drawing/2014/main" id="{16A30C51-2AAA-24E3-3D88-18AB5DB266DB}"/>
              </a:ext>
            </a:extLst>
          </p:cNvPr>
          <p:cNvSpPr txBox="1"/>
          <p:nvPr/>
        </p:nvSpPr>
        <p:spPr>
          <a:xfrm>
            <a:off x="5905429" y="4634999"/>
            <a:ext cx="3885615" cy="954107"/>
          </a:xfrm>
          <a:prstGeom prst="rect">
            <a:avLst/>
          </a:prstGeom>
          <a:noFill/>
        </p:spPr>
        <p:txBody>
          <a:bodyPr wrap="none" rtlCol="0">
            <a:spAutoFit/>
          </a:bodyPr>
          <a:lstStyle/>
          <a:p>
            <a:pPr algn="ctr"/>
            <a:r>
              <a:rPr lang="de-CH" sz="2800" dirty="0"/>
              <a:t>Manuelle Datum-Eingabe</a:t>
            </a:r>
          </a:p>
          <a:p>
            <a:pPr algn="ctr"/>
            <a:r>
              <a:rPr lang="de-CH" sz="2800" dirty="0"/>
              <a:t>(Kunde)</a:t>
            </a:r>
            <a:endParaRPr lang="en-GB" sz="2800" dirty="0"/>
          </a:p>
        </p:txBody>
      </p:sp>
    </p:spTree>
    <p:extLst>
      <p:ext uri="{BB962C8B-B14F-4D97-AF65-F5344CB8AC3E}">
        <p14:creationId xmlns:p14="http://schemas.microsoft.com/office/powerpoint/2010/main" val="2132730212"/>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089C80-8823-48E6-BA12-5897C5FA5DD8}"/>
              </a:ext>
            </a:extLst>
          </p:cNvPr>
          <p:cNvSpPr>
            <a:spLocks noGrp="1"/>
          </p:cNvSpPr>
          <p:nvPr>
            <p:ph type="title"/>
          </p:nvPr>
        </p:nvSpPr>
        <p:spPr/>
        <p:txBody>
          <a:bodyPr/>
          <a:lstStyle/>
          <a:p>
            <a:r>
              <a:rPr lang="de-CH" dirty="0"/>
              <a:t>Schutz</a:t>
            </a:r>
            <a:endParaRPr lang="en-GB" dirty="0"/>
          </a:p>
        </p:txBody>
      </p:sp>
      <p:pic>
        <p:nvPicPr>
          <p:cNvPr id="4" name="Grafik 3">
            <a:extLst>
              <a:ext uri="{FF2B5EF4-FFF2-40B4-BE49-F238E27FC236}">
                <a16:creationId xmlns:a16="http://schemas.microsoft.com/office/drawing/2014/main" id="{6323BD22-C25D-561B-5DF7-41864DC68F56}"/>
              </a:ext>
            </a:extLst>
          </p:cNvPr>
          <p:cNvPicPr>
            <a:picLocks noChangeAspect="1"/>
          </p:cNvPicPr>
          <p:nvPr/>
        </p:nvPicPr>
        <p:blipFill>
          <a:blip r:embed="rId2"/>
          <a:stretch>
            <a:fillRect/>
          </a:stretch>
        </p:blipFill>
        <p:spPr>
          <a:xfrm>
            <a:off x="4819951" y="3437961"/>
            <a:ext cx="6533849" cy="523219"/>
          </a:xfrm>
          <a:prstGeom prst="rect">
            <a:avLst/>
          </a:prstGeom>
          <a:ln w="19050">
            <a:solidFill>
              <a:schemeClr val="accent6">
                <a:lumMod val="60000"/>
                <a:lumOff val="40000"/>
              </a:schemeClr>
            </a:solidFill>
          </a:ln>
        </p:spPr>
      </p:pic>
      <p:sp>
        <p:nvSpPr>
          <p:cNvPr id="5" name="Textfeld 4">
            <a:extLst>
              <a:ext uri="{FF2B5EF4-FFF2-40B4-BE49-F238E27FC236}">
                <a16:creationId xmlns:a16="http://schemas.microsoft.com/office/drawing/2014/main" id="{2CDF7005-0741-218F-8C13-B5A1DA1A80E6}"/>
              </a:ext>
            </a:extLst>
          </p:cNvPr>
          <p:cNvSpPr txBox="1"/>
          <p:nvPr/>
        </p:nvSpPr>
        <p:spPr>
          <a:xfrm>
            <a:off x="838200" y="3422674"/>
            <a:ext cx="3274358" cy="523220"/>
          </a:xfrm>
          <a:prstGeom prst="rect">
            <a:avLst/>
          </a:prstGeom>
          <a:noFill/>
        </p:spPr>
        <p:txBody>
          <a:bodyPr wrap="none" rtlCol="0">
            <a:spAutoFit/>
          </a:bodyPr>
          <a:lstStyle/>
          <a:p>
            <a:r>
              <a:rPr lang="de-CH" sz="2800" dirty="0"/>
              <a:t>Kein bestätigtes Alter</a:t>
            </a:r>
            <a:endParaRPr lang="en-GB" sz="2800" dirty="0"/>
          </a:p>
        </p:txBody>
      </p:sp>
      <p:sp>
        <p:nvSpPr>
          <p:cNvPr id="6" name="Pfeil: Fünfeck 5">
            <a:extLst>
              <a:ext uri="{FF2B5EF4-FFF2-40B4-BE49-F238E27FC236}">
                <a16:creationId xmlns:a16="http://schemas.microsoft.com/office/drawing/2014/main" id="{806F07F6-332D-5B9C-9872-6A49C47EE98D}"/>
              </a:ext>
            </a:extLst>
          </p:cNvPr>
          <p:cNvSpPr/>
          <p:nvPr/>
        </p:nvSpPr>
        <p:spPr>
          <a:xfrm>
            <a:off x="0" y="6311900"/>
            <a:ext cx="9753600" cy="546100"/>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Ergebnis</a:t>
            </a:r>
            <a:endParaRPr lang="en-GB" dirty="0"/>
          </a:p>
        </p:txBody>
      </p:sp>
      <p:pic>
        <p:nvPicPr>
          <p:cNvPr id="8" name="Grafik 7">
            <a:extLst>
              <a:ext uri="{FF2B5EF4-FFF2-40B4-BE49-F238E27FC236}">
                <a16:creationId xmlns:a16="http://schemas.microsoft.com/office/drawing/2014/main" id="{726BDA06-5DFE-EF37-B1FC-A4FF7F2C1454}"/>
              </a:ext>
            </a:extLst>
          </p:cNvPr>
          <p:cNvPicPr>
            <a:picLocks noChangeAspect="1"/>
          </p:cNvPicPr>
          <p:nvPr/>
        </p:nvPicPr>
        <p:blipFill>
          <a:blip r:embed="rId3"/>
          <a:stretch>
            <a:fillRect/>
          </a:stretch>
        </p:blipFill>
        <p:spPr>
          <a:xfrm>
            <a:off x="4819951" y="1690688"/>
            <a:ext cx="1725526" cy="630481"/>
          </a:xfrm>
          <a:prstGeom prst="rect">
            <a:avLst/>
          </a:prstGeom>
          <a:ln w="19050">
            <a:solidFill>
              <a:schemeClr val="accent6">
                <a:lumMod val="60000"/>
                <a:lumOff val="40000"/>
              </a:schemeClr>
            </a:solidFill>
          </a:ln>
        </p:spPr>
      </p:pic>
      <p:pic>
        <p:nvPicPr>
          <p:cNvPr id="7" name="Grafik 6">
            <a:extLst>
              <a:ext uri="{FF2B5EF4-FFF2-40B4-BE49-F238E27FC236}">
                <a16:creationId xmlns:a16="http://schemas.microsoft.com/office/drawing/2014/main" id="{DEB6713C-359B-5C99-ECF5-EC61BB456849}"/>
              </a:ext>
            </a:extLst>
          </p:cNvPr>
          <p:cNvPicPr>
            <a:picLocks noChangeAspect="1"/>
          </p:cNvPicPr>
          <p:nvPr/>
        </p:nvPicPr>
        <p:blipFill>
          <a:blip r:embed="rId4"/>
          <a:stretch>
            <a:fillRect/>
          </a:stretch>
        </p:blipFill>
        <p:spPr>
          <a:xfrm>
            <a:off x="4819951" y="5077971"/>
            <a:ext cx="5930045" cy="603448"/>
          </a:xfrm>
          <a:prstGeom prst="rect">
            <a:avLst/>
          </a:prstGeom>
          <a:ln w="19050">
            <a:solidFill>
              <a:schemeClr val="accent6">
                <a:lumMod val="60000"/>
                <a:lumOff val="40000"/>
              </a:schemeClr>
            </a:solidFill>
          </a:ln>
        </p:spPr>
      </p:pic>
      <p:sp>
        <p:nvSpPr>
          <p:cNvPr id="9" name="Textfeld 8">
            <a:extLst>
              <a:ext uri="{FF2B5EF4-FFF2-40B4-BE49-F238E27FC236}">
                <a16:creationId xmlns:a16="http://schemas.microsoft.com/office/drawing/2014/main" id="{14426659-F25B-21BA-A5E6-591EB8D24444}"/>
              </a:ext>
            </a:extLst>
          </p:cNvPr>
          <p:cNvSpPr txBox="1"/>
          <p:nvPr/>
        </p:nvSpPr>
        <p:spPr>
          <a:xfrm>
            <a:off x="838200" y="5154660"/>
            <a:ext cx="1257075" cy="523220"/>
          </a:xfrm>
          <a:prstGeom prst="rect">
            <a:avLst/>
          </a:prstGeom>
          <a:noFill/>
        </p:spPr>
        <p:txBody>
          <a:bodyPr wrap="none" rtlCol="0">
            <a:spAutoFit/>
          </a:bodyPr>
          <a:lstStyle/>
          <a:p>
            <a:r>
              <a:rPr lang="de-CH" sz="2800" dirty="0"/>
              <a:t>Zu jung</a:t>
            </a:r>
            <a:endParaRPr lang="en-GB" sz="2800" dirty="0"/>
          </a:p>
        </p:txBody>
      </p:sp>
      <p:sp>
        <p:nvSpPr>
          <p:cNvPr id="10" name="Textfeld 9">
            <a:extLst>
              <a:ext uri="{FF2B5EF4-FFF2-40B4-BE49-F238E27FC236}">
                <a16:creationId xmlns:a16="http://schemas.microsoft.com/office/drawing/2014/main" id="{7B834EDE-8BE4-3CB3-B5E9-03B8468D9E4A}"/>
              </a:ext>
            </a:extLst>
          </p:cNvPr>
          <p:cNvSpPr txBox="1"/>
          <p:nvPr/>
        </p:nvSpPr>
        <p:spPr>
          <a:xfrm>
            <a:off x="838200" y="1690688"/>
            <a:ext cx="2816797" cy="523220"/>
          </a:xfrm>
          <a:prstGeom prst="rect">
            <a:avLst/>
          </a:prstGeom>
          <a:noFill/>
        </p:spPr>
        <p:txBody>
          <a:bodyPr wrap="none" rtlCol="0">
            <a:spAutoFit/>
          </a:bodyPr>
          <a:lstStyle/>
          <a:p>
            <a:r>
              <a:rPr lang="de-CH" sz="2800" dirty="0"/>
              <a:t>Ungültige Eingabe</a:t>
            </a:r>
            <a:endParaRPr lang="en-GB" sz="2800" dirty="0"/>
          </a:p>
        </p:txBody>
      </p:sp>
    </p:spTree>
    <p:extLst>
      <p:ext uri="{BB962C8B-B14F-4D97-AF65-F5344CB8AC3E}">
        <p14:creationId xmlns:p14="http://schemas.microsoft.com/office/powerpoint/2010/main" val="4284007144"/>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8ABF7-05B1-A6F7-CF2B-5E4713623826}"/>
              </a:ext>
            </a:extLst>
          </p:cNvPr>
          <p:cNvSpPr>
            <a:spLocks noGrp="1"/>
          </p:cNvSpPr>
          <p:nvPr>
            <p:ph type="title"/>
          </p:nvPr>
        </p:nvSpPr>
        <p:spPr/>
        <p:txBody>
          <a:bodyPr/>
          <a:lstStyle/>
          <a:p>
            <a:r>
              <a:rPr lang="de-CH" dirty="0"/>
              <a:t>Endprodukt</a:t>
            </a:r>
            <a:endParaRPr lang="en-GB" dirty="0"/>
          </a:p>
        </p:txBody>
      </p:sp>
      <p:sp>
        <p:nvSpPr>
          <p:cNvPr id="4" name="Pfeil: Fünfeck 3">
            <a:extLst>
              <a:ext uri="{FF2B5EF4-FFF2-40B4-BE49-F238E27FC236}">
                <a16:creationId xmlns:a16="http://schemas.microsoft.com/office/drawing/2014/main" id="{9423885B-5DE8-3376-5E07-41B042D6F523}"/>
              </a:ext>
            </a:extLst>
          </p:cNvPr>
          <p:cNvSpPr/>
          <p:nvPr/>
        </p:nvSpPr>
        <p:spPr>
          <a:xfrm>
            <a:off x="0" y="6311900"/>
            <a:ext cx="12192000" cy="546100"/>
          </a:xfrm>
          <a:prstGeom prst="homePlate">
            <a:avLst/>
          </a:prstGeom>
          <a:solidFill>
            <a:srgbClr val="BD8ED2"/>
          </a:solidFill>
          <a:ln>
            <a:solidFill>
              <a:srgbClr val="BD8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Reflexion</a:t>
            </a:r>
            <a:endParaRPr lang="en-GB" dirty="0"/>
          </a:p>
        </p:txBody>
      </p:sp>
      <p:pic>
        <p:nvPicPr>
          <p:cNvPr id="8" name="Grafik 7">
            <a:extLst>
              <a:ext uri="{FF2B5EF4-FFF2-40B4-BE49-F238E27FC236}">
                <a16:creationId xmlns:a16="http://schemas.microsoft.com/office/drawing/2014/main" id="{5ACB4217-24D5-EE22-D414-D3799E7B85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0" y="2223000"/>
            <a:ext cx="2412000" cy="2412000"/>
          </a:xfrm>
          <a:prstGeom prst="rect">
            <a:avLst/>
          </a:prstGeom>
        </p:spPr>
      </p:pic>
      <p:pic>
        <p:nvPicPr>
          <p:cNvPr id="14" name="Inhaltsplatzhalter 5">
            <a:extLst>
              <a:ext uri="{FF2B5EF4-FFF2-40B4-BE49-F238E27FC236}">
                <a16:creationId xmlns:a16="http://schemas.microsoft.com/office/drawing/2014/main" id="{50C00274-E7B8-0BBC-88BC-354EAAE749F4}"/>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80002" y="2223000"/>
            <a:ext cx="1973883" cy="2412000"/>
          </a:xfrm>
        </p:spPr>
      </p:pic>
      <p:sp>
        <p:nvSpPr>
          <p:cNvPr id="15" name="Textfeld 14">
            <a:extLst>
              <a:ext uri="{FF2B5EF4-FFF2-40B4-BE49-F238E27FC236}">
                <a16:creationId xmlns:a16="http://schemas.microsoft.com/office/drawing/2014/main" id="{19EDFB28-C536-CDB5-2E10-04125C418D3A}"/>
              </a:ext>
            </a:extLst>
          </p:cNvPr>
          <p:cNvSpPr txBox="1"/>
          <p:nvPr/>
        </p:nvSpPr>
        <p:spPr>
          <a:xfrm>
            <a:off x="1443713" y="4635000"/>
            <a:ext cx="3124573" cy="523220"/>
          </a:xfrm>
          <a:prstGeom prst="rect">
            <a:avLst/>
          </a:prstGeom>
          <a:noFill/>
        </p:spPr>
        <p:txBody>
          <a:bodyPr wrap="none" rtlCol="0">
            <a:spAutoFit/>
          </a:bodyPr>
          <a:lstStyle/>
          <a:p>
            <a:r>
              <a:rPr lang="de-CH" sz="2800" dirty="0"/>
              <a:t>Insgesamt zufrieden</a:t>
            </a:r>
            <a:endParaRPr lang="en-GB" sz="2800" dirty="0"/>
          </a:p>
        </p:txBody>
      </p:sp>
      <p:sp>
        <p:nvSpPr>
          <p:cNvPr id="16" name="Textfeld 15">
            <a:extLst>
              <a:ext uri="{FF2B5EF4-FFF2-40B4-BE49-F238E27FC236}">
                <a16:creationId xmlns:a16="http://schemas.microsoft.com/office/drawing/2014/main" id="{252AAD3B-BE92-7E91-F3BD-BE85F8929678}"/>
              </a:ext>
            </a:extLst>
          </p:cNvPr>
          <p:cNvSpPr txBox="1"/>
          <p:nvPr/>
        </p:nvSpPr>
        <p:spPr>
          <a:xfrm>
            <a:off x="7325628" y="4635000"/>
            <a:ext cx="3282630" cy="523220"/>
          </a:xfrm>
          <a:prstGeom prst="rect">
            <a:avLst/>
          </a:prstGeom>
          <a:noFill/>
        </p:spPr>
        <p:txBody>
          <a:bodyPr wrap="none" rtlCol="0">
            <a:spAutoFit/>
          </a:bodyPr>
          <a:lstStyle/>
          <a:p>
            <a:r>
              <a:rPr lang="de-CH" sz="2800" dirty="0"/>
              <a:t>Hauptkriterien erfüllt</a:t>
            </a:r>
            <a:endParaRPr lang="en-GB" sz="2800" dirty="0"/>
          </a:p>
        </p:txBody>
      </p:sp>
    </p:spTree>
    <p:extLst>
      <p:ext uri="{BB962C8B-B14F-4D97-AF65-F5344CB8AC3E}">
        <p14:creationId xmlns:p14="http://schemas.microsoft.com/office/powerpoint/2010/main" val="1140099187"/>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EEEF6A-E073-5ABF-28CB-9780B6463B16}"/>
              </a:ext>
            </a:extLst>
          </p:cNvPr>
          <p:cNvSpPr>
            <a:spLocks noGrp="1"/>
          </p:cNvSpPr>
          <p:nvPr>
            <p:ph type="title"/>
          </p:nvPr>
        </p:nvSpPr>
        <p:spPr/>
        <p:txBody>
          <a:bodyPr/>
          <a:lstStyle/>
          <a:p>
            <a:r>
              <a:rPr lang="de-CH" dirty="0"/>
              <a:t>Ablauf</a:t>
            </a:r>
            <a:endParaRPr lang="en-GB" dirty="0"/>
          </a:p>
        </p:txBody>
      </p:sp>
      <p:sp>
        <p:nvSpPr>
          <p:cNvPr id="4" name="Pfeil: Fünfeck 3">
            <a:extLst>
              <a:ext uri="{FF2B5EF4-FFF2-40B4-BE49-F238E27FC236}">
                <a16:creationId xmlns:a16="http://schemas.microsoft.com/office/drawing/2014/main" id="{27396BED-CF8A-A510-FB39-ADED63F9E6BF}"/>
              </a:ext>
            </a:extLst>
          </p:cNvPr>
          <p:cNvSpPr/>
          <p:nvPr/>
        </p:nvSpPr>
        <p:spPr>
          <a:xfrm>
            <a:off x="840509" y="1825625"/>
            <a:ext cx="2097024" cy="731774"/>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Überblick</a:t>
            </a:r>
            <a:endParaRPr lang="en-GB" dirty="0"/>
          </a:p>
        </p:txBody>
      </p:sp>
      <p:sp>
        <p:nvSpPr>
          <p:cNvPr id="5" name="Pfeil: Fünfeck 4">
            <a:extLst>
              <a:ext uri="{FF2B5EF4-FFF2-40B4-BE49-F238E27FC236}">
                <a16:creationId xmlns:a16="http://schemas.microsoft.com/office/drawing/2014/main" id="{05EAC9E7-1E38-5EED-A155-D015029869E9}"/>
              </a:ext>
            </a:extLst>
          </p:cNvPr>
          <p:cNvSpPr/>
          <p:nvPr/>
        </p:nvSpPr>
        <p:spPr>
          <a:xfrm>
            <a:off x="840509" y="2563114"/>
            <a:ext cx="4194048" cy="731774"/>
          </a:xfrm>
          <a:prstGeom prst="homePlat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Projektaufbau</a:t>
            </a:r>
            <a:endParaRPr lang="en-GB" dirty="0"/>
          </a:p>
        </p:txBody>
      </p:sp>
      <p:sp>
        <p:nvSpPr>
          <p:cNvPr id="6" name="Pfeil: Fünfeck 5">
            <a:extLst>
              <a:ext uri="{FF2B5EF4-FFF2-40B4-BE49-F238E27FC236}">
                <a16:creationId xmlns:a16="http://schemas.microsoft.com/office/drawing/2014/main" id="{1E7B078A-5BA1-1880-D44F-3EE43A4C0CF3}"/>
              </a:ext>
            </a:extLst>
          </p:cNvPr>
          <p:cNvSpPr/>
          <p:nvPr/>
        </p:nvSpPr>
        <p:spPr>
          <a:xfrm>
            <a:off x="835891" y="3300604"/>
            <a:ext cx="6291072" cy="731774"/>
          </a:xfrm>
          <a:prstGeom prst="homePlat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Umsetzung</a:t>
            </a:r>
            <a:endParaRPr lang="en-GB" dirty="0"/>
          </a:p>
        </p:txBody>
      </p:sp>
      <p:sp>
        <p:nvSpPr>
          <p:cNvPr id="7" name="Pfeil: Fünfeck 6">
            <a:extLst>
              <a:ext uri="{FF2B5EF4-FFF2-40B4-BE49-F238E27FC236}">
                <a16:creationId xmlns:a16="http://schemas.microsoft.com/office/drawing/2014/main" id="{6AA8CB52-3BB1-527F-633D-065D79661B59}"/>
              </a:ext>
            </a:extLst>
          </p:cNvPr>
          <p:cNvSpPr/>
          <p:nvPr/>
        </p:nvSpPr>
        <p:spPr>
          <a:xfrm>
            <a:off x="838200" y="4032378"/>
            <a:ext cx="8388096" cy="731774"/>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Ergebnis</a:t>
            </a:r>
            <a:endParaRPr lang="en-GB" dirty="0"/>
          </a:p>
        </p:txBody>
      </p:sp>
      <p:sp>
        <p:nvSpPr>
          <p:cNvPr id="8" name="Pfeil: Fünfeck 7">
            <a:extLst>
              <a:ext uri="{FF2B5EF4-FFF2-40B4-BE49-F238E27FC236}">
                <a16:creationId xmlns:a16="http://schemas.microsoft.com/office/drawing/2014/main" id="{67FDC5AE-5AE9-93F0-9AA9-F9FC7DC06B23}"/>
              </a:ext>
            </a:extLst>
          </p:cNvPr>
          <p:cNvSpPr/>
          <p:nvPr/>
        </p:nvSpPr>
        <p:spPr>
          <a:xfrm>
            <a:off x="838200" y="4775583"/>
            <a:ext cx="10515600" cy="731774"/>
          </a:xfrm>
          <a:prstGeom prst="homePlate">
            <a:avLst/>
          </a:prstGeom>
          <a:solidFill>
            <a:srgbClr val="AD73C7"/>
          </a:solidFill>
          <a:ln>
            <a:solidFill>
              <a:srgbClr val="AD7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Reflexion</a:t>
            </a:r>
            <a:endParaRPr lang="en-GB" dirty="0"/>
          </a:p>
        </p:txBody>
      </p:sp>
    </p:spTree>
    <p:extLst>
      <p:ext uri="{BB962C8B-B14F-4D97-AF65-F5344CB8AC3E}">
        <p14:creationId xmlns:p14="http://schemas.microsoft.com/office/powerpoint/2010/main" val="4051009669"/>
      </p:ext>
    </p:extLst>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8ABF7-05B1-A6F7-CF2B-5E4713623826}"/>
              </a:ext>
            </a:extLst>
          </p:cNvPr>
          <p:cNvSpPr>
            <a:spLocks noGrp="1"/>
          </p:cNvSpPr>
          <p:nvPr>
            <p:ph type="title"/>
          </p:nvPr>
        </p:nvSpPr>
        <p:spPr/>
        <p:txBody>
          <a:bodyPr/>
          <a:lstStyle/>
          <a:p>
            <a:r>
              <a:rPr lang="de-CH" dirty="0"/>
              <a:t>Prozess</a:t>
            </a:r>
            <a:endParaRPr lang="en-GB" dirty="0"/>
          </a:p>
        </p:txBody>
      </p:sp>
      <p:sp>
        <p:nvSpPr>
          <p:cNvPr id="4" name="Pfeil: Fünfeck 3">
            <a:extLst>
              <a:ext uri="{FF2B5EF4-FFF2-40B4-BE49-F238E27FC236}">
                <a16:creationId xmlns:a16="http://schemas.microsoft.com/office/drawing/2014/main" id="{9423885B-5DE8-3376-5E07-41B042D6F523}"/>
              </a:ext>
            </a:extLst>
          </p:cNvPr>
          <p:cNvSpPr/>
          <p:nvPr/>
        </p:nvSpPr>
        <p:spPr>
          <a:xfrm>
            <a:off x="0" y="6311900"/>
            <a:ext cx="12192000" cy="546100"/>
          </a:xfrm>
          <a:prstGeom prst="homePlate">
            <a:avLst/>
          </a:prstGeom>
          <a:solidFill>
            <a:srgbClr val="BD8ED2"/>
          </a:solidFill>
          <a:ln>
            <a:solidFill>
              <a:srgbClr val="BD8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Reflexion</a:t>
            </a:r>
            <a:endParaRPr lang="en-GB" dirty="0"/>
          </a:p>
        </p:txBody>
      </p:sp>
      <p:pic>
        <p:nvPicPr>
          <p:cNvPr id="9" name="Inhaltsplatzhalter 8">
            <a:extLst>
              <a:ext uri="{FF2B5EF4-FFF2-40B4-BE49-F238E27FC236}">
                <a16:creationId xmlns:a16="http://schemas.microsoft.com/office/drawing/2014/main" id="{8D621678-6082-903C-ED2B-DF52C174442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0" y="2223000"/>
            <a:ext cx="2313951" cy="2412000"/>
          </a:xfrm>
        </p:spPr>
      </p:pic>
      <p:sp>
        <p:nvSpPr>
          <p:cNvPr id="14" name="Textfeld 13">
            <a:extLst>
              <a:ext uri="{FF2B5EF4-FFF2-40B4-BE49-F238E27FC236}">
                <a16:creationId xmlns:a16="http://schemas.microsoft.com/office/drawing/2014/main" id="{67B43E89-D024-479F-0EAF-735DB6927BD6}"/>
              </a:ext>
            </a:extLst>
          </p:cNvPr>
          <p:cNvSpPr txBox="1"/>
          <p:nvPr/>
        </p:nvSpPr>
        <p:spPr>
          <a:xfrm>
            <a:off x="2008510" y="4635000"/>
            <a:ext cx="1896930" cy="523220"/>
          </a:xfrm>
          <a:prstGeom prst="rect">
            <a:avLst/>
          </a:prstGeom>
          <a:noFill/>
        </p:spPr>
        <p:txBody>
          <a:bodyPr wrap="none" rtlCol="0">
            <a:spAutoFit/>
          </a:bodyPr>
          <a:lstStyle/>
          <a:p>
            <a:r>
              <a:rPr lang="de-CH" sz="2800" dirty="0"/>
              <a:t>Plangemäss</a:t>
            </a:r>
            <a:endParaRPr lang="en-GB" sz="2800" dirty="0"/>
          </a:p>
        </p:txBody>
      </p:sp>
      <p:graphicFrame>
        <p:nvGraphicFramePr>
          <p:cNvPr id="15" name="Tabelle 15">
            <a:extLst>
              <a:ext uri="{FF2B5EF4-FFF2-40B4-BE49-F238E27FC236}">
                <a16:creationId xmlns:a16="http://schemas.microsoft.com/office/drawing/2014/main" id="{347AFFE1-9F84-08DE-19B4-1D4732012576}"/>
              </a:ext>
            </a:extLst>
          </p:cNvPr>
          <p:cNvGraphicFramePr>
            <a:graphicFrameLocks noGrp="1"/>
          </p:cNvGraphicFramePr>
          <p:nvPr>
            <p:extLst>
              <p:ext uri="{D42A27DB-BD31-4B8C-83A1-F6EECF244321}">
                <p14:modId xmlns:p14="http://schemas.microsoft.com/office/powerpoint/2010/main" val="2700614371"/>
              </p:ext>
            </p:extLst>
          </p:nvPr>
        </p:nvGraphicFramePr>
        <p:xfrm>
          <a:off x="6096000" y="2223000"/>
          <a:ext cx="5257800" cy="29352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38840321"/>
                    </a:ext>
                  </a:extLst>
                </a:gridCol>
              </a:tblGrid>
              <a:tr h="587044">
                <a:tc>
                  <a:txBody>
                    <a:bodyPr/>
                    <a:lstStyle/>
                    <a:p>
                      <a:r>
                        <a:rPr lang="de-CH" sz="2800" dirty="0"/>
                        <a:t>Schwierigkeiten</a:t>
                      </a:r>
                      <a:endParaRPr lang="en-GB" sz="2400" dirty="0"/>
                    </a:p>
                  </a:txBody>
                  <a:tcPr>
                    <a:solidFill>
                      <a:srgbClr val="BD8ED2"/>
                    </a:solidFill>
                  </a:tcPr>
                </a:tc>
                <a:extLst>
                  <a:ext uri="{0D108BD9-81ED-4DB2-BD59-A6C34878D82A}">
                    <a16:rowId xmlns:a16="http://schemas.microsoft.com/office/drawing/2014/main" val="1310604025"/>
                  </a:ext>
                </a:extLst>
              </a:tr>
              <a:tr h="587044">
                <a:tc>
                  <a:txBody>
                    <a:bodyPr/>
                    <a:lstStyle/>
                    <a:p>
                      <a:r>
                        <a:rPr lang="de-CH" sz="2400" dirty="0"/>
                        <a:t>Planen</a:t>
                      </a:r>
                      <a:endParaRPr lang="en-GB" dirty="0"/>
                    </a:p>
                  </a:txBody>
                  <a:tcPr>
                    <a:solidFill>
                      <a:srgbClr val="E3D0EA"/>
                    </a:solidFill>
                  </a:tcPr>
                </a:tc>
                <a:extLst>
                  <a:ext uri="{0D108BD9-81ED-4DB2-BD59-A6C34878D82A}">
                    <a16:rowId xmlns:a16="http://schemas.microsoft.com/office/drawing/2014/main" val="1190850030"/>
                  </a:ext>
                </a:extLst>
              </a:tr>
              <a:tr h="587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400" dirty="0"/>
                        <a:t>Datum</a:t>
                      </a:r>
                      <a:r>
                        <a:rPr lang="de-CH" sz="2000" dirty="0"/>
                        <a:t> </a:t>
                      </a:r>
                      <a:r>
                        <a:rPr lang="de-CH" sz="2400" dirty="0"/>
                        <a:t>Jahrhundert</a:t>
                      </a:r>
                      <a:endParaRPr lang="en-GB" sz="2000" dirty="0"/>
                    </a:p>
                  </a:txBody>
                  <a:tcPr>
                    <a:solidFill>
                      <a:srgbClr val="F3E9F5"/>
                    </a:solidFill>
                  </a:tcPr>
                </a:tc>
                <a:extLst>
                  <a:ext uri="{0D108BD9-81ED-4DB2-BD59-A6C34878D82A}">
                    <a16:rowId xmlns:a16="http://schemas.microsoft.com/office/drawing/2014/main" val="636402163"/>
                  </a:ext>
                </a:extLst>
              </a:tr>
              <a:tr h="587044">
                <a:tc>
                  <a:txBody>
                    <a:bodyPr/>
                    <a:lstStyle/>
                    <a:p>
                      <a:r>
                        <a:rPr lang="de-CH" sz="2400" dirty="0"/>
                        <a:t>CSS</a:t>
                      </a:r>
                      <a:endParaRPr lang="en-GB" dirty="0"/>
                    </a:p>
                  </a:txBody>
                  <a:tcPr>
                    <a:solidFill>
                      <a:srgbClr val="E3D0EA"/>
                    </a:solidFill>
                  </a:tcPr>
                </a:tc>
                <a:extLst>
                  <a:ext uri="{0D108BD9-81ED-4DB2-BD59-A6C34878D82A}">
                    <a16:rowId xmlns:a16="http://schemas.microsoft.com/office/drawing/2014/main" val="3690733519"/>
                  </a:ext>
                </a:extLst>
              </a:tr>
              <a:tr h="587044">
                <a:tc>
                  <a:txBody>
                    <a:bodyPr/>
                    <a:lstStyle/>
                    <a:p>
                      <a:r>
                        <a:rPr lang="de-CH" sz="2400" dirty="0"/>
                        <a:t>Kontrollieren</a:t>
                      </a:r>
                      <a:endParaRPr lang="en-GB" dirty="0"/>
                    </a:p>
                  </a:txBody>
                  <a:tcPr>
                    <a:solidFill>
                      <a:srgbClr val="F3E9F5"/>
                    </a:solidFill>
                  </a:tcPr>
                </a:tc>
                <a:extLst>
                  <a:ext uri="{0D108BD9-81ED-4DB2-BD59-A6C34878D82A}">
                    <a16:rowId xmlns:a16="http://schemas.microsoft.com/office/drawing/2014/main" val="1274645682"/>
                  </a:ext>
                </a:extLst>
              </a:tr>
            </a:tbl>
          </a:graphicData>
        </a:graphic>
      </p:graphicFrame>
    </p:spTree>
    <p:extLst>
      <p:ext uri="{BB962C8B-B14F-4D97-AF65-F5344CB8AC3E}">
        <p14:creationId xmlns:p14="http://schemas.microsoft.com/office/powerpoint/2010/main" val="2116313202"/>
      </p:ext>
    </p:extLst>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8ABF7-05B1-A6F7-CF2B-5E4713623826}"/>
              </a:ext>
            </a:extLst>
          </p:cNvPr>
          <p:cNvSpPr>
            <a:spLocks noGrp="1"/>
          </p:cNvSpPr>
          <p:nvPr>
            <p:ph type="title"/>
          </p:nvPr>
        </p:nvSpPr>
        <p:spPr/>
        <p:txBody>
          <a:bodyPr/>
          <a:lstStyle/>
          <a:p>
            <a:r>
              <a:rPr lang="de-CH" dirty="0"/>
              <a:t>Verbesserungspotenzial</a:t>
            </a:r>
            <a:endParaRPr lang="en-GB" dirty="0"/>
          </a:p>
        </p:txBody>
      </p:sp>
      <p:sp>
        <p:nvSpPr>
          <p:cNvPr id="4" name="Pfeil: Fünfeck 3">
            <a:extLst>
              <a:ext uri="{FF2B5EF4-FFF2-40B4-BE49-F238E27FC236}">
                <a16:creationId xmlns:a16="http://schemas.microsoft.com/office/drawing/2014/main" id="{9423885B-5DE8-3376-5E07-41B042D6F523}"/>
              </a:ext>
            </a:extLst>
          </p:cNvPr>
          <p:cNvSpPr/>
          <p:nvPr/>
        </p:nvSpPr>
        <p:spPr>
          <a:xfrm>
            <a:off x="0" y="6311900"/>
            <a:ext cx="12192000" cy="546100"/>
          </a:xfrm>
          <a:prstGeom prst="homePlate">
            <a:avLst/>
          </a:prstGeom>
          <a:solidFill>
            <a:srgbClr val="BD8ED2"/>
          </a:solidFill>
          <a:ln>
            <a:solidFill>
              <a:srgbClr val="BD8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Reflexion</a:t>
            </a:r>
            <a:endParaRPr lang="en-GB" dirty="0"/>
          </a:p>
        </p:txBody>
      </p:sp>
      <p:pic>
        <p:nvPicPr>
          <p:cNvPr id="10" name="Grafik 9">
            <a:extLst>
              <a:ext uri="{FF2B5EF4-FFF2-40B4-BE49-F238E27FC236}">
                <a16:creationId xmlns:a16="http://schemas.microsoft.com/office/drawing/2014/main" id="{2D39EAE9-2F46-CA16-BE0B-5B1C08597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223000"/>
            <a:ext cx="4362880" cy="2412000"/>
          </a:xfrm>
          <a:prstGeom prst="rect">
            <a:avLst/>
          </a:prstGeom>
        </p:spPr>
      </p:pic>
      <p:graphicFrame>
        <p:nvGraphicFramePr>
          <p:cNvPr id="7" name="Tabelle 15">
            <a:extLst>
              <a:ext uri="{FF2B5EF4-FFF2-40B4-BE49-F238E27FC236}">
                <a16:creationId xmlns:a16="http://schemas.microsoft.com/office/drawing/2014/main" id="{EA5450DB-99DA-1A5D-0D7D-C44C3B8C5E68}"/>
              </a:ext>
            </a:extLst>
          </p:cNvPr>
          <p:cNvGraphicFramePr>
            <a:graphicFrameLocks noGrp="1"/>
          </p:cNvGraphicFramePr>
          <p:nvPr>
            <p:extLst>
              <p:ext uri="{D42A27DB-BD31-4B8C-83A1-F6EECF244321}">
                <p14:modId xmlns:p14="http://schemas.microsoft.com/office/powerpoint/2010/main" val="2244170991"/>
              </p:ext>
            </p:extLst>
          </p:nvPr>
        </p:nvGraphicFramePr>
        <p:xfrm>
          <a:off x="6096000" y="2223000"/>
          <a:ext cx="5257800" cy="2934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38840321"/>
                    </a:ext>
                  </a:extLst>
                </a:gridCol>
              </a:tblGrid>
              <a:tr h="586800">
                <a:tc>
                  <a:txBody>
                    <a:bodyPr/>
                    <a:lstStyle/>
                    <a:p>
                      <a:r>
                        <a:rPr lang="de-CH" sz="2800" dirty="0"/>
                        <a:t>Mögliche</a:t>
                      </a:r>
                      <a:r>
                        <a:rPr lang="de-CH" sz="2400" dirty="0"/>
                        <a:t> </a:t>
                      </a:r>
                      <a:r>
                        <a:rPr lang="de-CH" sz="2800" dirty="0"/>
                        <a:t>Erweiterungen</a:t>
                      </a:r>
                      <a:endParaRPr lang="en-GB" sz="2400" dirty="0"/>
                    </a:p>
                  </a:txBody>
                  <a:tcPr>
                    <a:solidFill>
                      <a:srgbClr val="BD8ED2"/>
                    </a:solidFill>
                  </a:tcPr>
                </a:tc>
                <a:extLst>
                  <a:ext uri="{0D108BD9-81ED-4DB2-BD59-A6C34878D82A}">
                    <a16:rowId xmlns:a16="http://schemas.microsoft.com/office/drawing/2014/main" val="1310604025"/>
                  </a:ext>
                </a:extLst>
              </a:tr>
              <a:tr h="586800">
                <a:tc>
                  <a:txBody>
                    <a:bodyPr/>
                    <a:lstStyle/>
                    <a:p>
                      <a:r>
                        <a:rPr lang="de-CH" sz="2400" dirty="0"/>
                        <a:t>Bestätigungsmeldung</a:t>
                      </a:r>
                      <a:endParaRPr lang="en-GB" dirty="0"/>
                    </a:p>
                  </a:txBody>
                  <a:tcPr>
                    <a:solidFill>
                      <a:srgbClr val="E3D0EA"/>
                    </a:solidFill>
                  </a:tcPr>
                </a:tc>
                <a:extLst>
                  <a:ext uri="{0D108BD9-81ED-4DB2-BD59-A6C34878D82A}">
                    <a16:rowId xmlns:a16="http://schemas.microsoft.com/office/drawing/2014/main" val="1190850030"/>
                  </a:ext>
                </a:extLst>
              </a:tr>
              <a:tr h="586800">
                <a:tc>
                  <a:txBody>
                    <a:bodyPr/>
                    <a:lstStyle/>
                    <a:p>
                      <a:r>
                        <a:rPr lang="de-CH" sz="2400" dirty="0"/>
                        <a:t>Direktanzeige</a:t>
                      </a:r>
                      <a:r>
                        <a:rPr lang="de-CH" sz="2000" dirty="0"/>
                        <a:t> </a:t>
                      </a:r>
                      <a:r>
                        <a:rPr lang="de-CH" sz="2400" dirty="0"/>
                        <a:t>Formular</a:t>
                      </a:r>
                      <a:endParaRPr lang="en-GB" sz="2000" dirty="0"/>
                    </a:p>
                  </a:txBody>
                  <a:tcPr>
                    <a:solidFill>
                      <a:srgbClr val="F3E9F5"/>
                    </a:solidFill>
                  </a:tcPr>
                </a:tc>
                <a:extLst>
                  <a:ext uri="{0D108BD9-81ED-4DB2-BD59-A6C34878D82A}">
                    <a16:rowId xmlns:a16="http://schemas.microsoft.com/office/drawing/2014/main" val="636402163"/>
                  </a:ext>
                </a:extLst>
              </a:tr>
              <a:tr h="586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400" dirty="0"/>
                        <a:t>Automatisierter</a:t>
                      </a:r>
                      <a:r>
                        <a:rPr lang="de-CH" sz="2000" dirty="0"/>
                        <a:t> </a:t>
                      </a:r>
                      <a:r>
                        <a:rPr lang="de-CH" sz="2400" dirty="0"/>
                        <a:t>Import</a:t>
                      </a:r>
                      <a:endParaRPr lang="en-GB" sz="2000" dirty="0"/>
                    </a:p>
                  </a:txBody>
                  <a:tcPr>
                    <a:solidFill>
                      <a:srgbClr val="E3D0EA"/>
                    </a:solidFill>
                  </a:tcPr>
                </a:tc>
                <a:extLst>
                  <a:ext uri="{0D108BD9-81ED-4DB2-BD59-A6C34878D82A}">
                    <a16:rowId xmlns:a16="http://schemas.microsoft.com/office/drawing/2014/main" val="3690733519"/>
                  </a:ext>
                </a:extLst>
              </a:tr>
              <a:tr h="586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400" dirty="0" err="1"/>
                        <a:t>CustomView</a:t>
                      </a:r>
                      <a:endParaRPr lang="en-GB" dirty="0"/>
                    </a:p>
                  </a:txBody>
                  <a:tcPr>
                    <a:solidFill>
                      <a:srgbClr val="F3E9F5"/>
                    </a:solidFill>
                  </a:tcPr>
                </a:tc>
                <a:extLst>
                  <a:ext uri="{0D108BD9-81ED-4DB2-BD59-A6C34878D82A}">
                    <a16:rowId xmlns:a16="http://schemas.microsoft.com/office/drawing/2014/main" val="1274645682"/>
                  </a:ext>
                </a:extLst>
              </a:tr>
            </a:tbl>
          </a:graphicData>
        </a:graphic>
      </p:graphicFrame>
    </p:spTree>
    <p:extLst>
      <p:ext uri="{BB962C8B-B14F-4D97-AF65-F5344CB8AC3E}">
        <p14:creationId xmlns:p14="http://schemas.microsoft.com/office/powerpoint/2010/main" val="2997798023"/>
      </p:ext>
    </p:extLst>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Pfeil: Fünfeck 3">
            <a:extLst>
              <a:ext uri="{FF2B5EF4-FFF2-40B4-BE49-F238E27FC236}">
                <a16:creationId xmlns:a16="http://schemas.microsoft.com/office/drawing/2014/main" id="{4A6F7D4E-7F7B-1EA0-A870-3BFD4585F673}"/>
              </a:ext>
            </a:extLst>
          </p:cNvPr>
          <p:cNvSpPr/>
          <p:nvPr/>
        </p:nvSpPr>
        <p:spPr>
          <a:xfrm>
            <a:off x="0" y="365124"/>
            <a:ext cx="10668000" cy="1325563"/>
          </a:xfrm>
          <a:prstGeom prst="homePlate">
            <a:avLst/>
          </a:prstGeom>
          <a:solidFill>
            <a:srgbClr val="F7BBBB"/>
          </a:solidFill>
          <a:ln>
            <a:solidFill>
              <a:srgbClr val="F7B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27042966-5C41-35E1-E735-7EBF3B7D5779}"/>
              </a:ext>
            </a:extLst>
          </p:cNvPr>
          <p:cNvSpPr>
            <a:spLocks noGrp="1"/>
          </p:cNvSpPr>
          <p:nvPr>
            <p:ph type="title"/>
          </p:nvPr>
        </p:nvSpPr>
        <p:spPr/>
        <p:txBody>
          <a:bodyPr/>
          <a:lstStyle/>
          <a:p>
            <a:r>
              <a:rPr lang="de-CH" dirty="0"/>
              <a:t>Demonstration</a:t>
            </a:r>
            <a:endParaRPr lang="en-GB" dirty="0"/>
          </a:p>
        </p:txBody>
      </p:sp>
      <p:sp>
        <p:nvSpPr>
          <p:cNvPr id="3" name="Inhaltsplatzhalter 2">
            <a:extLst>
              <a:ext uri="{FF2B5EF4-FFF2-40B4-BE49-F238E27FC236}">
                <a16:creationId xmlns:a16="http://schemas.microsoft.com/office/drawing/2014/main" id="{AB985E32-49C6-E8B0-115A-684675727B60}"/>
              </a:ext>
            </a:extLst>
          </p:cNvPr>
          <p:cNvSpPr>
            <a:spLocks noGrp="1"/>
          </p:cNvSpPr>
          <p:nvPr>
            <p:ph idx="1"/>
          </p:nvPr>
        </p:nvSpPr>
        <p:spPr/>
        <p:txBody>
          <a:bodyPr/>
          <a:lstStyle/>
          <a:p>
            <a:r>
              <a:rPr lang="de-CH" dirty="0"/>
              <a:t>Magnolia</a:t>
            </a:r>
          </a:p>
          <a:p>
            <a:r>
              <a:rPr lang="de-CH" dirty="0"/>
              <a:t>Altersverifikationskomponente</a:t>
            </a:r>
          </a:p>
          <a:p>
            <a:pPr lvl="1"/>
            <a:r>
              <a:rPr lang="de-CH" dirty="0"/>
              <a:t>Konto</a:t>
            </a:r>
          </a:p>
          <a:p>
            <a:r>
              <a:rPr lang="de-CH" dirty="0"/>
              <a:t>Bestellung</a:t>
            </a:r>
          </a:p>
          <a:p>
            <a:r>
              <a:rPr lang="de-CH" dirty="0"/>
              <a:t>Verifikation</a:t>
            </a:r>
          </a:p>
          <a:p>
            <a:endParaRPr lang="en-GB" dirty="0"/>
          </a:p>
        </p:txBody>
      </p:sp>
    </p:spTree>
    <p:extLst>
      <p:ext uri="{BB962C8B-B14F-4D97-AF65-F5344CB8AC3E}">
        <p14:creationId xmlns:p14="http://schemas.microsoft.com/office/powerpoint/2010/main" val="1546639702"/>
      </p:ext>
    </p:extLst>
  </p:cSld>
  <p:clrMapOvr>
    <a:masterClrMapping/>
  </p:clrMapOvr>
  <p:transition spd="med">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feil: Fünfeck 4">
            <a:extLst>
              <a:ext uri="{FF2B5EF4-FFF2-40B4-BE49-F238E27FC236}">
                <a16:creationId xmlns:a16="http://schemas.microsoft.com/office/drawing/2014/main" id="{5BF07D5D-7E7C-B675-513C-B522C1FDA738}"/>
              </a:ext>
            </a:extLst>
          </p:cNvPr>
          <p:cNvSpPr/>
          <p:nvPr/>
        </p:nvSpPr>
        <p:spPr>
          <a:xfrm>
            <a:off x="0" y="2235200"/>
            <a:ext cx="10668000" cy="2387600"/>
          </a:xfrm>
          <a:prstGeom prst="homePlate">
            <a:avLst/>
          </a:prstGeom>
          <a:solidFill>
            <a:srgbClr val="F7BBBB"/>
          </a:solidFill>
          <a:ln>
            <a:solidFill>
              <a:srgbClr val="F7B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C12BB1B0-BB61-9E6F-A4AA-AA1AA716F4CE}"/>
              </a:ext>
            </a:extLst>
          </p:cNvPr>
          <p:cNvSpPr>
            <a:spLocks noGrp="1"/>
          </p:cNvSpPr>
          <p:nvPr>
            <p:ph type="ctrTitle"/>
          </p:nvPr>
        </p:nvSpPr>
        <p:spPr/>
        <p:txBody>
          <a:bodyPr/>
          <a:lstStyle/>
          <a:p>
            <a:r>
              <a:rPr lang="de-CH" dirty="0"/>
              <a:t>Demonstration</a:t>
            </a:r>
            <a:endParaRPr lang="en-GB" dirty="0"/>
          </a:p>
        </p:txBody>
      </p:sp>
      <p:sp>
        <p:nvSpPr>
          <p:cNvPr id="3" name="Untertitel 2">
            <a:extLst>
              <a:ext uri="{FF2B5EF4-FFF2-40B4-BE49-F238E27FC236}">
                <a16:creationId xmlns:a16="http://schemas.microsoft.com/office/drawing/2014/main" id="{EEF8A8C3-56D5-C7EE-90D5-416CCB055A07}"/>
              </a:ext>
            </a:extLst>
          </p:cNvPr>
          <p:cNvSpPr>
            <a:spLocks noGrp="1"/>
          </p:cNvSpPr>
          <p:nvPr>
            <p:ph type="subTitle" idx="1"/>
          </p:nvPr>
        </p:nvSpPr>
        <p:spPr/>
        <p:txBody>
          <a:bodyPr/>
          <a:lstStyle/>
          <a:p>
            <a:r>
              <a:rPr lang="de-CH" dirty="0"/>
              <a:t>Altersüberprüfung</a:t>
            </a:r>
            <a:endParaRPr lang="en-GB" dirty="0"/>
          </a:p>
        </p:txBody>
      </p:sp>
    </p:spTree>
    <p:extLst>
      <p:ext uri="{BB962C8B-B14F-4D97-AF65-F5344CB8AC3E}">
        <p14:creationId xmlns:p14="http://schemas.microsoft.com/office/powerpoint/2010/main" val="3061658328"/>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BA838-FD53-1B3D-B85D-E668F8509639}"/>
              </a:ext>
            </a:extLst>
          </p:cNvPr>
          <p:cNvSpPr>
            <a:spLocks noGrp="1"/>
          </p:cNvSpPr>
          <p:nvPr>
            <p:ph type="title"/>
          </p:nvPr>
        </p:nvSpPr>
        <p:spPr/>
        <p:txBody>
          <a:bodyPr/>
          <a:lstStyle/>
          <a:p>
            <a:r>
              <a:rPr lang="de-CH" dirty="0"/>
              <a:t>Ausgangslage</a:t>
            </a:r>
            <a:endParaRPr lang="en-GB" dirty="0"/>
          </a:p>
        </p:txBody>
      </p:sp>
      <p:pic>
        <p:nvPicPr>
          <p:cNvPr id="7" name="Inhaltsplatzhalter 6">
            <a:extLst>
              <a:ext uri="{FF2B5EF4-FFF2-40B4-BE49-F238E27FC236}">
                <a16:creationId xmlns:a16="http://schemas.microsoft.com/office/drawing/2014/main" id="{FD2D4A75-9BB2-BBF7-B732-F9F3485D607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0" y="2223000"/>
            <a:ext cx="1568781" cy="2412000"/>
          </a:xfrm>
        </p:spPr>
      </p:pic>
      <p:sp>
        <p:nvSpPr>
          <p:cNvPr id="5" name="Pfeil: Fünfeck 4">
            <a:extLst>
              <a:ext uri="{FF2B5EF4-FFF2-40B4-BE49-F238E27FC236}">
                <a16:creationId xmlns:a16="http://schemas.microsoft.com/office/drawing/2014/main" id="{28AFF193-DE31-94FF-5574-1EEF117D1B93}"/>
              </a:ext>
            </a:extLst>
          </p:cNvPr>
          <p:cNvSpPr/>
          <p:nvPr/>
        </p:nvSpPr>
        <p:spPr>
          <a:xfrm>
            <a:off x="0" y="6311900"/>
            <a:ext cx="2438400" cy="54610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Überblick</a:t>
            </a:r>
            <a:endParaRPr lang="en-GB" dirty="0"/>
          </a:p>
        </p:txBody>
      </p:sp>
      <p:sp>
        <p:nvSpPr>
          <p:cNvPr id="12" name="Textfeld 11">
            <a:extLst>
              <a:ext uri="{FF2B5EF4-FFF2-40B4-BE49-F238E27FC236}">
                <a16:creationId xmlns:a16="http://schemas.microsoft.com/office/drawing/2014/main" id="{8C081B93-19FB-83BB-41C8-BA4FD1A89E0B}"/>
              </a:ext>
            </a:extLst>
          </p:cNvPr>
          <p:cNvSpPr txBox="1"/>
          <p:nvPr/>
        </p:nvSpPr>
        <p:spPr>
          <a:xfrm>
            <a:off x="1552857" y="4635000"/>
            <a:ext cx="2063065" cy="523220"/>
          </a:xfrm>
          <a:prstGeom prst="rect">
            <a:avLst/>
          </a:prstGeom>
          <a:noFill/>
        </p:spPr>
        <p:txBody>
          <a:bodyPr wrap="none" rtlCol="0">
            <a:spAutoFit/>
          </a:bodyPr>
          <a:lstStyle/>
          <a:p>
            <a:r>
              <a:rPr lang="de-CH" sz="2800" dirty="0"/>
              <a:t>Weinhändler</a:t>
            </a:r>
            <a:endParaRPr lang="en-GB" dirty="0"/>
          </a:p>
        </p:txBody>
      </p:sp>
      <p:sp>
        <p:nvSpPr>
          <p:cNvPr id="13" name="Textfeld 12">
            <a:extLst>
              <a:ext uri="{FF2B5EF4-FFF2-40B4-BE49-F238E27FC236}">
                <a16:creationId xmlns:a16="http://schemas.microsoft.com/office/drawing/2014/main" id="{BF982496-927C-C368-2C43-BDD01A00D27A}"/>
              </a:ext>
            </a:extLst>
          </p:cNvPr>
          <p:cNvSpPr txBox="1"/>
          <p:nvPr/>
        </p:nvSpPr>
        <p:spPr>
          <a:xfrm>
            <a:off x="7921490" y="4624848"/>
            <a:ext cx="2142190" cy="523220"/>
          </a:xfrm>
          <a:prstGeom prst="rect">
            <a:avLst/>
          </a:prstGeom>
          <a:noFill/>
        </p:spPr>
        <p:txBody>
          <a:bodyPr wrap="none" rtlCol="0">
            <a:spAutoFit/>
          </a:bodyPr>
          <a:lstStyle/>
          <a:p>
            <a:r>
              <a:rPr lang="de-CH" sz="2800" dirty="0"/>
              <a:t>Jugendschutz</a:t>
            </a:r>
            <a:endParaRPr lang="en-GB" dirty="0"/>
          </a:p>
        </p:txBody>
      </p:sp>
      <p:pic>
        <p:nvPicPr>
          <p:cNvPr id="15" name="Grafik 14">
            <a:extLst>
              <a:ext uri="{FF2B5EF4-FFF2-40B4-BE49-F238E27FC236}">
                <a16:creationId xmlns:a16="http://schemas.microsoft.com/office/drawing/2014/main" id="{47463DB5-C32B-7D4E-B9F4-8E0AF19D5C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3170" y="2223000"/>
            <a:ext cx="2798830" cy="2412000"/>
          </a:xfrm>
          <a:prstGeom prst="rect">
            <a:avLst/>
          </a:prstGeom>
        </p:spPr>
      </p:pic>
    </p:spTree>
    <p:extLst>
      <p:ext uri="{BB962C8B-B14F-4D97-AF65-F5344CB8AC3E}">
        <p14:creationId xmlns:p14="http://schemas.microsoft.com/office/powerpoint/2010/main" val="1137160299"/>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0FDE-DD6D-3512-4A23-17AF1ADB4178}"/>
              </a:ext>
            </a:extLst>
          </p:cNvPr>
          <p:cNvSpPr>
            <a:spLocks noGrp="1"/>
          </p:cNvSpPr>
          <p:nvPr>
            <p:ph type="title"/>
          </p:nvPr>
        </p:nvSpPr>
        <p:spPr/>
        <p:txBody>
          <a:bodyPr/>
          <a:lstStyle/>
          <a:p>
            <a:r>
              <a:rPr lang="de-CH" dirty="0"/>
              <a:t>Aufgabenstellung</a:t>
            </a:r>
            <a:endParaRPr lang="en-GB" dirty="0"/>
          </a:p>
        </p:txBody>
      </p:sp>
      <p:pic>
        <p:nvPicPr>
          <p:cNvPr id="9" name="Inhaltsplatzhalter 8">
            <a:extLst>
              <a:ext uri="{FF2B5EF4-FFF2-40B4-BE49-F238E27FC236}">
                <a16:creationId xmlns:a16="http://schemas.microsoft.com/office/drawing/2014/main" id="{E45057EA-96FB-504F-999D-BD4A1037AC2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4337" y="2223000"/>
            <a:ext cx="2551537" cy="2412000"/>
          </a:xfrm>
        </p:spPr>
      </p:pic>
      <p:sp>
        <p:nvSpPr>
          <p:cNvPr id="5" name="Pfeil: Fünfeck 4">
            <a:extLst>
              <a:ext uri="{FF2B5EF4-FFF2-40B4-BE49-F238E27FC236}">
                <a16:creationId xmlns:a16="http://schemas.microsoft.com/office/drawing/2014/main" id="{575BAFEF-7853-A859-FEB0-70964BD8CE7C}"/>
              </a:ext>
            </a:extLst>
          </p:cNvPr>
          <p:cNvSpPr/>
          <p:nvPr/>
        </p:nvSpPr>
        <p:spPr>
          <a:xfrm>
            <a:off x="0" y="6311900"/>
            <a:ext cx="2438400" cy="54610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Überblick</a:t>
            </a:r>
            <a:endParaRPr lang="en-GB" dirty="0"/>
          </a:p>
        </p:txBody>
      </p:sp>
      <p:pic>
        <p:nvPicPr>
          <p:cNvPr id="6" name="Grafik 5">
            <a:extLst>
              <a:ext uri="{FF2B5EF4-FFF2-40B4-BE49-F238E27FC236}">
                <a16:creationId xmlns:a16="http://schemas.microsoft.com/office/drawing/2014/main" id="{03364D99-34BF-AC03-0110-C6BE147356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8200" y="2223000"/>
            <a:ext cx="2412000" cy="2412000"/>
          </a:xfrm>
          <a:prstGeom prst="rect">
            <a:avLst/>
          </a:prstGeom>
        </p:spPr>
      </p:pic>
      <p:pic>
        <p:nvPicPr>
          <p:cNvPr id="7" name="Grafik 6">
            <a:extLst>
              <a:ext uri="{FF2B5EF4-FFF2-40B4-BE49-F238E27FC236}">
                <a16:creationId xmlns:a16="http://schemas.microsoft.com/office/drawing/2014/main" id="{4449CE96-D095-4661-A110-CE76726564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6268" y="2223000"/>
            <a:ext cx="2412000" cy="2412000"/>
          </a:xfrm>
          <a:prstGeom prst="rect">
            <a:avLst/>
          </a:prstGeom>
        </p:spPr>
      </p:pic>
      <p:sp>
        <p:nvSpPr>
          <p:cNvPr id="10" name="Textfeld 9">
            <a:extLst>
              <a:ext uri="{FF2B5EF4-FFF2-40B4-BE49-F238E27FC236}">
                <a16:creationId xmlns:a16="http://schemas.microsoft.com/office/drawing/2014/main" id="{661F4EC4-0255-9F45-BF02-EFCD41BE9595}"/>
              </a:ext>
            </a:extLst>
          </p:cNvPr>
          <p:cNvSpPr txBox="1"/>
          <p:nvPr/>
        </p:nvSpPr>
        <p:spPr>
          <a:xfrm>
            <a:off x="838200" y="4635000"/>
            <a:ext cx="6627340" cy="523220"/>
          </a:xfrm>
          <a:prstGeom prst="rect">
            <a:avLst/>
          </a:prstGeom>
          <a:noFill/>
        </p:spPr>
        <p:txBody>
          <a:bodyPr wrap="square" rtlCol="0">
            <a:spAutoFit/>
          </a:bodyPr>
          <a:lstStyle/>
          <a:p>
            <a:r>
              <a:rPr lang="de-CH" sz="2800" dirty="0"/>
              <a:t>Alkoholverkauf an Minderjährige verhindern</a:t>
            </a:r>
            <a:endParaRPr lang="en-GB" sz="2800" dirty="0"/>
          </a:p>
        </p:txBody>
      </p:sp>
      <p:sp>
        <p:nvSpPr>
          <p:cNvPr id="11" name="Textfeld 10">
            <a:extLst>
              <a:ext uri="{FF2B5EF4-FFF2-40B4-BE49-F238E27FC236}">
                <a16:creationId xmlns:a16="http://schemas.microsoft.com/office/drawing/2014/main" id="{28C6B110-F786-B046-F388-0439DB52D8BB}"/>
              </a:ext>
            </a:extLst>
          </p:cNvPr>
          <p:cNvSpPr txBox="1"/>
          <p:nvPr/>
        </p:nvSpPr>
        <p:spPr>
          <a:xfrm>
            <a:off x="9124274" y="4635000"/>
            <a:ext cx="1851661" cy="523220"/>
          </a:xfrm>
          <a:prstGeom prst="rect">
            <a:avLst/>
          </a:prstGeom>
          <a:noFill/>
        </p:spPr>
        <p:txBody>
          <a:bodyPr wrap="none" rtlCol="0">
            <a:spAutoFit/>
          </a:bodyPr>
          <a:lstStyle/>
          <a:p>
            <a:r>
              <a:rPr lang="de-CH" sz="2800" dirty="0"/>
              <a:t>Verifikation</a:t>
            </a:r>
            <a:endParaRPr lang="en-GB" sz="2800" dirty="0"/>
          </a:p>
        </p:txBody>
      </p:sp>
    </p:spTree>
    <p:extLst>
      <p:ext uri="{BB962C8B-B14F-4D97-AF65-F5344CB8AC3E}">
        <p14:creationId xmlns:p14="http://schemas.microsoft.com/office/powerpoint/2010/main" val="1593965816"/>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0FDE-DD6D-3512-4A23-17AF1ADB4178}"/>
              </a:ext>
            </a:extLst>
          </p:cNvPr>
          <p:cNvSpPr>
            <a:spLocks noGrp="1"/>
          </p:cNvSpPr>
          <p:nvPr>
            <p:ph type="title"/>
          </p:nvPr>
        </p:nvSpPr>
        <p:spPr/>
        <p:txBody>
          <a:bodyPr/>
          <a:lstStyle/>
          <a:p>
            <a:r>
              <a:rPr lang="de-CH" dirty="0"/>
              <a:t>Verifikation durch Kennzahlen</a:t>
            </a:r>
          </a:p>
        </p:txBody>
      </p:sp>
      <p:pic>
        <p:nvPicPr>
          <p:cNvPr id="9" name="Inhaltsplatzhalter 8">
            <a:extLst>
              <a:ext uri="{FF2B5EF4-FFF2-40B4-BE49-F238E27FC236}">
                <a16:creationId xmlns:a16="http://schemas.microsoft.com/office/drawing/2014/main" id="{2611C0E2-0259-4462-C0D6-5D70F5495A6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504067" y="2223000"/>
            <a:ext cx="1841977" cy="2412000"/>
          </a:xfrm>
        </p:spPr>
      </p:pic>
      <p:sp>
        <p:nvSpPr>
          <p:cNvPr id="5" name="Pfeil: Fünfeck 4">
            <a:extLst>
              <a:ext uri="{FF2B5EF4-FFF2-40B4-BE49-F238E27FC236}">
                <a16:creationId xmlns:a16="http://schemas.microsoft.com/office/drawing/2014/main" id="{EA272A1B-0742-CEFB-3B6A-2CD9F38DC508}"/>
              </a:ext>
            </a:extLst>
          </p:cNvPr>
          <p:cNvSpPr/>
          <p:nvPr/>
        </p:nvSpPr>
        <p:spPr>
          <a:xfrm>
            <a:off x="0" y="6311900"/>
            <a:ext cx="2438400" cy="54610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Überblick</a:t>
            </a:r>
            <a:endParaRPr lang="en-GB" dirty="0"/>
          </a:p>
        </p:txBody>
      </p:sp>
      <p:pic>
        <p:nvPicPr>
          <p:cNvPr id="7" name="Grafik 6">
            <a:extLst>
              <a:ext uri="{FF2B5EF4-FFF2-40B4-BE49-F238E27FC236}">
                <a16:creationId xmlns:a16="http://schemas.microsoft.com/office/drawing/2014/main" id="{A78A3B45-E454-DE34-CED8-672B94653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1" y="2223000"/>
            <a:ext cx="3662667" cy="2412000"/>
          </a:xfrm>
          <a:prstGeom prst="rect">
            <a:avLst/>
          </a:prstGeom>
        </p:spPr>
      </p:pic>
      <p:pic>
        <p:nvPicPr>
          <p:cNvPr id="11" name="Grafik 10">
            <a:extLst>
              <a:ext uri="{FF2B5EF4-FFF2-40B4-BE49-F238E27FC236}">
                <a16:creationId xmlns:a16="http://schemas.microsoft.com/office/drawing/2014/main" id="{794CAB37-7854-494B-3A34-1771EF92CA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57280" y="2223000"/>
            <a:ext cx="3090375" cy="2412000"/>
          </a:xfrm>
          <a:prstGeom prst="rect">
            <a:avLst/>
          </a:prstGeom>
        </p:spPr>
      </p:pic>
      <p:sp>
        <p:nvSpPr>
          <p:cNvPr id="12" name="Textfeld 11">
            <a:extLst>
              <a:ext uri="{FF2B5EF4-FFF2-40B4-BE49-F238E27FC236}">
                <a16:creationId xmlns:a16="http://schemas.microsoft.com/office/drawing/2014/main" id="{7CCCB580-4636-4C3A-0C39-CFDFC87C026B}"/>
              </a:ext>
            </a:extLst>
          </p:cNvPr>
          <p:cNvSpPr txBox="1"/>
          <p:nvPr/>
        </p:nvSpPr>
        <p:spPr>
          <a:xfrm>
            <a:off x="1268605" y="4635000"/>
            <a:ext cx="2801857" cy="523220"/>
          </a:xfrm>
          <a:prstGeom prst="rect">
            <a:avLst/>
          </a:prstGeom>
          <a:noFill/>
        </p:spPr>
        <p:txBody>
          <a:bodyPr wrap="none" rtlCol="0">
            <a:spAutoFit/>
          </a:bodyPr>
          <a:lstStyle/>
          <a:p>
            <a:r>
              <a:rPr lang="de-CH" sz="2800" dirty="0"/>
              <a:t>Schweizer ID/Pass</a:t>
            </a:r>
            <a:endParaRPr lang="en-GB" sz="2800" dirty="0"/>
          </a:p>
        </p:txBody>
      </p:sp>
      <p:sp>
        <p:nvSpPr>
          <p:cNvPr id="13" name="Textfeld 12">
            <a:extLst>
              <a:ext uri="{FF2B5EF4-FFF2-40B4-BE49-F238E27FC236}">
                <a16:creationId xmlns:a16="http://schemas.microsoft.com/office/drawing/2014/main" id="{0964357A-7C18-7D99-6AC0-32CD862DBAFA}"/>
              </a:ext>
            </a:extLst>
          </p:cNvPr>
          <p:cNvSpPr txBox="1"/>
          <p:nvPr/>
        </p:nvSpPr>
        <p:spPr>
          <a:xfrm>
            <a:off x="5706503" y="4633345"/>
            <a:ext cx="2591928" cy="523220"/>
          </a:xfrm>
          <a:prstGeom prst="rect">
            <a:avLst/>
          </a:prstGeom>
          <a:noFill/>
        </p:spPr>
        <p:txBody>
          <a:bodyPr wrap="none" rtlCol="0">
            <a:spAutoFit/>
          </a:bodyPr>
          <a:lstStyle/>
          <a:p>
            <a:r>
              <a:rPr lang="de-CH" sz="2800" dirty="0"/>
              <a:t>Intuitives Design</a:t>
            </a:r>
            <a:endParaRPr lang="en-GB" sz="2800" dirty="0"/>
          </a:p>
        </p:txBody>
      </p:sp>
      <p:sp>
        <p:nvSpPr>
          <p:cNvPr id="14" name="Textfeld 13">
            <a:extLst>
              <a:ext uri="{FF2B5EF4-FFF2-40B4-BE49-F238E27FC236}">
                <a16:creationId xmlns:a16="http://schemas.microsoft.com/office/drawing/2014/main" id="{EC4E3D56-09CD-56EE-7C51-8CB7B249E60A}"/>
              </a:ext>
            </a:extLst>
          </p:cNvPr>
          <p:cNvSpPr txBox="1"/>
          <p:nvPr/>
        </p:nvSpPr>
        <p:spPr>
          <a:xfrm>
            <a:off x="9275958" y="4633345"/>
            <a:ext cx="2298193" cy="523220"/>
          </a:xfrm>
          <a:prstGeom prst="rect">
            <a:avLst/>
          </a:prstGeom>
          <a:noFill/>
        </p:spPr>
        <p:txBody>
          <a:bodyPr wrap="none" rtlCol="0">
            <a:spAutoFit/>
          </a:bodyPr>
          <a:lstStyle/>
          <a:p>
            <a:r>
              <a:rPr lang="de-CH" sz="2800" dirty="0"/>
              <a:t>Ausweisdaten</a:t>
            </a:r>
            <a:endParaRPr lang="en-GB" sz="2800" dirty="0"/>
          </a:p>
        </p:txBody>
      </p:sp>
    </p:spTree>
    <p:extLst>
      <p:ext uri="{BB962C8B-B14F-4D97-AF65-F5344CB8AC3E}">
        <p14:creationId xmlns:p14="http://schemas.microsoft.com/office/powerpoint/2010/main" val="4132365706"/>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0FDE-DD6D-3512-4A23-17AF1ADB4178}"/>
              </a:ext>
            </a:extLst>
          </p:cNvPr>
          <p:cNvSpPr>
            <a:spLocks noGrp="1"/>
          </p:cNvSpPr>
          <p:nvPr>
            <p:ph type="title"/>
          </p:nvPr>
        </p:nvSpPr>
        <p:spPr/>
        <p:txBody>
          <a:bodyPr/>
          <a:lstStyle/>
          <a:p>
            <a:r>
              <a:rPr lang="de-CH" dirty="0"/>
              <a:t>Manuelle Verifikation</a:t>
            </a:r>
          </a:p>
        </p:txBody>
      </p:sp>
      <p:sp>
        <p:nvSpPr>
          <p:cNvPr id="5" name="Pfeil: Fünfeck 4">
            <a:extLst>
              <a:ext uri="{FF2B5EF4-FFF2-40B4-BE49-F238E27FC236}">
                <a16:creationId xmlns:a16="http://schemas.microsoft.com/office/drawing/2014/main" id="{9411D94A-7C65-4699-5DA2-53991D57ABAB}"/>
              </a:ext>
            </a:extLst>
          </p:cNvPr>
          <p:cNvSpPr/>
          <p:nvPr/>
        </p:nvSpPr>
        <p:spPr>
          <a:xfrm>
            <a:off x="0" y="6311900"/>
            <a:ext cx="2438400" cy="546100"/>
          </a:xfrm>
          <a:prstGeom prst="homePlat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Überblick</a:t>
            </a:r>
            <a:endParaRPr lang="en-GB" dirty="0"/>
          </a:p>
        </p:txBody>
      </p:sp>
      <p:pic>
        <p:nvPicPr>
          <p:cNvPr id="7" name="Grafik 6">
            <a:extLst>
              <a:ext uri="{FF2B5EF4-FFF2-40B4-BE49-F238E27FC236}">
                <a16:creationId xmlns:a16="http://schemas.microsoft.com/office/drawing/2014/main" id="{338B96EF-0CAD-3B1B-0C02-F96E45535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0" y="2223000"/>
            <a:ext cx="3531857" cy="2412000"/>
          </a:xfrm>
          <a:prstGeom prst="rect">
            <a:avLst/>
          </a:prstGeom>
        </p:spPr>
      </p:pic>
      <p:pic>
        <p:nvPicPr>
          <p:cNvPr id="9" name="Grafik 8">
            <a:extLst>
              <a:ext uri="{FF2B5EF4-FFF2-40B4-BE49-F238E27FC236}">
                <a16:creationId xmlns:a16="http://schemas.microsoft.com/office/drawing/2014/main" id="{9E63B463-0031-4935-8184-49F79AFC3A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80000" y="2223000"/>
            <a:ext cx="2412000" cy="2412000"/>
          </a:xfrm>
          <a:prstGeom prst="rect">
            <a:avLst/>
          </a:prstGeom>
        </p:spPr>
      </p:pic>
      <p:sp>
        <p:nvSpPr>
          <p:cNvPr id="10" name="Textfeld 9">
            <a:extLst>
              <a:ext uri="{FF2B5EF4-FFF2-40B4-BE49-F238E27FC236}">
                <a16:creationId xmlns:a16="http://schemas.microsoft.com/office/drawing/2014/main" id="{096673C0-BC13-99DB-839C-E6993B202162}"/>
              </a:ext>
            </a:extLst>
          </p:cNvPr>
          <p:cNvSpPr txBox="1"/>
          <p:nvPr/>
        </p:nvSpPr>
        <p:spPr>
          <a:xfrm>
            <a:off x="8093136" y="4609500"/>
            <a:ext cx="2185727" cy="523220"/>
          </a:xfrm>
          <a:prstGeom prst="rect">
            <a:avLst/>
          </a:prstGeom>
          <a:noFill/>
        </p:spPr>
        <p:txBody>
          <a:bodyPr wrap="none" rtlCol="0">
            <a:spAutoFit/>
          </a:bodyPr>
          <a:lstStyle/>
          <a:p>
            <a:r>
              <a:rPr lang="de-CH" sz="2800" dirty="0" err="1"/>
              <a:t>AdminCentral</a:t>
            </a:r>
            <a:endParaRPr lang="en-GB" sz="2800" dirty="0"/>
          </a:p>
        </p:txBody>
      </p:sp>
      <p:sp>
        <p:nvSpPr>
          <p:cNvPr id="11" name="Textfeld 10">
            <a:extLst>
              <a:ext uri="{FF2B5EF4-FFF2-40B4-BE49-F238E27FC236}">
                <a16:creationId xmlns:a16="http://schemas.microsoft.com/office/drawing/2014/main" id="{0CDE10B5-5A47-29BA-4BF6-2BA91308EAF5}"/>
              </a:ext>
            </a:extLst>
          </p:cNvPr>
          <p:cNvSpPr txBox="1"/>
          <p:nvPr/>
        </p:nvSpPr>
        <p:spPr>
          <a:xfrm>
            <a:off x="1538225" y="4615652"/>
            <a:ext cx="4055406" cy="523220"/>
          </a:xfrm>
          <a:prstGeom prst="rect">
            <a:avLst/>
          </a:prstGeom>
          <a:noFill/>
        </p:spPr>
        <p:txBody>
          <a:bodyPr wrap="none" rtlCol="0">
            <a:spAutoFit/>
          </a:bodyPr>
          <a:lstStyle/>
          <a:p>
            <a:r>
              <a:rPr lang="de-CH" sz="2800" dirty="0"/>
              <a:t>Kontaktaufnahmeformular</a:t>
            </a:r>
            <a:endParaRPr lang="en-GB" sz="2800" dirty="0"/>
          </a:p>
        </p:txBody>
      </p:sp>
    </p:spTree>
    <p:extLst>
      <p:ext uri="{BB962C8B-B14F-4D97-AF65-F5344CB8AC3E}">
        <p14:creationId xmlns:p14="http://schemas.microsoft.com/office/powerpoint/2010/main" val="255802772"/>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1EBB4B-A891-7C16-90AB-3435A118A42B}"/>
              </a:ext>
            </a:extLst>
          </p:cNvPr>
          <p:cNvSpPr>
            <a:spLocks noGrp="1"/>
          </p:cNvSpPr>
          <p:nvPr>
            <p:ph type="title"/>
          </p:nvPr>
        </p:nvSpPr>
        <p:spPr/>
        <p:txBody>
          <a:bodyPr/>
          <a:lstStyle/>
          <a:p>
            <a:r>
              <a:rPr lang="de-CH" dirty="0"/>
              <a:t>IPERKA</a:t>
            </a:r>
            <a:endParaRPr lang="en-GB" dirty="0"/>
          </a:p>
        </p:txBody>
      </p:sp>
      <p:pic>
        <p:nvPicPr>
          <p:cNvPr id="5" name="Inhaltsplatzhalter 4" descr="Ein Bild, das Diagramm enthält.&#10;&#10;Automatisch generierte Beschreibung">
            <a:extLst>
              <a:ext uri="{FF2B5EF4-FFF2-40B4-BE49-F238E27FC236}">
                <a16:creationId xmlns:a16="http://schemas.microsoft.com/office/drawing/2014/main" id="{7339D16F-8A12-1F20-A820-C9E9739A1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969" y="707887"/>
            <a:ext cx="5416062" cy="5442227"/>
          </a:xfrm>
        </p:spPr>
      </p:pic>
      <p:sp>
        <p:nvSpPr>
          <p:cNvPr id="6" name="Pfeil: Fünfeck 5">
            <a:extLst>
              <a:ext uri="{FF2B5EF4-FFF2-40B4-BE49-F238E27FC236}">
                <a16:creationId xmlns:a16="http://schemas.microsoft.com/office/drawing/2014/main" id="{81D2074B-7347-1ABE-0E24-002C4AD72AFA}"/>
              </a:ext>
            </a:extLst>
          </p:cNvPr>
          <p:cNvSpPr/>
          <p:nvPr/>
        </p:nvSpPr>
        <p:spPr>
          <a:xfrm>
            <a:off x="0" y="6311900"/>
            <a:ext cx="4876800" cy="546100"/>
          </a:xfrm>
          <a:prstGeom prst="homePlat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Projektaufbau</a:t>
            </a:r>
            <a:endParaRPr lang="en-GB" dirty="0"/>
          </a:p>
        </p:txBody>
      </p:sp>
    </p:spTree>
    <p:extLst>
      <p:ext uri="{BB962C8B-B14F-4D97-AF65-F5344CB8AC3E}">
        <p14:creationId xmlns:p14="http://schemas.microsoft.com/office/powerpoint/2010/main" val="1897196842"/>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79F547-50D7-152C-200A-7C7917D19601}"/>
              </a:ext>
            </a:extLst>
          </p:cNvPr>
          <p:cNvSpPr>
            <a:spLocks noGrp="1"/>
          </p:cNvSpPr>
          <p:nvPr>
            <p:ph type="title"/>
          </p:nvPr>
        </p:nvSpPr>
        <p:spPr/>
        <p:txBody>
          <a:bodyPr/>
          <a:lstStyle/>
          <a:p>
            <a:r>
              <a:rPr lang="de-CH" dirty="0"/>
              <a:t>Umgebungen</a:t>
            </a:r>
            <a:endParaRPr lang="en-GB" dirty="0"/>
          </a:p>
        </p:txBody>
      </p:sp>
      <p:pic>
        <p:nvPicPr>
          <p:cNvPr id="6" name="Inhaltsplatzhalter 5">
            <a:extLst>
              <a:ext uri="{FF2B5EF4-FFF2-40B4-BE49-F238E27FC236}">
                <a16:creationId xmlns:a16="http://schemas.microsoft.com/office/drawing/2014/main" id="{4FBF6379-0172-CD61-87C0-1DA7672F274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0" y="2223000"/>
            <a:ext cx="3246923" cy="2412000"/>
          </a:xfrm>
        </p:spPr>
      </p:pic>
      <p:sp>
        <p:nvSpPr>
          <p:cNvPr id="4" name="Pfeil: Fünfeck 3">
            <a:extLst>
              <a:ext uri="{FF2B5EF4-FFF2-40B4-BE49-F238E27FC236}">
                <a16:creationId xmlns:a16="http://schemas.microsoft.com/office/drawing/2014/main" id="{99378222-95C1-477D-2AF5-BA490009BEEF}"/>
              </a:ext>
            </a:extLst>
          </p:cNvPr>
          <p:cNvSpPr/>
          <p:nvPr/>
        </p:nvSpPr>
        <p:spPr>
          <a:xfrm>
            <a:off x="0" y="6311900"/>
            <a:ext cx="4876800" cy="546100"/>
          </a:xfrm>
          <a:prstGeom prst="homePlat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Projektaufbau</a:t>
            </a:r>
            <a:endParaRPr lang="en-GB" dirty="0"/>
          </a:p>
        </p:txBody>
      </p:sp>
      <p:pic>
        <p:nvPicPr>
          <p:cNvPr id="8" name="Grafik 7">
            <a:extLst>
              <a:ext uri="{FF2B5EF4-FFF2-40B4-BE49-F238E27FC236}">
                <a16:creationId xmlns:a16="http://schemas.microsoft.com/office/drawing/2014/main" id="{A2F6BE24-76D6-DDF2-0F2C-105F2A747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2813" y="2223000"/>
            <a:ext cx="3409187" cy="2412000"/>
          </a:xfrm>
          <a:prstGeom prst="rect">
            <a:avLst/>
          </a:prstGeom>
        </p:spPr>
      </p:pic>
      <p:sp>
        <p:nvSpPr>
          <p:cNvPr id="9" name="Textfeld 8">
            <a:extLst>
              <a:ext uri="{FF2B5EF4-FFF2-40B4-BE49-F238E27FC236}">
                <a16:creationId xmlns:a16="http://schemas.microsoft.com/office/drawing/2014/main" id="{CF4DF0F8-D9C6-05E5-4055-81F1A9D70861}"/>
              </a:ext>
            </a:extLst>
          </p:cNvPr>
          <p:cNvSpPr txBox="1"/>
          <p:nvPr/>
        </p:nvSpPr>
        <p:spPr>
          <a:xfrm>
            <a:off x="7934507" y="4608520"/>
            <a:ext cx="1505797" cy="523220"/>
          </a:xfrm>
          <a:prstGeom prst="rect">
            <a:avLst/>
          </a:prstGeom>
          <a:noFill/>
        </p:spPr>
        <p:txBody>
          <a:bodyPr wrap="none" rtlCol="0">
            <a:spAutoFit/>
          </a:bodyPr>
          <a:lstStyle/>
          <a:p>
            <a:r>
              <a:rPr lang="de-CH" sz="2800" dirty="0" err="1"/>
              <a:t>Tomcat</a:t>
            </a:r>
            <a:r>
              <a:rPr lang="de-CH" sz="2800" dirty="0"/>
              <a:t> 7</a:t>
            </a:r>
            <a:endParaRPr lang="en-GB" sz="2800" dirty="0"/>
          </a:p>
        </p:txBody>
      </p:sp>
      <p:sp>
        <p:nvSpPr>
          <p:cNvPr id="10" name="Textfeld 9">
            <a:extLst>
              <a:ext uri="{FF2B5EF4-FFF2-40B4-BE49-F238E27FC236}">
                <a16:creationId xmlns:a16="http://schemas.microsoft.com/office/drawing/2014/main" id="{E1E08DBF-9E17-4002-85E9-F4F5A8B0E977}"/>
              </a:ext>
            </a:extLst>
          </p:cNvPr>
          <p:cNvSpPr txBox="1"/>
          <p:nvPr/>
        </p:nvSpPr>
        <p:spPr>
          <a:xfrm>
            <a:off x="2788511" y="4621716"/>
            <a:ext cx="1269899" cy="523220"/>
          </a:xfrm>
          <a:prstGeom prst="rect">
            <a:avLst/>
          </a:prstGeom>
          <a:noFill/>
        </p:spPr>
        <p:txBody>
          <a:bodyPr wrap="none" rtlCol="0">
            <a:spAutoFit/>
          </a:bodyPr>
          <a:lstStyle/>
          <a:p>
            <a:r>
              <a:rPr lang="de-CH" sz="2800" dirty="0" err="1"/>
              <a:t>DMVini</a:t>
            </a:r>
            <a:endParaRPr lang="en-GB" sz="2800" dirty="0"/>
          </a:p>
        </p:txBody>
      </p:sp>
    </p:spTree>
    <p:extLst>
      <p:ext uri="{BB962C8B-B14F-4D97-AF65-F5344CB8AC3E}">
        <p14:creationId xmlns:p14="http://schemas.microsoft.com/office/powerpoint/2010/main" val="2694615462"/>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F5E10D-E8B4-53B8-9FD1-1647DD9A5282}"/>
              </a:ext>
            </a:extLst>
          </p:cNvPr>
          <p:cNvSpPr>
            <a:spLocks noGrp="1"/>
          </p:cNvSpPr>
          <p:nvPr>
            <p:ph type="title"/>
          </p:nvPr>
        </p:nvSpPr>
        <p:spPr/>
        <p:txBody>
          <a:bodyPr/>
          <a:lstStyle/>
          <a:p>
            <a:r>
              <a:rPr lang="de-CH" dirty="0"/>
              <a:t>Zeitplan</a:t>
            </a:r>
            <a:endParaRPr lang="en-GB" dirty="0"/>
          </a:p>
        </p:txBody>
      </p:sp>
      <p:sp>
        <p:nvSpPr>
          <p:cNvPr id="7" name="Pfeil: Fünfeck 6">
            <a:extLst>
              <a:ext uri="{FF2B5EF4-FFF2-40B4-BE49-F238E27FC236}">
                <a16:creationId xmlns:a16="http://schemas.microsoft.com/office/drawing/2014/main" id="{55C35169-A42D-A9B5-BDD1-6259DEE2E6C4}"/>
              </a:ext>
            </a:extLst>
          </p:cNvPr>
          <p:cNvSpPr/>
          <p:nvPr/>
        </p:nvSpPr>
        <p:spPr>
          <a:xfrm>
            <a:off x="0" y="6311900"/>
            <a:ext cx="7315200" cy="546100"/>
          </a:xfrm>
          <a:prstGeom prst="homePlat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Umsetzung</a:t>
            </a:r>
            <a:endParaRPr lang="en-GB" dirty="0"/>
          </a:p>
        </p:txBody>
      </p:sp>
      <p:graphicFrame>
        <p:nvGraphicFramePr>
          <p:cNvPr id="8" name="Inhaltsplatzhalter 7">
            <a:extLst>
              <a:ext uri="{FF2B5EF4-FFF2-40B4-BE49-F238E27FC236}">
                <a16:creationId xmlns:a16="http://schemas.microsoft.com/office/drawing/2014/main" id="{9222BDF4-0E60-AAB3-CA1B-DE7F2493EF5C}"/>
              </a:ext>
            </a:extLst>
          </p:cNvPr>
          <p:cNvGraphicFramePr>
            <a:graphicFrameLocks noGrp="1"/>
          </p:cNvGraphicFramePr>
          <p:nvPr>
            <p:ph idx="1"/>
            <p:extLst>
              <p:ext uri="{D42A27DB-BD31-4B8C-83A1-F6EECF244321}">
                <p14:modId xmlns:p14="http://schemas.microsoft.com/office/powerpoint/2010/main" val="641061648"/>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7903973"/>
      </p:ext>
    </p:extLst>
  </p:cSld>
  <p:clrMapOvr>
    <a:masterClrMapping/>
  </p:clrMapOvr>
  <p:transition spd="med">
    <p:pull dir="r"/>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741</Words>
  <Application>Microsoft Office PowerPoint</Application>
  <PresentationFormat>Breitbild</PresentationFormat>
  <Paragraphs>167</Paragraphs>
  <Slides>23</Slides>
  <Notes>13</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Calibri Light</vt:lpstr>
      <vt:lpstr>Office</vt:lpstr>
      <vt:lpstr>Altersüberprüfung</vt:lpstr>
      <vt:lpstr>Ablauf</vt:lpstr>
      <vt:lpstr>Ausgangslage</vt:lpstr>
      <vt:lpstr>Aufgabenstellung</vt:lpstr>
      <vt:lpstr>Verifikation durch Kennzahlen</vt:lpstr>
      <vt:lpstr>Manuelle Verifikation</vt:lpstr>
      <vt:lpstr>IPERKA</vt:lpstr>
      <vt:lpstr>Umgebungen</vt:lpstr>
      <vt:lpstr>Zeitplan</vt:lpstr>
      <vt:lpstr>Informationsbeschaffung</vt:lpstr>
      <vt:lpstr>Flussdiagramm (auf papier)</vt:lpstr>
      <vt:lpstr>Technologien</vt:lpstr>
      <vt:lpstr>Problem</vt:lpstr>
      <vt:lpstr>Komponenten</vt:lpstr>
      <vt:lpstr>IDAgeVerification</vt:lpstr>
      <vt:lpstr>Kontaktformular</vt:lpstr>
      <vt:lpstr>Magnolia AdminCentral</vt:lpstr>
      <vt:lpstr>Schutz</vt:lpstr>
      <vt:lpstr>Endprodukt</vt:lpstr>
      <vt:lpstr>Prozess</vt:lpstr>
      <vt:lpstr>Verbesserungspotenzial</vt:lpstr>
      <vt:lpstr>Demonstration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Altersüberprüfung</dc:title>
  <dc:creator>Georgiy Shevoroshkin</dc:creator>
  <cp:lastModifiedBy>Georgiy Shevoroshkin</cp:lastModifiedBy>
  <cp:revision>36</cp:revision>
  <dcterms:created xsi:type="dcterms:W3CDTF">2023-03-20T08:06:13Z</dcterms:created>
  <dcterms:modified xsi:type="dcterms:W3CDTF">2023-03-21T11:51:41Z</dcterms:modified>
</cp:coreProperties>
</file>