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86" r:id="rId4"/>
    <p:sldId id="258" r:id="rId5"/>
    <p:sldId id="329" r:id="rId6"/>
    <p:sldId id="266" r:id="rId7"/>
    <p:sldId id="264" r:id="rId8"/>
    <p:sldId id="302" r:id="rId9"/>
    <p:sldId id="303" r:id="rId10"/>
    <p:sldId id="305" r:id="rId11"/>
    <p:sldId id="306" r:id="rId12"/>
    <p:sldId id="307" r:id="rId13"/>
    <p:sldId id="308" r:id="rId14"/>
    <p:sldId id="301" r:id="rId15"/>
    <p:sldId id="304" r:id="rId16"/>
    <p:sldId id="265" r:id="rId17"/>
    <p:sldId id="300" r:id="rId18"/>
    <p:sldId id="262" r:id="rId19"/>
    <p:sldId id="263" r:id="rId20"/>
    <p:sldId id="285" r:id="rId21"/>
    <p:sldId id="309" r:id="rId22"/>
    <p:sldId id="310" r:id="rId23"/>
    <p:sldId id="259" r:id="rId24"/>
    <p:sldId id="267" r:id="rId25"/>
    <p:sldId id="269" r:id="rId26"/>
    <p:sldId id="288" r:id="rId27"/>
    <p:sldId id="289" r:id="rId28"/>
    <p:sldId id="290" r:id="rId29"/>
    <p:sldId id="315" r:id="rId30"/>
    <p:sldId id="319" r:id="rId31"/>
    <p:sldId id="291" r:id="rId32"/>
    <p:sldId id="316" r:id="rId33"/>
    <p:sldId id="292" r:id="rId34"/>
    <p:sldId id="293" r:id="rId35"/>
    <p:sldId id="294" r:id="rId36"/>
    <p:sldId id="318" r:id="rId37"/>
    <p:sldId id="311" r:id="rId38"/>
    <p:sldId id="295" r:id="rId39"/>
    <p:sldId id="271" r:id="rId40"/>
    <p:sldId id="321" r:id="rId41"/>
    <p:sldId id="320" r:id="rId42"/>
    <p:sldId id="298" r:id="rId43"/>
    <p:sldId id="317" r:id="rId44"/>
    <p:sldId id="312" r:id="rId45"/>
    <p:sldId id="314" r:id="rId46"/>
    <p:sldId id="313" r:id="rId47"/>
    <p:sldId id="260" r:id="rId48"/>
    <p:sldId id="268" r:id="rId49"/>
    <p:sldId id="273" r:id="rId50"/>
    <p:sldId id="272" r:id="rId51"/>
    <p:sldId id="328" r:id="rId52"/>
    <p:sldId id="275" r:id="rId53"/>
    <p:sldId id="276" r:id="rId54"/>
    <p:sldId id="322" r:id="rId55"/>
    <p:sldId id="277" r:id="rId56"/>
    <p:sldId id="326" r:id="rId57"/>
    <p:sldId id="327" r:id="rId58"/>
    <p:sldId id="274" r:id="rId59"/>
    <p:sldId id="261" r:id="rId60"/>
    <p:sldId id="335" r:id="rId61"/>
    <p:sldId id="278" r:id="rId62"/>
    <p:sldId id="279" r:id="rId63"/>
    <p:sldId id="330" r:id="rId64"/>
    <p:sldId id="281" r:id="rId65"/>
    <p:sldId id="336" r:id="rId66"/>
    <p:sldId id="337" r:id="rId67"/>
    <p:sldId id="333" r:id="rId68"/>
    <p:sldId id="331" r:id="rId69"/>
    <p:sldId id="282" r:id="rId70"/>
    <p:sldId id="334" r:id="rId71"/>
    <p:sldId id="280" r:id="rId72"/>
    <p:sldId id="283" r:id="rId7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68D28D-A11F-4AC1-BC4B-F647EDED9A29}">
          <p14:sldIdLst>
            <p14:sldId id="256"/>
            <p14:sldId id="257"/>
            <p14:sldId id="286"/>
          </p14:sldIdLst>
        </p14:section>
        <p14:section name="SEO" id="{E7D65EAE-EC45-487D-BA81-04DFAED75F5E}">
          <p14:sldIdLst>
            <p14:sldId id="258"/>
            <p14:sldId id="329"/>
            <p14:sldId id="266"/>
          </p14:sldIdLst>
        </p14:section>
        <p14:section name="SEO: Kundenorientiert" id="{57FF5DC4-C7A6-404C-97F8-1BA154F91024}">
          <p14:sldIdLst>
            <p14:sldId id="264"/>
            <p14:sldId id="302"/>
            <p14:sldId id="303"/>
            <p14:sldId id="305"/>
            <p14:sldId id="306"/>
            <p14:sldId id="307"/>
            <p14:sldId id="308"/>
          </p14:sldIdLst>
        </p14:section>
        <p14:section name="SEO: Entwicklerorientiert" id="{CBE9A9AC-1009-4899-9AE9-9105035F85FE}">
          <p14:sldIdLst>
            <p14:sldId id="301"/>
            <p14:sldId id="304"/>
            <p14:sldId id="265"/>
            <p14:sldId id="300"/>
            <p14:sldId id="262"/>
            <p14:sldId id="263"/>
            <p14:sldId id="285"/>
            <p14:sldId id="309"/>
            <p14:sldId id="310"/>
          </p14:sldIdLst>
        </p14:section>
        <p14:section name="Performance" id="{0AEB14D8-752E-4096-B5D7-909D933EC942}">
          <p14:sldIdLst>
            <p14:sldId id="259"/>
            <p14:sldId id="267"/>
          </p14:sldIdLst>
        </p14:section>
        <p14:section name="Performance: Medien" id="{D5593B08-5C28-4FA3-A7E9-B7EC578E264C}">
          <p14:sldIdLst>
            <p14:sldId id="269"/>
            <p14:sldId id="288"/>
            <p14:sldId id="289"/>
            <p14:sldId id="290"/>
            <p14:sldId id="315"/>
            <p14:sldId id="319"/>
            <p14:sldId id="291"/>
          </p14:sldIdLst>
        </p14:section>
        <p14:section name="Performance: JavaScript" id="{2821677D-D6D4-4F3E-A88F-5889CF60C6D7}">
          <p14:sldIdLst>
            <p14:sldId id="316"/>
            <p14:sldId id="292"/>
            <p14:sldId id="293"/>
            <p14:sldId id="294"/>
            <p14:sldId id="318"/>
            <p14:sldId id="311"/>
            <p14:sldId id="295"/>
          </p14:sldIdLst>
        </p14:section>
        <p14:section name="Performance: CSS" id="{A9E273BC-D994-4FA5-B6AD-E00D1807A973}">
          <p14:sldIdLst>
            <p14:sldId id="271"/>
            <p14:sldId id="321"/>
            <p14:sldId id="320"/>
            <p14:sldId id="298"/>
            <p14:sldId id="317"/>
          </p14:sldIdLst>
        </p14:section>
        <p14:section name="Performance: HTTP" id="{302F0B70-C20B-4672-9527-A0E04FC880D6}">
          <p14:sldIdLst>
            <p14:sldId id="312"/>
            <p14:sldId id="314"/>
            <p14:sldId id="313"/>
          </p14:sldIdLst>
        </p14:section>
        <p14:section name="Zugänglichkeit" id="{3295CF3A-A535-43C4-8C0A-9CAEE1AB1334}">
          <p14:sldIdLst>
            <p14:sldId id="260"/>
            <p14:sldId id="268"/>
            <p14:sldId id="273"/>
            <p14:sldId id="272"/>
            <p14:sldId id="328"/>
            <p14:sldId id="275"/>
          </p14:sldIdLst>
        </p14:section>
        <p14:section name="Zugänglichkeit: HTML" id="{10C55C4E-94DB-4E2F-9A3D-9A5E54231D34}">
          <p14:sldIdLst>
            <p14:sldId id="276"/>
            <p14:sldId id="322"/>
            <p14:sldId id="277"/>
            <p14:sldId id="326"/>
            <p14:sldId id="327"/>
            <p14:sldId id="274"/>
          </p14:sldIdLst>
        </p14:section>
        <p14:section name="Tools" id="{3A77D1C2-5BA2-4F5E-8625-6BC69708C6C3}">
          <p14:sldIdLst>
            <p14:sldId id="261"/>
          </p14:sldIdLst>
        </p14:section>
        <p14:section name="Tools: SEO" id="{75005F43-0CAA-401C-9D9E-1E84C8FE4D03}">
          <p14:sldIdLst>
            <p14:sldId id="335"/>
            <p14:sldId id="278"/>
            <p14:sldId id="279"/>
            <p14:sldId id="330"/>
            <p14:sldId id="281"/>
            <p14:sldId id="336"/>
            <p14:sldId id="337"/>
          </p14:sldIdLst>
        </p14:section>
        <p14:section name="Tools: Performance" id="{8DDC91AD-598F-45DE-908F-2E6890A4F5E4}">
          <p14:sldIdLst>
            <p14:sldId id="333"/>
            <p14:sldId id="331"/>
            <p14:sldId id="282"/>
          </p14:sldIdLst>
        </p14:section>
        <p14:section name="Tools: Zugänglichkeit" id="{555BA8B3-672E-48DC-88A6-69AE39E3B33A}">
          <p14:sldIdLst>
            <p14:sldId id="334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48" autoAdjust="0"/>
  </p:normalViewPr>
  <p:slideViewPr>
    <p:cSldViewPr snapToGrid="0">
      <p:cViewPr varScale="1">
        <p:scale>
          <a:sx n="88" d="100"/>
          <a:sy n="88" d="100"/>
        </p:scale>
        <p:origin x="744" y="66"/>
      </p:cViewPr>
      <p:guideLst/>
    </p:cSldViewPr>
  </p:slideViewPr>
  <p:outlineViewPr>
    <p:cViewPr>
      <p:scale>
        <a:sx n="33" d="100"/>
        <a:sy n="33" d="100"/>
      </p:scale>
      <p:origin x="0" y="-96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A0BA2-9E01-4FB4-8273-578314672D9F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FFBFD-3170-4148-AA84-933E6676AF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38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priority-hints/#summary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277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FCP: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quickly content like text or images are painted onto your page.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LCP: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LCP measures how long it takes for the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 content element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a hero image or heading text) on your page to become visible within your visitors' viewport.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1.2s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SI: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quickly the contents of your page are visibly populated.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1.3s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endParaRPr lang="de-CH" dirty="0"/>
          </a:p>
          <a:p>
            <a:r>
              <a:rPr lang="de-CH" dirty="0"/>
              <a:t>TTI: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long it takes for your page to become fully interactive.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Aim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2.5s </a:t>
            </a:r>
            <a:r>
              <a:rPr lang="de-CH" dirty="0" err="1">
                <a:effectLst/>
              </a:rPr>
              <a:t>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less</a:t>
            </a:r>
            <a:endParaRPr lang="de-CH" dirty="0"/>
          </a:p>
          <a:p>
            <a:r>
              <a:rPr lang="de-CH" dirty="0"/>
              <a:t>TBT: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TBT tells you how much time is blocked by scripts during your page loading process.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Aim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150ms </a:t>
            </a:r>
            <a:r>
              <a:rPr lang="de-CH" dirty="0" err="1">
                <a:effectLst/>
              </a:rPr>
              <a:t>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less</a:t>
            </a:r>
            <a:endParaRPr lang="de-CH" dirty="0"/>
          </a:p>
          <a:p>
            <a:r>
              <a:rPr lang="de-CH" dirty="0"/>
              <a:t>CLS: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 indicates how much layout shift is experienced by visitors as your page loads.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Aim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a score </a:t>
            </a:r>
            <a:r>
              <a:rPr lang="de-CH" dirty="0" err="1">
                <a:effectLst/>
              </a:rPr>
              <a:t>of</a:t>
            </a:r>
            <a:r>
              <a:rPr lang="de-CH" dirty="0">
                <a:effectLst/>
              </a:rPr>
              <a:t> 0.1 </a:t>
            </a:r>
            <a:r>
              <a:rPr lang="de-CH" dirty="0" err="1">
                <a:effectLst/>
              </a:rPr>
              <a:t>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less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40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55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ursprungsübergreifenden Server: </a:t>
            </a:r>
            <a:r>
              <a:rPr lang="de-DE" dirty="0" err="1"/>
              <a:t>cross</a:t>
            </a:r>
            <a:r>
              <a:rPr lang="de-DE" dirty="0"/>
              <a:t>-</a:t>
            </a:r>
            <a:r>
              <a:rPr lang="de-DE" dirty="0" err="1"/>
              <a:t>origin</a:t>
            </a:r>
            <a:r>
              <a:rPr lang="de-DE" dirty="0"/>
              <a:t>-server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001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5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8F9FA"/>
                </a:solidFill>
                <a:effectLst/>
                <a:latin typeface="Segoe UI" panose="020B0502040204020203" pitchFamily="34" charset="0"/>
              </a:rPr>
              <a:t>Consider using a </a:t>
            </a:r>
            <a:r>
              <a:rPr lang="en-US" b="0" i="0" dirty="0" err="1">
                <a:solidFill>
                  <a:srgbClr val="F8F9FA"/>
                </a:solidFill>
                <a:effectLst/>
                <a:latin typeface="Segoe UI" panose="020B0502040204020203" pitchFamily="34" charset="0"/>
                <a:hlinkClick r:id="rId3"/>
              </a:rPr>
              <a:t>fetchpriority</a:t>
            </a:r>
            <a:r>
              <a:rPr lang="en-US" b="0" i="0" dirty="0">
                <a:solidFill>
                  <a:srgbClr val="F8F9FA"/>
                </a:solidFill>
                <a:effectLst/>
                <a:latin typeface="Segoe UI" panose="020B0502040204020203" pitchFamily="34" charset="0"/>
                <a:hlinkClick r:id="rId3"/>
              </a:rPr>
              <a:t> attribute value of "high"</a:t>
            </a:r>
            <a:r>
              <a:rPr lang="en-US" b="0" i="0" dirty="0">
                <a:solidFill>
                  <a:srgbClr val="F8F9FA"/>
                </a:solidFill>
                <a:effectLst/>
                <a:latin typeface="Segoe UI" panose="020B0502040204020203" pitchFamily="34" charset="0"/>
              </a:rPr>
              <a:t> on the LCP image element so that the browser can begin loading that image as soon as possible.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724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5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selbst hosten:		wenn der Server des Drittanbieters langsam ist</a:t>
            </a:r>
          </a:p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hints</a:t>
            </a:r>
            <a:r>
              <a:rPr lang="de-DE" dirty="0"/>
              <a:t>:	</a:t>
            </a:r>
            <a:r>
              <a:rPr lang="de-DE" dirty="0" err="1"/>
              <a:t>preload</a:t>
            </a:r>
            <a:r>
              <a:rPr lang="de-DE" dirty="0"/>
              <a:t>/</a:t>
            </a:r>
            <a:r>
              <a:rPr lang="de-DE" dirty="0" err="1"/>
              <a:t>lookahead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39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8335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1:	</a:t>
            </a:r>
            <a:r>
              <a:rPr lang="de-CH" dirty="0" err="1"/>
              <a:t>zb</a:t>
            </a:r>
            <a:r>
              <a:rPr lang="de-CH" dirty="0"/>
              <a:t> </a:t>
            </a:r>
            <a:r>
              <a:rPr lang="de-CH" dirty="0" err="1"/>
              <a:t>stile</a:t>
            </a:r>
            <a:r>
              <a:rPr lang="de-CH" dirty="0"/>
              <a:t> für spezifische </a:t>
            </a:r>
            <a:r>
              <a:rPr lang="de-CH" dirty="0" err="1"/>
              <a:t>use-cases</a:t>
            </a:r>
            <a:endParaRPr lang="de-CH" dirty="0"/>
          </a:p>
          <a:p>
            <a:r>
              <a:rPr lang="de-CH" dirty="0"/>
              <a:t>2:	frühzeitiges laden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387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GPU: 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To improve performance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Will-change: 	These kinds of optimizations can increase the responsiveness of a page by doing potentially expensive work before it is actually required. the node being animated can be moved off the main thread and onto the GPU.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7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5512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2835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Index: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that your web server is configured to give a 404 HTTP status code or—in the case of JavaScript-based sites—include the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noindex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when non-existent pages are requested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7809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693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Trennen:	«-» anstatt «_»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712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5133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6380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6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branded</a:t>
            </a:r>
            <a:r>
              <a:rPr lang="de-CH" dirty="0"/>
              <a:t>:	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phrases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dmvini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de-CH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tail</a:t>
            </a:r>
            <a:r>
              <a:rPr lang="de-CH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moscato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d’asti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wein»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«wein»</a:t>
            </a:r>
          </a:p>
          <a:p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Stuffing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sprinkled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97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Dateinamen:	</a:t>
            </a:r>
            <a:r>
              <a:rPr lang="en-US" b="0" i="0" dirty="0">
                <a:solidFill>
                  <a:srgbClr val="252525"/>
                </a:solidFill>
                <a:effectLst/>
                <a:latin typeface="Lora" panose="020B0604020202020204" pitchFamily="2" charset="0"/>
              </a:rPr>
              <a:t>creating descriptive, keyword-rich file names is absolutely crucial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41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service</a:t>
            </a:r>
            <a:r>
              <a:rPr lang="de-CH" dirty="0"/>
              <a:t>:	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questions customers keep asking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Google search:	look for commonly asked questions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Internal linking:	possibility for it inside of </a:t>
            </a:r>
            <a:r>
              <a:rPr lang="en-GB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q&amp;a</a:t>
            </a:r>
            <a:r>
              <a:rPr lang="en-GB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section</a:t>
            </a:r>
          </a:p>
          <a:p>
            <a:r>
              <a:rPr lang="de-CH" dirty="0"/>
              <a:t>Schema:		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structured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Q&amp;A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99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Gemeinschaft: 		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community</a:t>
            </a:r>
            <a:endParaRPr lang="de-CH" dirty="0"/>
          </a:p>
          <a:p>
            <a:r>
              <a:rPr lang="de-CH" dirty="0" err="1"/>
              <a:t>Referenzierungen</a:t>
            </a:r>
            <a:r>
              <a:rPr lang="de-CH" dirty="0"/>
              <a:t>:	backlinks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google</a:t>
            </a:r>
            <a:r>
              <a:rPr lang="de-CH" dirty="0"/>
              <a:t> </a:t>
            </a:r>
            <a:r>
              <a:rPr lang="de-CH" dirty="0" err="1"/>
              <a:t>sees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content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outside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website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sees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relevant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61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924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144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FBFD-3170-4148-AA84-933E6676AFBF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307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F6A09-510D-3529-4713-9B68EA874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7290A9-DD14-18F4-274B-3D970824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0BB00-6C44-CF22-0404-6E401EDD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F6E26-41C8-12BE-8830-61FFCE7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EDD46-0CD3-E642-9E60-3BF0C001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48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8984F-3CC9-746A-4EC2-B6FAF0F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9F1D33-5FCC-E7F8-CBB9-A5423684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4919C-B383-C3F4-CC47-6EEF44FD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58C7E-F2B8-D79D-A428-2E8CA98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9B3E4-77D1-9665-CAC7-833D6366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329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A3253D-8CD7-84B2-A00D-4E65D578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EEF48-78BC-B39E-AE02-C8464FA1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45CB3-C7F6-2EB4-71FE-A6A51698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10619-846C-B8F4-CCFB-8CCC97D9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AF6BE-F1AF-42D9-BD3E-7501B2C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39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FCB3-4052-87EC-A995-1D8ABFC1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35AE7-D039-EA64-5460-1F774B8A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9ADB3-1D81-47A2-94B5-6E1F9165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A98046-0244-25DD-61F4-CDE83BD9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69466-76BB-B7F2-A373-186CF6DE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09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552AC-5576-F8BF-8329-7A20D4CC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8A258-EA36-F426-5590-74376CDF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47D3AC-7E31-8C24-6620-0D6213FE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1802E-73AD-15A3-E3F5-31B07566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57FBB-7086-473A-34F7-72306B93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400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D4B69-E1C4-FDD3-0814-1ACD6701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7D198-348C-8F16-B154-6F9E779BA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A4BA99-46C9-1540-6E23-848AA303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AD9E3-BB95-581F-65D1-CD2BF24B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4227E4-419A-58AB-E758-5C9D11BC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908E8B-04C1-6D2A-AF5E-4DCFA95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3DFB5-2375-49AB-2C96-2ADE6494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E2F6EE-F106-5FA0-CE3A-5E2DB608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FAE88F-007E-EAD5-24AA-4B24B7BD3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1C2CCE-660E-A701-0984-E998C01D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BA5AB3-16F4-FCD0-7F65-884F89D53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810BE3-379A-5687-CFC7-E2EFDF5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C79271-C81D-B6F8-5B2A-E65B4F7D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9729B4-227D-4FFA-DD53-DA6C84B5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086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7B924-7EA7-7B85-E3FD-39F92030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636899-29D5-7E3D-21FE-926DB9CE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0FC2E2-2937-2906-BB17-73A42EFF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EA49F-C680-A7E2-D551-D8C62BB0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63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222503-FD5C-65D7-BA89-38FD1EF2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FB5AA7-F067-C2E0-B6C7-6849BF67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018B3A-BDBF-CBC0-7B68-F8029862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16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FCC46-8BBE-CE27-59CE-4166E817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43CE7-767A-E3E5-441D-18E11384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6C7684-5927-D946-4A8E-A37EA2BA1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D1E85B-1650-575C-07B8-B83B6366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B4C70-468D-69B7-5AA8-18D032F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3B92C-254F-5F79-9882-D5321A5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498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E6D64-27AC-267B-F437-1FBC9F8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106D1C-B17E-31C1-9329-F88840923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3D030-A5A8-A048-EDD2-04DA7028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987A7F-A585-BEF7-3789-E6E0A70D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37C77-799B-D8CA-75A9-6996A24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9A9581-33C7-BC47-199C-23522108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7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9C21B-BADB-26EB-AD35-13B4C366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088743-712F-6769-7529-E8BAA43D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F2B5C-3314-8857-C574-8C84DCDF4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9673-F094-4426-AE11-AF5B86D9F284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3C46-F660-6DAE-ADC3-ADD39E983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73C7C-1CD4-8577-12D3-8F31F035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F5B7-7054-488E-8537-0DF4DE21F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319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co.atlassian.net/wiki/spaces/WEB/pages/45154383/Optim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7BD3-228F-0E98-E089-55083C779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CustomView</a:t>
            </a:r>
            <a:r>
              <a:rPr lang="de-CH" dirty="0"/>
              <a:t> optimieren:</a:t>
            </a:r>
            <a:br>
              <a:rPr lang="de-CH" dirty="0"/>
            </a:br>
            <a:r>
              <a:rPr lang="de-CH" dirty="0"/>
              <a:t>Wie und warum?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73DF7-AA3A-F7B0-4D13-92903953B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Basierend auf </a:t>
            </a:r>
            <a:r>
              <a:rPr lang="de-CH" dirty="0" err="1"/>
              <a:t>wy</a:t>
            </a:r>
            <a:r>
              <a:rPr lang="de-CH" dirty="0"/>
              <a:t>-galerie-</a:t>
            </a:r>
            <a:r>
              <a:rPr lang="de-CH" dirty="0" err="1"/>
              <a:t>grueningen</a:t>
            </a:r>
            <a:endParaRPr lang="de-CH" dirty="0"/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F584707-9AE4-0F75-BF6C-F88D02BE6C9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0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Alt Texte</a:t>
            </a:r>
          </a:p>
          <a:p>
            <a:r>
              <a:rPr lang="de-CH" dirty="0"/>
              <a:t>Dateinamen</a:t>
            </a:r>
          </a:p>
          <a:p>
            <a:r>
              <a:rPr lang="de-CH" dirty="0"/>
              <a:t>Qualität</a:t>
            </a:r>
          </a:p>
          <a:p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CF7E62-9BD9-BE23-EEC6-3725F31211A1}"/>
              </a:ext>
            </a:extLst>
          </p:cNvPr>
          <p:cNvSpPr/>
          <p:nvPr/>
        </p:nvSpPr>
        <p:spPr>
          <a:xfrm>
            <a:off x="0" y="6498000"/>
            <a:ext cx="597408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/>
              <a:t>Kundenorientiert</a:t>
            </a:r>
          </a:p>
        </p:txBody>
      </p:sp>
    </p:spTree>
    <p:extLst>
      <p:ext uri="{BB962C8B-B14F-4D97-AF65-F5344CB8AC3E}">
        <p14:creationId xmlns:p14="http://schemas.microsoft.com/office/powerpoint/2010/main" val="176767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FAQ/Q&amp;A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Featured</a:t>
            </a:r>
            <a:r>
              <a:rPr lang="de-CH" dirty="0"/>
              <a:t> </a:t>
            </a:r>
            <a:r>
              <a:rPr lang="de-CH" dirty="0" err="1"/>
              <a:t>Snippets</a:t>
            </a:r>
            <a:endParaRPr lang="de-CH" dirty="0"/>
          </a:p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questions</a:t>
            </a:r>
            <a:endParaRPr lang="de-CH" dirty="0"/>
          </a:p>
          <a:p>
            <a:pPr lvl="1"/>
            <a:r>
              <a:rPr lang="de-CH" dirty="0"/>
              <a:t>Customer Service</a:t>
            </a:r>
          </a:p>
          <a:p>
            <a:pPr lvl="1"/>
            <a:r>
              <a:rPr lang="de-CH" dirty="0"/>
              <a:t>Google Search </a:t>
            </a:r>
            <a:r>
              <a:rPr lang="de-CH" dirty="0" err="1"/>
              <a:t>Console</a:t>
            </a:r>
            <a:endParaRPr lang="de-CH" dirty="0"/>
          </a:p>
          <a:p>
            <a:pPr lvl="1"/>
            <a:r>
              <a:rPr lang="de-CH" dirty="0" err="1"/>
              <a:t>Quora</a:t>
            </a:r>
            <a:endParaRPr lang="de-CH" dirty="0"/>
          </a:p>
          <a:p>
            <a:pPr lvl="1"/>
            <a:r>
              <a:rPr lang="de-CH" dirty="0"/>
              <a:t>Reddit</a:t>
            </a:r>
          </a:p>
          <a:p>
            <a:r>
              <a:rPr lang="de-CH" dirty="0"/>
              <a:t>Internal </a:t>
            </a:r>
            <a:r>
              <a:rPr lang="de-CH" dirty="0" err="1"/>
              <a:t>linking</a:t>
            </a:r>
            <a:endParaRPr lang="de-CH" dirty="0"/>
          </a:p>
          <a:p>
            <a:r>
              <a:rPr lang="de-CH" dirty="0"/>
              <a:t>Schema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CF7E62-9BD9-BE23-EEC6-3725F31211A1}"/>
              </a:ext>
            </a:extLst>
          </p:cNvPr>
          <p:cNvSpPr/>
          <p:nvPr/>
        </p:nvSpPr>
        <p:spPr>
          <a:xfrm>
            <a:off x="0" y="6498000"/>
            <a:ext cx="804672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/>
              <a:t>Kundenorientiert</a:t>
            </a:r>
          </a:p>
        </p:txBody>
      </p:sp>
      <p:pic>
        <p:nvPicPr>
          <p:cNvPr id="5" name="Grafik 4" descr="How to Make Pages Appear as Google Featured Snippets">
            <a:extLst>
              <a:ext uri="{FF2B5EF4-FFF2-40B4-BE49-F238E27FC236}">
                <a16:creationId xmlns:a16="http://schemas.microsoft.com/office/drawing/2014/main" id="{0BBC0EEA-1FB4-8E41-DC6F-6C8EBF57D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5" t="-2" r="2793" b="43564"/>
          <a:stretch/>
        </p:blipFill>
        <p:spPr bwMode="auto">
          <a:xfrm>
            <a:off x="5122985" y="1781897"/>
            <a:ext cx="6230815" cy="3294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EE6DDC-5829-5846-811A-61B833BC06E0}"/>
              </a:ext>
            </a:extLst>
          </p:cNvPr>
          <p:cNvCxnSpPr/>
          <p:nvPr/>
        </p:nvCxnSpPr>
        <p:spPr>
          <a:xfrm>
            <a:off x="3907971" y="2079171"/>
            <a:ext cx="1099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3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Soziale 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</a:rPr>
              <a:t>Mehr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Exposition</a:t>
            </a:r>
          </a:p>
          <a:p>
            <a:r>
              <a:rPr lang="de-CH" dirty="0">
                <a:solidFill>
                  <a:srgbClr val="000000"/>
                </a:solidFill>
              </a:rPr>
              <a:t>Gemeinschaft aufbauen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de-CH" dirty="0">
                <a:solidFill>
                  <a:srgbClr val="000000"/>
                </a:solidFill>
                <a:latin typeface="Inter"/>
              </a:rPr>
              <a:t>Reputation verbessern</a:t>
            </a:r>
            <a:endParaRPr lang="de-CH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de-CH" dirty="0">
                <a:solidFill>
                  <a:srgbClr val="000000"/>
                </a:solidFill>
                <a:latin typeface="Inter"/>
              </a:rPr>
              <a:t>Inhaltsreichweite erhöhen</a:t>
            </a:r>
          </a:p>
          <a:p>
            <a:r>
              <a:rPr lang="de-CH" dirty="0">
                <a:solidFill>
                  <a:srgbClr val="000000"/>
                </a:solidFill>
                <a:latin typeface="Inter"/>
              </a:rPr>
              <a:t>Auffindbarkeit</a:t>
            </a:r>
          </a:p>
          <a:p>
            <a:r>
              <a:rPr lang="de-CH" dirty="0" err="1">
                <a:solidFill>
                  <a:srgbClr val="000000"/>
                </a:solidFill>
                <a:latin typeface="Inter"/>
              </a:rPr>
              <a:t>Referenzierungen</a:t>
            </a:r>
            <a:endParaRPr lang="de-CH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CF7E62-9BD9-BE23-EEC6-3725F31211A1}"/>
              </a:ext>
            </a:extLst>
          </p:cNvPr>
          <p:cNvSpPr/>
          <p:nvPr/>
        </p:nvSpPr>
        <p:spPr>
          <a:xfrm>
            <a:off x="0" y="6498000"/>
            <a:ext cx="1011936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/>
              <a:t>Kundenorientiert</a:t>
            </a:r>
          </a:p>
        </p:txBody>
      </p:sp>
    </p:spTree>
    <p:extLst>
      <p:ext uri="{BB962C8B-B14F-4D97-AF65-F5344CB8AC3E}">
        <p14:creationId xmlns:p14="http://schemas.microsoft.com/office/powerpoint/2010/main" val="103324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Referenzierungen</a:t>
            </a:r>
            <a:r>
              <a:rPr lang="en-US" dirty="0">
                <a:solidFill>
                  <a:srgbClr val="000000"/>
                </a:solidFill>
              </a:rPr>
              <a:t> von </a:t>
            </a:r>
            <a:r>
              <a:rPr lang="en-US" dirty="0" err="1">
                <a:solidFill>
                  <a:srgbClr val="000000"/>
                </a:solidFill>
              </a:rPr>
              <a:t>einer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anderen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Webseite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Ihrer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 err="1">
                <a:solidFill>
                  <a:srgbClr val="000000"/>
                </a:solidFill>
              </a:rPr>
              <a:t>Beweise</a:t>
            </a:r>
            <a:r>
              <a:rPr lang="en-US" dirty="0">
                <a:solidFill>
                  <a:srgbClr val="000000"/>
                </a:solidFill>
              </a:rPr>
              <a:t>” für </a:t>
            </a:r>
            <a:r>
              <a:rPr lang="en-US" dirty="0" err="1">
                <a:solidFill>
                  <a:srgbClr val="000000"/>
                </a:solidFill>
              </a:rPr>
              <a:t>guten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Inhalt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Wie?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Webverzeichnisse</a:t>
            </a:r>
            <a:endParaRPr lang="en-US" dirty="0">
              <a:solidFill>
                <a:srgbClr val="000000"/>
              </a:solidFill>
            </a:endParaRPr>
          </a:p>
          <a:p>
            <a:pPr lvl="2" fontAlgn="base"/>
            <a:r>
              <a:rPr lang="de-CH" dirty="0">
                <a:solidFill>
                  <a:srgbClr val="000000"/>
                </a:solidFill>
              </a:rPr>
              <a:t>de-linkkiste.de</a:t>
            </a:r>
          </a:p>
          <a:p>
            <a:pPr lvl="2" fontAlgn="base"/>
            <a:r>
              <a:rPr lang="de-CH" dirty="0">
                <a:solidFill>
                  <a:srgbClr val="000000"/>
                </a:solidFill>
              </a:rPr>
              <a:t>favoriten.de</a:t>
            </a:r>
          </a:p>
          <a:p>
            <a:pPr lvl="2" fontAlgn="base"/>
            <a:r>
              <a:rPr lang="de-CH" dirty="0">
                <a:solidFill>
                  <a:srgbClr val="000000"/>
                </a:solidFill>
              </a:rPr>
              <a:t>webwiki.de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Soziale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Medien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PDF-Shares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Foren</a:t>
            </a:r>
            <a:endParaRPr lang="en-US" dirty="0">
              <a:solidFill>
                <a:srgbClr val="000000"/>
              </a:solidFill>
            </a:endParaRPr>
          </a:p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CF7E62-9BD9-BE23-EEC6-3725F31211A1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/>
              <a:t>Kundenorientiert</a:t>
            </a:r>
          </a:p>
        </p:txBody>
      </p:sp>
    </p:spTree>
    <p:extLst>
      <p:ext uri="{BB962C8B-B14F-4D97-AF65-F5344CB8AC3E}">
        <p14:creationId xmlns:p14="http://schemas.microsoft.com/office/powerpoint/2010/main" val="270624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Entwicklerorientiert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Sitemap</a:t>
            </a:r>
          </a:p>
          <a:p>
            <a:r>
              <a:rPr lang="de-CH" dirty="0"/>
              <a:t>Structured Data</a:t>
            </a:r>
          </a:p>
          <a:p>
            <a:r>
              <a:rPr lang="de-CH" dirty="0"/>
              <a:t>Tags</a:t>
            </a:r>
          </a:p>
          <a:p>
            <a:r>
              <a:rPr lang="de-CH" dirty="0"/>
              <a:t>Call </a:t>
            </a:r>
            <a:r>
              <a:rPr lang="de-CH" dirty="0" err="1"/>
              <a:t>to</a:t>
            </a:r>
            <a:r>
              <a:rPr lang="de-CH" dirty="0"/>
              <a:t> Action (CTA)</a:t>
            </a:r>
          </a:p>
          <a:p>
            <a:r>
              <a:rPr lang="de-CH" dirty="0"/>
              <a:t>Bewertungen</a:t>
            </a:r>
          </a:p>
          <a:p>
            <a:r>
              <a:rPr lang="de-CH" dirty="0"/>
              <a:t>Interne Verlinkungen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788C49-A678-D546-ECF7-68AC6BABD580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35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Sitemap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Reguläre Updates</a:t>
            </a:r>
          </a:p>
          <a:p>
            <a:r>
              <a:rPr lang="de-CH" dirty="0"/>
              <a:t>Arten</a:t>
            </a:r>
          </a:p>
          <a:p>
            <a:pPr lvl="1"/>
            <a:r>
              <a:rPr lang="de-CH" dirty="0"/>
              <a:t>Normal</a:t>
            </a:r>
          </a:p>
          <a:p>
            <a:pPr lvl="1"/>
            <a:r>
              <a:rPr lang="de-CH" dirty="0"/>
              <a:t>Video</a:t>
            </a:r>
          </a:p>
          <a:p>
            <a:pPr lvl="1"/>
            <a:r>
              <a:rPr lang="de-CH" dirty="0"/>
              <a:t>Bilder</a:t>
            </a:r>
          </a:p>
          <a:p>
            <a:pPr lvl="1"/>
            <a:r>
              <a:rPr lang="de-CH" dirty="0"/>
              <a:t>News</a:t>
            </a:r>
          </a:p>
          <a:p>
            <a:pPr lvl="1"/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011DBF7-E4DA-F148-BBBB-34D43A98EB9E}"/>
              </a:ext>
            </a:extLst>
          </p:cNvPr>
          <p:cNvSpPr/>
          <p:nvPr/>
        </p:nvSpPr>
        <p:spPr>
          <a:xfrm>
            <a:off x="0" y="6498000"/>
            <a:ext cx="1521562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</a:t>
            </a:r>
          </a:p>
        </p:txBody>
      </p:sp>
    </p:spTree>
    <p:extLst>
      <p:ext uri="{BB962C8B-B14F-4D97-AF65-F5344CB8AC3E}">
        <p14:creationId xmlns:p14="http://schemas.microsoft.com/office/powerpoint/2010/main" val="11287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D7DA8-8546-12FD-FFFF-E64481C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Structured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7C9E6-31E1-A72B-0CF5-7A301D90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JSON-LD (Empfohlen)</a:t>
            </a:r>
          </a:p>
          <a:p>
            <a:r>
              <a:rPr lang="de-CH" dirty="0" err="1"/>
              <a:t>Microdata</a:t>
            </a:r>
            <a:endParaRPr lang="de-CH" dirty="0"/>
          </a:p>
          <a:p>
            <a:r>
              <a:rPr lang="de-CH" dirty="0" err="1"/>
              <a:t>RDFa</a:t>
            </a:r>
            <a:endParaRPr lang="de-CH" dirty="0"/>
          </a:p>
          <a:p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9EDDF9-767D-12ED-E8FF-5662F9BF1851}"/>
              </a:ext>
            </a:extLst>
          </p:cNvPr>
          <p:cNvSpPr/>
          <p:nvPr/>
        </p:nvSpPr>
        <p:spPr>
          <a:xfrm>
            <a:off x="0" y="6498000"/>
            <a:ext cx="3043123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Entwicklerorientiert</a:t>
            </a:r>
          </a:p>
        </p:txBody>
      </p:sp>
    </p:spTree>
    <p:extLst>
      <p:ext uri="{BB962C8B-B14F-4D97-AF65-F5344CB8AC3E}">
        <p14:creationId xmlns:p14="http://schemas.microsoft.com/office/powerpoint/2010/main" val="224891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D7DA8-8546-12FD-FFFF-E64481C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Spezifisch für </a:t>
            </a:r>
            <a:r>
              <a:rPr lang="de-CH" dirty="0" err="1"/>
              <a:t>Ecommerce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7C9E6-31E1-A72B-0CF5-7A301D90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LocalBusiness</a:t>
            </a:r>
            <a:endParaRPr lang="de-CH" dirty="0"/>
          </a:p>
          <a:p>
            <a:r>
              <a:rPr lang="de-CH" dirty="0" err="1"/>
              <a:t>Product</a:t>
            </a:r>
            <a:endParaRPr lang="de-CH" dirty="0"/>
          </a:p>
          <a:p>
            <a:r>
              <a:rPr lang="de-CH" dirty="0"/>
              <a:t>Review</a:t>
            </a:r>
          </a:p>
          <a:p>
            <a:r>
              <a:rPr lang="de-CH" dirty="0" err="1"/>
              <a:t>HowTo</a:t>
            </a:r>
            <a:endParaRPr lang="de-CH" dirty="0"/>
          </a:p>
          <a:p>
            <a:r>
              <a:rPr lang="de-CH" dirty="0" err="1"/>
              <a:t>FAQPage</a:t>
            </a:r>
            <a:endParaRPr lang="de-CH" dirty="0"/>
          </a:p>
          <a:p>
            <a:r>
              <a:rPr lang="de-CH" dirty="0" err="1"/>
              <a:t>BreadcrumbList</a:t>
            </a:r>
            <a:endParaRPr lang="de-CH" dirty="0"/>
          </a:p>
          <a:p>
            <a:r>
              <a:rPr lang="de-CH" dirty="0" err="1"/>
              <a:t>WebSite</a:t>
            </a:r>
            <a:endParaRPr lang="de-CH" dirty="0"/>
          </a:p>
          <a:p>
            <a:r>
              <a:rPr lang="de-CH" dirty="0" err="1"/>
              <a:t>VideoObject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C26324-67CE-8FEE-AF7D-9CA55B36743B}"/>
              </a:ext>
            </a:extLst>
          </p:cNvPr>
          <p:cNvSpPr/>
          <p:nvPr/>
        </p:nvSpPr>
        <p:spPr>
          <a:xfrm>
            <a:off x="1" y="6498000"/>
            <a:ext cx="4564685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Entwicklerorientiert</a:t>
            </a:r>
          </a:p>
        </p:txBody>
      </p:sp>
    </p:spTree>
    <p:extLst>
      <p:ext uri="{BB962C8B-B14F-4D97-AF65-F5344CB8AC3E}">
        <p14:creationId xmlns:p14="http://schemas.microsoft.com/office/powerpoint/2010/main" val="90693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4A9F5-C4A2-8095-47E9-C11E629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F6807-5B30-ABA2-065A-A9E315CC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h1, h2, h3…</a:t>
            </a:r>
          </a:p>
          <a:p>
            <a:r>
              <a:rPr lang="de-CH" dirty="0" err="1"/>
              <a:t>Meta</a:t>
            </a:r>
            <a:r>
              <a:rPr lang="de-CH" dirty="0"/>
              <a:t> Tags</a:t>
            </a:r>
          </a:p>
          <a:p>
            <a:pPr lvl="1"/>
            <a:r>
              <a:rPr lang="de-CH" dirty="0"/>
              <a:t>Title, Description…	</a:t>
            </a:r>
          </a:p>
          <a:p>
            <a:r>
              <a:rPr lang="de-CH" dirty="0"/>
              <a:t>Vorschriften</a:t>
            </a:r>
          </a:p>
          <a:p>
            <a:pPr lvl="1"/>
            <a:r>
              <a:rPr lang="de-CH" dirty="0"/>
              <a:t>Einzigartig</a:t>
            </a:r>
          </a:p>
          <a:p>
            <a:pPr lvl="1"/>
            <a:r>
              <a:rPr lang="de-CH" dirty="0"/>
              <a:t>Einmalig</a:t>
            </a:r>
          </a:p>
          <a:p>
            <a:pPr lvl="1"/>
            <a:r>
              <a:rPr lang="de-CH" dirty="0"/>
              <a:t>Angemessene Länge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AF1FCF-65CE-D706-738D-C67DBC2E6F53}"/>
              </a:ext>
            </a:extLst>
          </p:cNvPr>
          <p:cNvSpPr/>
          <p:nvPr/>
        </p:nvSpPr>
        <p:spPr>
          <a:xfrm>
            <a:off x="0" y="6498000"/>
            <a:ext cx="6086246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Entwicklerorientiert</a:t>
            </a:r>
          </a:p>
        </p:txBody>
      </p:sp>
    </p:spTree>
    <p:extLst>
      <p:ext uri="{BB962C8B-B14F-4D97-AF65-F5344CB8AC3E}">
        <p14:creationId xmlns:p14="http://schemas.microsoft.com/office/powerpoint/2010/main" val="115958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0827C-BE2F-565A-7928-48FDB509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Call </a:t>
            </a:r>
            <a:r>
              <a:rPr lang="de-CH" dirty="0" err="1"/>
              <a:t>to</a:t>
            </a:r>
            <a:r>
              <a:rPr lang="de-CH" dirty="0"/>
              <a:t> Action (CTA)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AF88E-8E38-0F6D-8334-47049808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 descr="Some CTAs are more effective than others, as seen in the picture below.">
            <a:extLst>
              <a:ext uri="{FF2B5EF4-FFF2-40B4-BE49-F238E27FC236}">
                <a16:creationId xmlns:a16="http://schemas.microsoft.com/office/drawing/2014/main" id="{197E79A9-AB39-783B-7F58-C5F7488C8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16459"/>
            <a:ext cx="10905066" cy="4580126"/>
          </a:xfrm>
          <a:prstGeom prst="rect">
            <a:avLst/>
          </a:prstGeom>
          <a:noFill/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6B4C929-0067-ECB1-CD34-D84B021C025D}"/>
              </a:ext>
            </a:extLst>
          </p:cNvPr>
          <p:cNvSpPr/>
          <p:nvPr/>
        </p:nvSpPr>
        <p:spPr>
          <a:xfrm>
            <a:off x="0" y="6498000"/>
            <a:ext cx="7622438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Entwicklerorientiert</a:t>
            </a:r>
          </a:p>
        </p:txBody>
      </p:sp>
    </p:spTree>
    <p:extLst>
      <p:ext uri="{BB962C8B-B14F-4D97-AF65-F5344CB8AC3E}">
        <p14:creationId xmlns:p14="http://schemas.microsoft.com/office/powerpoint/2010/main" val="37729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37FD2-73F2-F026-F79D-334DC6C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53C5C-A87C-8C18-A610-838F2681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Höheres Ranking</a:t>
            </a:r>
          </a:p>
          <a:p>
            <a:r>
              <a:rPr lang="de-CH" dirty="0"/>
              <a:t>Mehr Benutzeraufkommen</a:t>
            </a:r>
          </a:p>
          <a:p>
            <a:r>
              <a:rPr lang="de-CH" dirty="0"/>
              <a:t>Zufriedene Kunden</a:t>
            </a:r>
          </a:p>
          <a:p>
            <a:r>
              <a:rPr lang="de-CH" dirty="0"/>
              <a:t>Profit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56E0C6-9FEF-3C68-74E5-B3CF6A798D46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17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CTAs, however, don’t always come in the form of buttons">
            <a:extLst>
              <a:ext uri="{FF2B5EF4-FFF2-40B4-BE49-F238E27FC236}">
                <a16:creationId xmlns:a16="http://schemas.microsoft.com/office/drawing/2014/main" id="{7F8F0096-9C0D-CFB2-C574-317E7CE8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361" y="643466"/>
            <a:ext cx="10227277" cy="5571067"/>
          </a:xfrm>
          <a:prstGeom prst="rect">
            <a:avLst/>
          </a:prstGeom>
          <a:noFill/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FD4DC41-A517-7880-8320-3FD1638504C8}"/>
              </a:ext>
            </a:extLst>
          </p:cNvPr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Entwicklerorientiert</a:t>
            </a:r>
          </a:p>
        </p:txBody>
      </p:sp>
    </p:spTree>
    <p:extLst>
      <p:ext uri="{BB962C8B-B14F-4D97-AF65-F5344CB8AC3E}">
        <p14:creationId xmlns:p14="http://schemas.microsoft.com/office/powerpoint/2010/main" val="1566279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4A9F5-C4A2-8095-47E9-C11E629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Bewertungen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F6807-5B30-ABA2-065A-A9E315CC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90 % der Kunden lesen Bewertungen, bevor sie ein Unternehmen besuchen</a:t>
            </a:r>
            <a:endParaRPr lang="de-CH" dirty="0"/>
          </a:p>
          <a:p>
            <a:r>
              <a:rPr lang="de-CH" dirty="0"/>
              <a:t>Generieren Keywords</a:t>
            </a:r>
          </a:p>
          <a:p>
            <a:r>
              <a:rPr lang="de-CH" dirty="0"/>
              <a:t>Neuer organischer Inhalt</a:t>
            </a:r>
          </a:p>
          <a:p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AF1FCF-65CE-D706-738D-C67DBC2E6F53}"/>
              </a:ext>
            </a:extLst>
          </p:cNvPr>
          <p:cNvSpPr/>
          <p:nvPr/>
        </p:nvSpPr>
        <p:spPr>
          <a:xfrm>
            <a:off x="0" y="6498000"/>
            <a:ext cx="10665562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Entwicklerorientiert</a:t>
            </a:r>
          </a:p>
        </p:txBody>
      </p:sp>
    </p:spTree>
    <p:extLst>
      <p:ext uri="{BB962C8B-B14F-4D97-AF65-F5344CB8AC3E}">
        <p14:creationId xmlns:p14="http://schemas.microsoft.com/office/powerpoint/2010/main" val="416625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4A9F5-C4A2-8095-47E9-C11E629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Interne Verlinkungen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F6807-5B30-ABA2-065A-A9E315CC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Verweise = Signal für Google, dass es sich um einen hochwertigen Artikel handelt</a:t>
            </a:r>
          </a:p>
          <a:p>
            <a:r>
              <a:rPr lang="de-DE" dirty="0"/>
              <a:t>Gilt sowohl für interne als auch für externe Links</a:t>
            </a:r>
            <a:endParaRPr lang="de-CH" dirty="0"/>
          </a:p>
          <a:p>
            <a:r>
              <a:rPr lang="de-CH" dirty="0"/>
              <a:t>Beispiele</a:t>
            </a:r>
          </a:p>
          <a:p>
            <a:pPr lvl="1"/>
            <a:r>
              <a:rPr lang="de-CH" dirty="0"/>
              <a:t>«Ähnliche Produkte»</a:t>
            </a:r>
          </a:p>
          <a:p>
            <a:pPr lvl="1"/>
            <a:r>
              <a:rPr lang="de-CH" dirty="0"/>
              <a:t>FAQ / Q&amp;A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AF1FCF-65CE-D706-738D-C67DBC2E6F53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Entwicklerorientiert</a:t>
            </a:r>
          </a:p>
        </p:txBody>
      </p:sp>
    </p:spTree>
    <p:extLst>
      <p:ext uri="{BB962C8B-B14F-4D97-AF65-F5344CB8AC3E}">
        <p14:creationId xmlns:p14="http://schemas.microsoft.com/office/powerpoint/2010/main" val="62493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First </a:t>
            </a:r>
            <a:r>
              <a:rPr lang="de-CH" dirty="0" err="1"/>
              <a:t>Contentful</a:t>
            </a:r>
            <a:r>
              <a:rPr lang="de-CH" dirty="0"/>
              <a:t> Paint</a:t>
            </a:r>
          </a:p>
          <a:p>
            <a:r>
              <a:rPr lang="de-CH" dirty="0" err="1"/>
              <a:t>Largest</a:t>
            </a:r>
            <a:r>
              <a:rPr lang="de-CH" dirty="0"/>
              <a:t> </a:t>
            </a:r>
            <a:r>
              <a:rPr lang="de-CH" dirty="0" err="1"/>
              <a:t>Contentful</a:t>
            </a:r>
            <a:r>
              <a:rPr lang="de-CH" dirty="0"/>
              <a:t> Paint</a:t>
            </a:r>
          </a:p>
          <a:p>
            <a:r>
              <a:rPr lang="de-CH" dirty="0"/>
              <a:t>Speed Index</a:t>
            </a:r>
          </a:p>
          <a:p>
            <a:r>
              <a:rPr lang="de-CH" dirty="0"/>
              <a:t>Time </a:t>
            </a:r>
            <a:r>
              <a:rPr lang="de-CH" dirty="0" err="1"/>
              <a:t>to</a:t>
            </a:r>
            <a:r>
              <a:rPr lang="de-CH" dirty="0"/>
              <a:t> Interactive</a:t>
            </a:r>
          </a:p>
          <a:p>
            <a:r>
              <a:rPr lang="de-CH" dirty="0"/>
              <a:t>Total Blocking Time</a:t>
            </a:r>
          </a:p>
          <a:p>
            <a:r>
              <a:rPr lang="de-CH" dirty="0" err="1"/>
              <a:t>Cumulative</a:t>
            </a:r>
            <a:r>
              <a:rPr lang="de-CH" dirty="0"/>
              <a:t> Layout Shift</a:t>
            </a: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B61B84A-10F2-54D4-3E4E-D9AE873892C3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0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Unbenutzten Code / Medien löschen</a:t>
            </a:r>
          </a:p>
          <a:p>
            <a:r>
              <a:rPr lang="de-CH" dirty="0"/>
              <a:t>Medien</a:t>
            </a:r>
          </a:p>
          <a:p>
            <a:r>
              <a:rPr lang="de-CH" dirty="0"/>
              <a:t>JavaScript</a:t>
            </a:r>
          </a:p>
          <a:p>
            <a:r>
              <a:rPr lang="de-CH" dirty="0"/>
              <a:t>CSS</a:t>
            </a:r>
          </a:p>
          <a:p>
            <a:r>
              <a:rPr lang="de-CH" dirty="0"/>
              <a:t>HTTP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965B61-170B-0812-AA34-2192F762146A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67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Content </a:t>
            </a:r>
            <a:r>
              <a:rPr lang="de-CH" dirty="0" err="1"/>
              <a:t>Delivery</a:t>
            </a:r>
            <a:r>
              <a:rPr lang="de-CH" dirty="0"/>
              <a:t> Network (CDN)</a:t>
            </a:r>
          </a:p>
          <a:p>
            <a:r>
              <a:rPr lang="de-CH" dirty="0"/>
              <a:t>Kompression</a:t>
            </a:r>
          </a:p>
          <a:p>
            <a:r>
              <a:rPr lang="de-CH" dirty="0"/>
              <a:t>Preload</a:t>
            </a:r>
          </a:p>
          <a:p>
            <a:r>
              <a:rPr lang="de-CH" dirty="0" err="1"/>
              <a:t>Lazy</a:t>
            </a:r>
            <a:r>
              <a:rPr lang="de-CH" dirty="0"/>
              <a:t> </a:t>
            </a:r>
            <a:r>
              <a:rPr lang="de-CH" dirty="0" err="1"/>
              <a:t>Loading</a:t>
            </a:r>
            <a:endParaRPr lang="de-CH" dirty="0"/>
          </a:p>
          <a:p>
            <a:r>
              <a:rPr lang="de-CH" dirty="0"/>
              <a:t>Flexible Bilder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A84EE1-9807-8D43-3588-3838B2DF42BD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0549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 </a:t>
            </a:r>
            <a:r>
              <a:rPr lang="de-CH" dirty="0" err="1"/>
              <a:t>Delivery</a:t>
            </a:r>
            <a:r>
              <a:rPr lang="de-CH" dirty="0"/>
              <a:t> Network (CDN)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Speichert Inhalte auf Proxy-Servern in der Nähe des physischen Standorts </a:t>
            </a:r>
          </a:p>
          <a:p>
            <a:r>
              <a:rPr lang="de-DE" dirty="0"/>
              <a:t>Transformation, Optimierung und Bereitstellung von Bildern</a:t>
            </a:r>
          </a:p>
          <a:p>
            <a:r>
              <a:rPr lang="de-DE" dirty="0"/>
              <a:t>Bilder, die von CDNs bereitgestellt werden, können von einem ursprungsübergreifenden Server stammen, was zusätzliche Verbindungsaufbauzeit erfordert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0EC83C-9C67-F461-F5C7-888E3B2722D8}"/>
              </a:ext>
            </a:extLst>
          </p:cNvPr>
          <p:cNvSpPr/>
          <p:nvPr/>
        </p:nvSpPr>
        <p:spPr>
          <a:xfrm>
            <a:off x="0" y="6498000"/>
            <a:ext cx="195072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Medien</a:t>
            </a:r>
          </a:p>
        </p:txBody>
      </p:sp>
    </p:spTree>
    <p:extLst>
      <p:ext uri="{BB962C8B-B14F-4D97-AF65-F5344CB8AC3E}">
        <p14:creationId xmlns:p14="http://schemas.microsoft.com/office/powerpoint/2010/main" val="235380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PNG</a:t>
            </a:r>
          </a:p>
          <a:p>
            <a:pPr lvl="1"/>
            <a:r>
              <a:rPr lang="de-DE" dirty="0">
                <a:solidFill>
                  <a:srgbClr val="151515"/>
                </a:solidFill>
              </a:rPr>
              <a:t>Beste verlustbehaftete Komprimierung für Textbilder</a:t>
            </a:r>
          </a:p>
          <a:p>
            <a:r>
              <a:rPr lang="de-CH" dirty="0" err="1"/>
              <a:t>WebP</a:t>
            </a:r>
            <a:endParaRPr lang="de-CH" dirty="0"/>
          </a:p>
          <a:p>
            <a:pPr lvl="1"/>
            <a:r>
              <a:rPr lang="de-CH" dirty="0">
                <a:solidFill>
                  <a:srgbClr val="151515"/>
                </a:solidFill>
              </a:rPr>
              <a:t>Breitere </a:t>
            </a:r>
            <a:r>
              <a:rPr lang="de-CH" dirty="0" err="1">
                <a:solidFill>
                  <a:srgbClr val="151515"/>
                </a:solidFill>
              </a:rPr>
              <a:t>unterstütztung</a:t>
            </a:r>
            <a:r>
              <a:rPr lang="de-CH" dirty="0">
                <a:solidFill>
                  <a:srgbClr val="151515"/>
                </a:solidFill>
              </a:rPr>
              <a:t> als AVIF</a:t>
            </a:r>
          </a:p>
          <a:p>
            <a:pPr lvl="1"/>
            <a:r>
              <a:rPr lang="de-DE" dirty="0"/>
              <a:t>Bestes Format für unkomprimierte Fotos (1.42x kleiner als JPEG, 1.70x kleiner als PNG und 1.75x kleiner als AVIF)</a:t>
            </a:r>
            <a:endParaRPr lang="de-CH" dirty="0"/>
          </a:p>
          <a:p>
            <a:r>
              <a:rPr lang="de-CH" dirty="0"/>
              <a:t>AVIF</a:t>
            </a:r>
          </a:p>
          <a:p>
            <a:pPr lvl="1"/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Wenn verlustbehaftete und Low-Fidelity-Komprimierung akzeptabel ist und die Einsparung von Bandbreite oberste Priorität hat</a:t>
            </a:r>
          </a:p>
          <a:p>
            <a:pPr lvl="1"/>
            <a:r>
              <a:rPr lang="de-DE" dirty="0"/>
              <a:t>Kann möglicherweise nicht-fotografische Bilder nicht gleich gut komprimieren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47E788-1F1F-F2F8-5C09-FBBC14966A21}"/>
              </a:ext>
            </a:extLst>
          </p:cNvPr>
          <p:cNvSpPr/>
          <p:nvPr/>
        </p:nvSpPr>
        <p:spPr>
          <a:xfrm>
            <a:off x="0" y="6498000"/>
            <a:ext cx="390144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Medien</a:t>
            </a:r>
          </a:p>
        </p:txBody>
      </p:sp>
    </p:spTree>
    <p:extLst>
      <p:ext uri="{BB962C8B-B14F-4D97-AF65-F5344CB8AC3E}">
        <p14:creationId xmlns:p14="http://schemas.microsoft.com/office/powerpoint/2010/main" val="1468482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E32E2B-6CA2-9E01-C695-E0E654B8083B}"/>
              </a:ext>
            </a:extLst>
          </p:cNvPr>
          <p:cNvSpPr/>
          <p:nvPr/>
        </p:nvSpPr>
        <p:spPr>
          <a:xfrm>
            <a:off x="0" y="6498000"/>
            <a:ext cx="597408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Medien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41DF55D-0324-0B07-ED61-2ED74BA92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272" b="9303"/>
          <a:stretch/>
        </p:blipFill>
        <p:spPr bwMode="auto">
          <a:xfrm>
            <a:off x="607059" y="156577"/>
            <a:ext cx="10977882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7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Preload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&lt;link </a:t>
            </a:r>
            <a:r>
              <a:rPr lang="en-US" dirty="0" err="1">
                <a:latin typeface="Inter"/>
              </a:rPr>
              <a:t>rel</a:t>
            </a:r>
            <a:r>
              <a:rPr lang="en-US" dirty="0">
                <a:latin typeface="Inter"/>
              </a:rPr>
              <a:t>="preload" as="image"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="important.png"&gt;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  <a:latin typeface="Inter"/>
            </a:endParaRPr>
          </a:p>
          <a:p>
            <a:r>
              <a:rPr lang="de-DE" dirty="0">
                <a:latin typeface="Inter"/>
              </a:rPr>
              <a:t>Nützlich für Ressourcen, die nicht leicht zu finden sind</a:t>
            </a:r>
          </a:p>
          <a:p>
            <a:pPr lvl="1"/>
            <a:r>
              <a:rPr lang="de-DE" dirty="0">
                <a:latin typeface="Inter"/>
              </a:rPr>
              <a:t>Schriftarten, die in Stylesheets enthalten sind</a:t>
            </a:r>
          </a:p>
          <a:p>
            <a:pPr lvl="1"/>
            <a:r>
              <a:rPr lang="en-US" dirty="0" err="1">
                <a:latin typeface="Inter"/>
              </a:rPr>
              <a:t>Hintergrundbilder</a:t>
            </a:r>
            <a:endParaRPr lang="en-US" dirty="0">
              <a:latin typeface="Inter"/>
            </a:endParaRPr>
          </a:p>
          <a:p>
            <a:pPr lvl="1"/>
            <a:r>
              <a:rPr lang="de-DE" dirty="0">
                <a:latin typeface="Inter"/>
              </a:rPr>
              <a:t>Aus einem Skript geladene Ressourcen</a:t>
            </a:r>
          </a:p>
          <a:p>
            <a:r>
              <a:rPr lang="de-CH" dirty="0" err="1">
                <a:latin typeface="Inter"/>
              </a:rPr>
              <a:t>Fetchpriority</a:t>
            </a:r>
            <a:r>
              <a:rPr lang="de-CH" dirty="0">
                <a:latin typeface="Inter"/>
              </a:rPr>
              <a:t>=«high» auf LCP</a:t>
            </a:r>
            <a:endParaRPr lang="de-CH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de-CH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E32E2B-6CA2-9E01-C695-E0E654B8083B}"/>
              </a:ext>
            </a:extLst>
          </p:cNvPr>
          <p:cNvSpPr/>
          <p:nvPr/>
        </p:nvSpPr>
        <p:spPr>
          <a:xfrm>
            <a:off x="0" y="6498000"/>
            <a:ext cx="804672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Medien</a:t>
            </a:r>
          </a:p>
        </p:txBody>
      </p:sp>
    </p:spTree>
    <p:extLst>
      <p:ext uri="{BB962C8B-B14F-4D97-AF65-F5344CB8AC3E}">
        <p14:creationId xmlns:p14="http://schemas.microsoft.com/office/powerpoint/2010/main" val="15236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37FD2-73F2-F026-F79D-334DC6C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53C5C-A87C-8C18-A610-838F2681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Search Engine </a:t>
            </a:r>
            <a:r>
              <a:rPr lang="de-CH" dirty="0" err="1"/>
              <a:t>Optimization</a:t>
            </a:r>
            <a:r>
              <a:rPr lang="de-CH" dirty="0"/>
              <a:t> (SEO)</a:t>
            </a:r>
          </a:p>
          <a:p>
            <a:r>
              <a:rPr lang="de-CH" dirty="0"/>
              <a:t>Performance</a:t>
            </a:r>
          </a:p>
          <a:p>
            <a:r>
              <a:rPr lang="de-CH" dirty="0"/>
              <a:t>Zugänglichkeit</a:t>
            </a:r>
          </a:p>
          <a:p>
            <a:r>
              <a:rPr lang="de-CH" dirty="0"/>
              <a:t>Tools</a:t>
            </a:r>
          </a:p>
          <a:p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de-CH" sz="20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https://inteco.atlassian.net/wiki/spaces/WEB/pages/45154383/Optimization</a:t>
            </a:r>
            <a:endParaRPr lang="de-CH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F23C3F-32AA-03F2-3D9B-9B55B3CAF60A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6882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Lazy</a:t>
            </a:r>
            <a:r>
              <a:rPr lang="de-CH" dirty="0"/>
              <a:t> </a:t>
            </a:r>
            <a:r>
              <a:rPr lang="de-CH" dirty="0" err="1"/>
              <a:t>Loading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Inter"/>
              </a:rPr>
              <a:t>Laden von Bildern verzögern, die sich außerhalb des Bildschirms befinden, bis der Benutzer in deren Nähe scrollt</a:t>
            </a:r>
          </a:p>
          <a:p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img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src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="image.jpg" alt="..." </a:t>
            </a:r>
            <a:r>
              <a:rPr lang="de-CH" dirty="0" err="1"/>
              <a:t>loading</a:t>
            </a:r>
            <a:r>
              <a:rPr lang="de-CH" dirty="0"/>
              <a:t>="</a:t>
            </a:r>
            <a:r>
              <a:rPr lang="de-CH" dirty="0" err="1"/>
              <a:t>lazy</a:t>
            </a:r>
            <a:r>
              <a:rPr lang="de-CH" dirty="0"/>
              <a:t>"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/&gt;</a:t>
            </a:r>
          </a:p>
          <a:p>
            <a:endParaRPr lang="de-CH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E32E2B-6CA2-9E01-C695-E0E654B8083B}"/>
              </a:ext>
            </a:extLst>
          </p:cNvPr>
          <p:cNvSpPr/>
          <p:nvPr/>
        </p:nvSpPr>
        <p:spPr>
          <a:xfrm>
            <a:off x="0" y="6498000"/>
            <a:ext cx="1011936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Medien</a:t>
            </a:r>
          </a:p>
        </p:txBody>
      </p:sp>
    </p:spTree>
    <p:extLst>
      <p:ext uri="{BB962C8B-B14F-4D97-AF65-F5344CB8AC3E}">
        <p14:creationId xmlns:p14="http://schemas.microsoft.com/office/powerpoint/2010/main" val="40372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Flexible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Für kleinere Bildschirme kleinere Bilder laden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img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src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="small.jpg“ </a:t>
            </a:r>
            <a:r>
              <a:rPr lang="en-US" dirty="0" err="1"/>
              <a:t>srcset</a:t>
            </a:r>
            <a:r>
              <a:rPr lang="en-US" dirty="0"/>
              <a:t>="small.jpg 1x, large.jpg 2x“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/&gt;</a:t>
            </a: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DFB67A-E098-7C7F-383B-CC14A9BC217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Medien</a:t>
            </a:r>
          </a:p>
        </p:txBody>
      </p:sp>
    </p:spTree>
    <p:extLst>
      <p:ext uri="{BB962C8B-B14F-4D97-AF65-F5344CB8AC3E}">
        <p14:creationId xmlns:p14="http://schemas.microsoft.com/office/powerpoint/2010/main" val="119877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Minify</a:t>
            </a:r>
            <a:r>
              <a:rPr lang="de-CH" dirty="0"/>
              <a:t> / </a:t>
            </a:r>
            <a:r>
              <a:rPr lang="de-CH" dirty="0" err="1"/>
              <a:t>Compress</a:t>
            </a:r>
            <a:endParaRPr lang="de-CH" dirty="0"/>
          </a:p>
          <a:p>
            <a:r>
              <a:rPr lang="de-CH" dirty="0" err="1"/>
              <a:t>Defer</a:t>
            </a:r>
            <a:r>
              <a:rPr lang="de-CH" dirty="0"/>
              <a:t> / </a:t>
            </a:r>
            <a:r>
              <a:rPr lang="de-CH" dirty="0" err="1"/>
              <a:t>Async</a:t>
            </a:r>
            <a:endParaRPr lang="de-CH" dirty="0"/>
          </a:p>
          <a:p>
            <a:r>
              <a:rPr lang="de-CH" dirty="0"/>
              <a:t>Split</a:t>
            </a:r>
          </a:p>
          <a:p>
            <a:r>
              <a:rPr lang="de-CH" dirty="0"/>
              <a:t>Inline</a:t>
            </a:r>
          </a:p>
          <a:p>
            <a:r>
              <a:rPr lang="de-CH" dirty="0"/>
              <a:t>Externe </a:t>
            </a:r>
            <a:r>
              <a:rPr lang="de-CH" dirty="0" err="1"/>
              <a:t>scripts</a:t>
            </a:r>
            <a:endParaRPr lang="de-CH" dirty="0"/>
          </a:p>
          <a:p>
            <a:r>
              <a:rPr lang="de-CH" dirty="0"/>
              <a:t>Critical </a:t>
            </a:r>
            <a:r>
              <a:rPr lang="de-CH" dirty="0" err="1"/>
              <a:t>Requests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17EA16-A6D0-26D3-A183-11BC59FE67A0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94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Minify</a:t>
            </a:r>
            <a:r>
              <a:rPr lang="de-CH" dirty="0"/>
              <a:t> / </a:t>
            </a:r>
            <a:r>
              <a:rPr lang="de-CH" dirty="0" err="1"/>
              <a:t>Compress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Minify</a:t>
            </a:r>
            <a:r>
              <a:rPr lang="de-DE" dirty="0"/>
              <a:t>: Reduziert die Anzahl der Zeichen in der Datei</a:t>
            </a:r>
          </a:p>
          <a:p>
            <a:r>
              <a:rPr lang="de-DE" dirty="0" err="1"/>
              <a:t>Gzipping</a:t>
            </a:r>
            <a:r>
              <a:rPr lang="de-DE" dirty="0"/>
              <a:t> komprimiert die Datei weiter und sollte verwendet werden, auch wenn nicht </a:t>
            </a:r>
            <a:r>
              <a:rPr lang="de-DE" dirty="0" err="1"/>
              <a:t>minified</a:t>
            </a:r>
            <a:r>
              <a:rPr lang="de-DE" dirty="0"/>
              <a:t> wird</a:t>
            </a:r>
          </a:p>
          <a:p>
            <a:r>
              <a:rPr lang="de-DE" dirty="0" err="1"/>
              <a:t>Brotli</a:t>
            </a:r>
            <a:r>
              <a:rPr lang="de-DE" dirty="0"/>
              <a:t> ähnelt </a:t>
            </a:r>
            <a:r>
              <a:rPr lang="de-DE" dirty="0" err="1"/>
              <a:t>Gzip</a:t>
            </a:r>
            <a:r>
              <a:rPr lang="de-DE" dirty="0"/>
              <a:t>, übertrifft aber im Allgemeinen die Komprimierung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284804-342B-8CF3-4AAC-64ADB3A573B9}"/>
              </a:ext>
            </a:extLst>
          </p:cNvPr>
          <p:cNvSpPr/>
          <p:nvPr/>
        </p:nvSpPr>
        <p:spPr>
          <a:xfrm>
            <a:off x="0" y="6498000"/>
            <a:ext cx="195072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826387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Defer</a:t>
            </a:r>
            <a:r>
              <a:rPr lang="de-CH" dirty="0"/>
              <a:t> / </a:t>
            </a:r>
            <a:r>
              <a:rPr lang="de-CH" dirty="0" err="1"/>
              <a:t>Async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Defer: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Skript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ird parallel zum Parsen der Seite heruntergeladen und dann ausgeführt, nachdem die Seite das Parsen abgeschlossen hat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Async: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Ähnlich wie „</a:t>
            </a:r>
            <a:r>
              <a:rPr lang="de-D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defer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“, aber ohne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arantie, dass Skripts in der Reihenfolge ausgeführt werden, wie sie in der Quelle definiert sind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0BC69-720C-F270-9E68-4632EAA718F9}"/>
              </a:ext>
            </a:extLst>
          </p:cNvPr>
          <p:cNvSpPr/>
          <p:nvPr/>
        </p:nvSpPr>
        <p:spPr>
          <a:xfrm>
            <a:off x="0" y="6498000"/>
            <a:ext cx="402336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79384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Split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JavaScript </a:t>
            </a:r>
            <a:r>
              <a:rPr lang="de-DE" dirty="0"/>
              <a:t>in kritische und nicht-kritische Teile unterteilen</a:t>
            </a:r>
            <a:endParaRPr lang="de-CH" dirty="0"/>
          </a:p>
          <a:p>
            <a:r>
              <a:rPr lang="de-DE" b="0" i="0" dirty="0">
                <a:effectLst/>
              </a:rPr>
              <a:t>Modul-</a:t>
            </a:r>
            <a:r>
              <a:rPr lang="de-DE" b="0" i="0" dirty="0" err="1">
                <a:effectLst/>
              </a:rPr>
              <a:t>Bundler</a:t>
            </a:r>
            <a:r>
              <a:rPr lang="de-DE" b="0" i="0" dirty="0">
                <a:effectLst/>
              </a:rPr>
              <a:t> wie </a:t>
            </a:r>
            <a:r>
              <a:rPr lang="de-DE" b="0" i="0" dirty="0" err="1">
                <a:effectLst/>
              </a:rPr>
              <a:t>Webpack</a:t>
            </a:r>
            <a:r>
              <a:rPr lang="de-DE" b="0" i="0" dirty="0">
                <a:effectLst/>
              </a:rPr>
              <a:t> unterstützen Code-Splitting</a:t>
            </a:r>
            <a:endParaRPr lang="en-US" b="0" i="0" dirty="0">
              <a:effectLst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2C10CC-78C1-BEC5-A254-D8D297C456B1}"/>
              </a:ext>
            </a:extLst>
          </p:cNvPr>
          <p:cNvSpPr/>
          <p:nvPr/>
        </p:nvSpPr>
        <p:spPr>
          <a:xfrm>
            <a:off x="0" y="6498000"/>
            <a:ext cx="597408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44894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latin typeface="Calibri" panose="020F0502020204030204" pitchFamily="34" charset="0"/>
                <a:cs typeface="Times New Roman" panose="02020603050405020304" pitchFamily="18" charset="0"/>
              </a:rPr>
              <a:t>Wenn es spezifisch für eine bestimmte Seite gebraucht wird</a:t>
            </a:r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Erhöht die Größe des HTML-Codes</a:t>
            </a:r>
          </a:p>
          <a:p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Kann häufig eine frühere Anzeige der Seite ermöglichen, indem Server-</a:t>
            </a:r>
            <a:r>
              <a:rPr lang="de-D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Roundtrips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vermieden werden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2C10CC-78C1-BEC5-A254-D8D297C456B1}"/>
              </a:ext>
            </a:extLst>
          </p:cNvPr>
          <p:cNvSpPr/>
          <p:nvPr/>
        </p:nvSpPr>
        <p:spPr>
          <a:xfrm>
            <a:off x="0" y="6498000"/>
            <a:ext cx="804672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451085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Externe Scripts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Async</a:t>
            </a:r>
            <a:r>
              <a:rPr lang="de-CH" dirty="0"/>
              <a:t> / </a:t>
            </a:r>
            <a:r>
              <a:rPr lang="de-CH" dirty="0" err="1"/>
              <a:t>Defer</a:t>
            </a:r>
            <a:endParaRPr lang="de-CH" dirty="0"/>
          </a:p>
          <a:p>
            <a:r>
              <a:rPr lang="de-CH" dirty="0"/>
              <a:t>Selbst hosten</a:t>
            </a:r>
          </a:p>
          <a:p>
            <a:r>
              <a:rPr lang="de-CH" dirty="0"/>
              <a:t>Entfernen</a:t>
            </a:r>
          </a:p>
          <a:p>
            <a:r>
              <a:rPr lang="en-GB" dirty="0" err="1"/>
              <a:t>Mit</a:t>
            </a:r>
            <a:r>
              <a:rPr lang="en-GB" dirty="0"/>
              <a:t> &lt;link </a:t>
            </a:r>
            <a:r>
              <a:rPr lang="en-GB" dirty="0" err="1"/>
              <a:t>rel</a:t>
            </a:r>
            <a:r>
              <a:rPr lang="en-GB" dirty="0"/>
              <a:t>=</a:t>
            </a:r>
            <a:r>
              <a:rPr lang="en-GB" dirty="0" err="1"/>
              <a:t>preconnect</a:t>
            </a:r>
            <a:r>
              <a:rPr lang="en-GB" dirty="0"/>
              <a:t>&gt; </a:t>
            </a:r>
            <a:r>
              <a:rPr lang="en-GB" dirty="0" err="1"/>
              <a:t>oder</a:t>
            </a:r>
            <a:r>
              <a:rPr lang="en-GB" dirty="0"/>
              <a:t> &lt;link </a:t>
            </a:r>
            <a:r>
              <a:rPr lang="en-GB" dirty="0" err="1"/>
              <a:t>rel</a:t>
            </a:r>
            <a:r>
              <a:rPr lang="en-GB" dirty="0"/>
              <a:t>=</a:t>
            </a:r>
            <a:r>
              <a:rPr lang="en-GB" dirty="0" err="1"/>
              <a:t>dns</a:t>
            </a:r>
            <a:r>
              <a:rPr lang="en-GB" dirty="0"/>
              <a:t>-prefetch&gt; </a:t>
            </a:r>
            <a:r>
              <a:rPr lang="en-GB" dirty="0" err="1"/>
              <a:t>frühzeitig</a:t>
            </a:r>
            <a:r>
              <a:rPr lang="en-GB" dirty="0"/>
              <a:t> laden</a:t>
            </a:r>
          </a:p>
          <a:p>
            <a:r>
              <a:rPr lang="de-CH" dirty="0"/>
              <a:t>Scripts mit einem </a:t>
            </a:r>
            <a:r>
              <a:rPr lang="de-CH" dirty="0" err="1"/>
              <a:t>iframe</a:t>
            </a:r>
            <a:r>
              <a:rPr lang="de-CH" dirty="0"/>
              <a:t> isolieren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396C51-6C11-D13A-3BEA-4FAE4297B5AD}"/>
              </a:ext>
            </a:extLst>
          </p:cNvPr>
          <p:cNvSpPr/>
          <p:nvPr/>
        </p:nvSpPr>
        <p:spPr>
          <a:xfrm>
            <a:off x="0" y="6498000"/>
            <a:ext cx="1011936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93997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Critical </a:t>
            </a:r>
            <a:r>
              <a:rPr lang="de-CH" dirty="0" err="1"/>
              <a:t>Requests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ea typeface="Calibri" panose="020F0502020204030204" pitchFamily="34" charset="0"/>
                <a:cs typeface="Times New Roman" panose="02020603050405020304" pitchFamily="18" charset="0"/>
              </a:rPr>
              <a:t>Länge</a:t>
            </a: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 der </a:t>
            </a:r>
            <a:r>
              <a:rPr lang="en-GB" dirty="0" err="1">
                <a:ea typeface="Calibri" panose="020F0502020204030204" pitchFamily="34" charset="0"/>
                <a:cs typeface="Times New Roman" panose="02020603050405020304" pitchFamily="18" charset="0"/>
              </a:rPr>
              <a:t>Ketten</a:t>
            </a: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a typeface="Calibri" panose="020F0502020204030204" pitchFamily="34" charset="0"/>
                <a:cs typeface="Times New Roman" panose="02020603050405020304" pitchFamily="18" charset="0"/>
              </a:rPr>
              <a:t>verkleinern</a:t>
            </a:r>
            <a:endParaRPr lang="en-GB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 err="1">
                <a:ea typeface="Calibri" panose="020F0502020204030204" pitchFamily="34" charset="0"/>
                <a:cs typeface="Times New Roman" panose="02020603050405020304" pitchFamily="18" charset="0"/>
              </a:rPr>
              <a:t>Downloadgrösse</a:t>
            </a: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 von </a:t>
            </a:r>
            <a:r>
              <a:rPr lang="en-GB" dirty="0" err="1">
                <a:ea typeface="Calibri" panose="020F0502020204030204" pitchFamily="34" charset="0"/>
                <a:cs typeface="Times New Roman" panose="02020603050405020304" pitchFamily="18" charset="0"/>
              </a:rPr>
              <a:t>Ressourcen</a:t>
            </a: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a typeface="Calibri" panose="020F0502020204030204" pitchFamily="34" charset="0"/>
                <a:cs typeface="Times New Roman" panose="02020603050405020304" pitchFamily="18" charset="0"/>
              </a:rPr>
              <a:t>verkleinern</a:t>
            </a:r>
            <a:endParaRPr lang="en-GB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“defer” </a:t>
            </a:r>
            <a:r>
              <a:rPr lang="de-DE" dirty="0"/>
              <a:t>der Downloads unnötiger Ressourcen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396C51-6C11-D13A-3BEA-4FAE4297B5AD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875665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Minify</a:t>
            </a:r>
            <a:r>
              <a:rPr lang="de-CH" dirty="0"/>
              <a:t> </a:t>
            </a:r>
            <a:r>
              <a:rPr lang="de-CH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similar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to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JS</a:t>
            </a:r>
            <a:endParaRPr lang="de-CH" dirty="0"/>
          </a:p>
          <a:p>
            <a:r>
              <a:rPr lang="de-CH" dirty="0"/>
              <a:t>Inline </a:t>
            </a:r>
            <a:r>
              <a:rPr lang="de-CH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similar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to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JS</a:t>
            </a:r>
            <a:endParaRPr lang="de-CH" dirty="0"/>
          </a:p>
          <a:p>
            <a:r>
              <a:rPr lang="de-CH" dirty="0"/>
              <a:t>Preload</a:t>
            </a:r>
          </a:p>
          <a:p>
            <a:r>
              <a:rPr lang="de-CH" dirty="0"/>
              <a:t>Split &amp; </a:t>
            </a:r>
            <a:r>
              <a:rPr lang="de-CH" dirty="0" err="1"/>
              <a:t>Async</a:t>
            </a:r>
            <a:endParaRPr lang="de-CH" dirty="0"/>
          </a:p>
          <a:p>
            <a:r>
              <a:rPr lang="de-CH" dirty="0"/>
              <a:t>Schriftarten</a:t>
            </a:r>
          </a:p>
          <a:p>
            <a:r>
              <a:rPr lang="de-CH" dirty="0"/>
              <a:t>Animationen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898DA4-4A4F-7951-ACD2-095CC1AE7757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1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72BE1-BA39-F902-2F1C-D3488C5E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Search Engine </a:t>
            </a:r>
            <a:r>
              <a:rPr lang="de-CH" dirty="0" err="1"/>
              <a:t>Optimization</a:t>
            </a:r>
            <a:r>
              <a:rPr lang="de-CH" dirty="0"/>
              <a:t> (SEO)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5130F-23E5-42C5-22B8-1D7D3D0F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Suchmaschinenoptimierung</a:t>
            </a:r>
          </a:p>
          <a:p>
            <a:r>
              <a:rPr lang="de-CH" dirty="0"/>
              <a:t>Auffindbarkeit</a:t>
            </a:r>
          </a:p>
          <a:p>
            <a:r>
              <a:rPr lang="de-CH" dirty="0"/>
              <a:t>Klickrate</a:t>
            </a:r>
          </a:p>
          <a:p>
            <a:r>
              <a:rPr lang="de-CH" dirty="0"/>
              <a:t>Konversionsrate</a:t>
            </a:r>
          </a:p>
          <a:p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C86F58-55BF-56D3-C648-EAB07CC2BFF5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528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Preload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Angabe der Ressourcen, welche die Seite bald benötigen wird und die früh im Seitenlebenszyklus laden sollten</a:t>
            </a:r>
          </a:p>
          <a:p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Lädt und führt das Skript nicht aus, sondern plant nur, dass es heruntergeladen und mit höherer Priorität zwischengespeichert wird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&lt;link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rel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="preload"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="style.css"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as="style"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/&gt;</a:t>
            </a:r>
            <a:endParaRPr lang="de-CH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813F328-80A7-09B5-1B58-1C136C7CFBF8}"/>
              </a:ext>
            </a:extLst>
          </p:cNvPr>
          <p:cNvSpPr/>
          <p:nvPr/>
        </p:nvSpPr>
        <p:spPr>
          <a:xfrm>
            <a:off x="0" y="6498000"/>
            <a:ext cx="3048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596071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Split &amp; </a:t>
            </a:r>
            <a:r>
              <a:rPr lang="de-CH" dirty="0" err="1"/>
              <a:t>Async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nicht sofort verwendeten Stile in eine separate Datei verschieben</a:t>
            </a:r>
            <a:endParaRPr lang="en-US" b="0" i="0" dirty="0">
              <a:effectLst/>
            </a:endParaRPr>
          </a:p>
          <a:p>
            <a:pPr lvl="1"/>
            <a:r>
              <a:rPr lang="de-CH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&lt;link </a:t>
            </a:r>
            <a:r>
              <a:rPr lang="de-CH" sz="2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rel</a:t>
            </a:r>
            <a:r>
              <a:rPr lang="de-CH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="</a:t>
            </a:r>
            <a:r>
              <a:rPr lang="de-CH" sz="2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stylesheet</a:t>
            </a:r>
            <a:r>
              <a:rPr lang="de-CH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 </a:t>
            </a:r>
            <a:r>
              <a:rPr lang="de-CH" sz="2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href</a:t>
            </a:r>
            <a:r>
              <a:rPr lang="de-CH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="print.css" </a:t>
            </a:r>
            <a:r>
              <a:rPr lang="de-CH" sz="2200" dirty="0" err="1"/>
              <a:t>media</a:t>
            </a:r>
            <a:r>
              <a:rPr lang="de-CH" sz="2200" dirty="0"/>
              <a:t>="screen and (</a:t>
            </a:r>
            <a:r>
              <a:rPr lang="de-CH" sz="2200" dirty="0" err="1"/>
              <a:t>max-width</a:t>
            </a:r>
            <a:r>
              <a:rPr lang="de-CH" sz="2200" dirty="0"/>
              <a:t>: 480px)" </a:t>
            </a:r>
            <a:r>
              <a:rPr lang="de-CH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/&gt;</a:t>
            </a:r>
          </a:p>
          <a:p>
            <a:r>
              <a:rPr lang="de-CH" dirty="0"/>
              <a:t>Asynchroner „Preload“-Browserhinweis und „</a:t>
            </a:r>
            <a:r>
              <a:rPr lang="de-CH" dirty="0" err="1"/>
              <a:t>media</a:t>
            </a:r>
            <a:r>
              <a:rPr lang="de-CH" dirty="0"/>
              <a:t>=’</a:t>
            </a:r>
            <a:r>
              <a:rPr lang="de-CH" dirty="0" err="1"/>
              <a:t>print</a:t>
            </a:r>
            <a:r>
              <a:rPr lang="de-CH" dirty="0"/>
              <a:t>‘“-Attribut zusammen mit </a:t>
            </a:r>
            <a:r>
              <a:rPr lang="de-CH" dirty="0" err="1"/>
              <a:t>Onload</a:t>
            </a:r>
            <a:r>
              <a:rPr lang="de-CH" dirty="0"/>
              <a:t>-Event-Funktion</a:t>
            </a:r>
          </a:p>
          <a:p>
            <a:pPr lvl="1"/>
            <a:r>
              <a:rPr lang="en-GB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&lt;link </a:t>
            </a:r>
            <a:r>
              <a:rPr lang="en-GB" sz="2200" dirty="0" err="1"/>
              <a:t>rel</a:t>
            </a:r>
            <a:r>
              <a:rPr lang="en-GB" sz="2200" dirty="0"/>
              <a:t>="preload" </a:t>
            </a:r>
            <a:r>
              <a:rPr lang="en-GB" sz="2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href</a:t>
            </a:r>
            <a:r>
              <a:rPr lang="en-GB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="style.css" </a:t>
            </a:r>
            <a:r>
              <a:rPr lang="en-GB" sz="2200" dirty="0"/>
              <a:t>onload="</a:t>
            </a:r>
            <a:r>
              <a:rPr lang="en-GB" sz="2200" dirty="0" err="1"/>
              <a:t>this.rel</a:t>
            </a:r>
            <a:r>
              <a:rPr lang="en-GB" sz="2200" dirty="0"/>
              <a:t>='stylesheet'" </a:t>
            </a:r>
            <a:r>
              <a:rPr lang="en-US" sz="2200" dirty="0"/>
              <a:t>as="style" </a:t>
            </a:r>
            <a:r>
              <a:rPr lang="en-GB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/&gt;</a:t>
            </a:r>
          </a:p>
          <a:p>
            <a:pPr lvl="1"/>
            <a:r>
              <a:rPr lang="en-GB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&lt;link </a:t>
            </a:r>
            <a:r>
              <a:rPr lang="en-GB" sz="2200" dirty="0" err="1"/>
              <a:t>rel</a:t>
            </a:r>
            <a:r>
              <a:rPr lang="en-GB" sz="2200" dirty="0"/>
              <a:t>="stylesheet" </a:t>
            </a:r>
            <a:r>
              <a:rPr lang="en-GB" sz="2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href</a:t>
            </a:r>
            <a:r>
              <a:rPr lang="en-GB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="style.css" </a:t>
            </a:r>
            <a:r>
              <a:rPr lang="en-GB" sz="2200" dirty="0"/>
              <a:t>media="print" onload="</a:t>
            </a:r>
            <a:r>
              <a:rPr lang="en-GB" sz="2200" dirty="0" err="1"/>
              <a:t>this.media</a:t>
            </a:r>
            <a:r>
              <a:rPr lang="en-GB" sz="2200" dirty="0"/>
              <a:t>='all'"</a:t>
            </a:r>
            <a:r>
              <a:rPr lang="en-GB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endParaRPr lang="de-CH" sz="2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de-CH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813F328-80A7-09B5-1B58-1C136C7CFBF8}"/>
              </a:ext>
            </a:extLst>
          </p:cNvPr>
          <p:cNvSpPr/>
          <p:nvPr/>
        </p:nvSpPr>
        <p:spPr>
          <a:xfrm>
            <a:off x="0" y="6498000"/>
            <a:ext cx="6096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58905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Schriftarten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den Standardanzeigeeinstellungen verstecken Browser den Text einige Sekunden lang vollständig</a:t>
            </a:r>
          </a:p>
          <a:p>
            <a:r>
              <a:rPr lang="de-DE" dirty="0"/>
              <a:t>Lösung</a:t>
            </a:r>
            <a:r>
              <a:rPr lang="de-CH" dirty="0"/>
              <a:t>: 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@font-face { </a:t>
            </a:r>
            <a:r>
              <a:rPr lang="de-CH" dirty="0" err="1"/>
              <a:t>font</a:t>
            </a:r>
            <a:r>
              <a:rPr lang="de-CH" dirty="0"/>
              <a:t>-display: </a:t>
            </a:r>
            <a:r>
              <a:rPr lang="de-CH" dirty="0" err="1"/>
              <a:t>fallback</a:t>
            </a:r>
            <a:r>
              <a:rPr lang="de-CH" dirty="0"/>
              <a:t>;</a:t>
            </a:r>
            <a:r>
              <a:rPr lang="de-CH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}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6554F52-BB0A-60EB-654D-A8F454298406}"/>
              </a:ext>
            </a:extLst>
          </p:cNvPr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91597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Animationen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GPU</a:t>
            </a:r>
          </a:p>
          <a:p>
            <a:r>
              <a:rPr lang="de-CH" dirty="0">
                <a:effectLst/>
              </a:rPr>
              <a:t>will-change:</a:t>
            </a:r>
            <a:r>
              <a:rPr lang="de-CH" dirty="0"/>
              <a:t> </a:t>
            </a:r>
            <a:r>
              <a:rPr lang="de-CH" dirty="0" err="1"/>
              <a:t>opacity</a:t>
            </a:r>
            <a:r>
              <a:rPr lang="de-CH" dirty="0">
                <a:effectLst/>
              </a:rPr>
              <a:t>,</a:t>
            </a:r>
            <a:r>
              <a:rPr lang="de-CH" dirty="0"/>
              <a:t> </a:t>
            </a:r>
            <a:r>
              <a:rPr lang="de-CH" dirty="0" err="1"/>
              <a:t>transform</a:t>
            </a:r>
            <a:r>
              <a:rPr lang="de-CH" dirty="0">
                <a:effectLst/>
              </a:rPr>
              <a:t>;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6554F52-BB0A-60EB-654D-A8F454298406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144183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HTTP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DNS lookups </a:t>
            </a: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reduzieren</a:t>
            </a:r>
            <a:endParaRPr lang="de-CH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TCP connections </a:t>
            </a: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wiederverwenden</a:t>
            </a:r>
            <a:endParaRPr lang="de-CH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Anzahl</a:t>
            </a: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HTTP redirects </a:t>
            </a: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verkleinern</a:t>
            </a:r>
            <a:endParaRPr lang="de-CH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oundtrip times </a:t>
            </a: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reduzieren</a:t>
            </a:r>
            <a:endParaRPr lang="de-CH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de-CH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Unnötige Ressourcen eliminieren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Ressourcen</a:t>
            </a: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beim</a:t>
            </a:r>
            <a:r>
              <a: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GB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cachen</a:t>
            </a:r>
            <a:endParaRPr lang="en-GB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/>
              <a:t>Unnötige Anforderungsbytes eliminieren</a:t>
            </a:r>
            <a:endParaRPr lang="de-CH" dirty="0"/>
          </a:p>
          <a:p>
            <a:r>
              <a:rPr lang="de-DE" dirty="0"/>
              <a:t>Anfrage- und Antwortverarbeitung Parallelisieren</a:t>
            </a:r>
            <a:endParaRPr lang="de-CH" dirty="0"/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de-DE" dirty="0"/>
              <a:t>Protokollspezifische Optimierungen</a:t>
            </a:r>
            <a:endParaRPr lang="de-CH" dirty="0"/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CH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de-CH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898DA4-4A4F-7951-ACD2-095CC1AE7757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184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Requests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Minimize</a:t>
            </a:r>
            <a:r>
              <a:rPr lang="de-CH" dirty="0"/>
              <a:t> </a:t>
            </a:r>
            <a:r>
              <a:rPr lang="de-CH" dirty="0" err="1"/>
              <a:t>requests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89F5174-9C81-EE63-28F8-69B031C4F08D}"/>
              </a:ext>
            </a:extLst>
          </p:cNvPr>
          <p:cNvSpPr/>
          <p:nvPr/>
        </p:nvSpPr>
        <p:spPr>
          <a:xfrm>
            <a:off x="0" y="6498000"/>
            <a:ext cx="6099048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20976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59992-CF33-2AEE-CA32-978D64C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EB62F-2E33-D9FD-1620-1B24DD5F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6554F52-BB0A-60EB-654D-A8F454298406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817572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Zugänglichkeit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Physische Einschränkungen</a:t>
            </a:r>
          </a:p>
          <a:p>
            <a:pPr lvl="1"/>
            <a:r>
              <a:rPr lang="de-CH" dirty="0"/>
              <a:t>Blindheit</a:t>
            </a:r>
          </a:p>
          <a:p>
            <a:pPr lvl="1"/>
            <a:r>
              <a:rPr lang="de-CH" dirty="0"/>
              <a:t>Taubheit</a:t>
            </a:r>
          </a:p>
          <a:p>
            <a:pPr lvl="1"/>
            <a:r>
              <a:rPr lang="de-CH" dirty="0"/>
              <a:t>Kognitiv</a:t>
            </a:r>
          </a:p>
          <a:p>
            <a:pPr lvl="1"/>
            <a:r>
              <a:rPr lang="de-CH"/>
              <a:t>Motorisch</a:t>
            </a:r>
            <a:endParaRPr lang="de-CH" dirty="0"/>
          </a:p>
          <a:p>
            <a:r>
              <a:rPr lang="de-CH" dirty="0"/>
              <a:t>Technische Einschränkungen</a:t>
            </a:r>
          </a:p>
          <a:p>
            <a:pPr lvl="1"/>
            <a:r>
              <a:rPr lang="de-CH" dirty="0"/>
              <a:t>Mobile</a:t>
            </a:r>
          </a:p>
          <a:p>
            <a:pPr lvl="1"/>
            <a:r>
              <a:rPr lang="de-CH" dirty="0"/>
              <a:t>Smart-Uhr</a:t>
            </a:r>
          </a:p>
          <a:p>
            <a:r>
              <a:rPr lang="de-CH" dirty="0"/>
              <a:t>Crawler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1FA8E5-AF78-E00E-E3A9-ADE948020A45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5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Breadcrumb</a:t>
            </a:r>
            <a:r>
              <a:rPr lang="de-CH" dirty="0"/>
              <a:t> Navigation</a:t>
            </a:r>
          </a:p>
          <a:p>
            <a:r>
              <a:rPr lang="de-CH" dirty="0"/>
              <a:t>Error Seiten</a:t>
            </a:r>
          </a:p>
          <a:p>
            <a:r>
              <a:rPr lang="de-CH" dirty="0"/>
              <a:t>Mobile Optimierung</a:t>
            </a:r>
          </a:p>
          <a:p>
            <a:r>
              <a:rPr lang="de-CH" dirty="0"/>
              <a:t>URL</a:t>
            </a:r>
          </a:p>
          <a:p>
            <a:r>
              <a:rPr lang="de-CH" dirty="0"/>
              <a:t>Seitenstruktur / HTML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B7D56E-60F3-CF9A-78E7-B6459979E107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30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Breadcrumb</a:t>
            </a:r>
            <a:r>
              <a:rPr lang="de-CH" dirty="0"/>
              <a:t> Navigation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6DC52CD-2EB9-F053-F20B-5197B5E5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Ab 3 Ebenen</a:t>
            </a:r>
          </a:p>
          <a:p>
            <a:endParaRPr lang="de-CH" dirty="0"/>
          </a:p>
        </p:txBody>
      </p:sp>
      <p:pic>
        <p:nvPicPr>
          <p:cNvPr id="9" name="Inhaltsplatzhalter 6" descr="When You Should Use a Breadcrumb Navigation">
            <a:extLst>
              <a:ext uri="{FF2B5EF4-FFF2-40B4-BE49-F238E27FC236}">
                <a16:creationId xmlns:a16="http://schemas.microsoft.com/office/drawing/2014/main" id="{EC9BD1E8-317C-14D8-3FD5-69D684FB8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5" b="8448"/>
          <a:stretch/>
        </p:blipFill>
        <p:spPr bwMode="auto">
          <a:xfrm>
            <a:off x="1726173" y="3365626"/>
            <a:ext cx="8739653" cy="2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6EE475B-DE90-EA26-7A9D-91E7144BEA7E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44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72BE1-BA39-F902-2F1C-D3488C5E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Search Engine </a:t>
            </a:r>
            <a:r>
              <a:rPr lang="de-CH" dirty="0" err="1"/>
              <a:t>Optimization</a:t>
            </a:r>
            <a:r>
              <a:rPr lang="de-CH" dirty="0"/>
              <a:t> (SEO)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C86F58-55BF-56D3-C648-EAB07CC2BFF5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2281B2D-A538-B512-09EB-C7F23B74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8314" y="1488166"/>
            <a:ext cx="7162340" cy="52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5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Error Seiten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Nützliche Error Seiten</a:t>
            </a:r>
          </a:p>
          <a:p>
            <a:r>
              <a:rPr lang="de-CH" dirty="0"/>
              <a:t>Nicht indexieren</a:t>
            </a:r>
          </a:p>
          <a:p>
            <a:r>
              <a:rPr lang="de-CH" dirty="0"/>
              <a:t>Nicht vom crawlen blockieren</a:t>
            </a:r>
          </a:p>
          <a:p>
            <a:r>
              <a:rPr lang="de-CH" dirty="0"/>
              <a:t>Link zur Startseite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3E0FA9-6C15-D687-03AA-3E2B4A4B762E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69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Mobile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Auch E-Mails für mobile Bildschirme optimieren</a:t>
            </a:r>
          </a:p>
          <a:p>
            <a:r>
              <a:rPr lang="de-DE" dirty="0" err="1"/>
              <a:t>Grosse</a:t>
            </a:r>
            <a:r>
              <a:rPr lang="de-DE" dirty="0"/>
              <a:t> Buttons</a:t>
            </a:r>
          </a:p>
          <a:p>
            <a:r>
              <a:rPr lang="de-DE" dirty="0"/>
              <a:t>Responsive CSS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3E0FA9-6C15-D687-03AA-3E2B4A4B762E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803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URL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Keywords</a:t>
            </a:r>
          </a:p>
          <a:p>
            <a:r>
              <a:rPr lang="de-CH" dirty="0"/>
              <a:t>Wörter durch «-» trennen</a:t>
            </a:r>
          </a:p>
          <a:p>
            <a:r>
              <a:rPr lang="de-CH" dirty="0"/>
              <a:t>Kurz</a:t>
            </a:r>
          </a:p>
          <a:p>
            <a:r>
              <a:rPr lang="de-CH" dirty="0"/>
              <a:t>Einleuchtende Struktur</a:t>
            </a:r>
          </a:p>
          <a:p>
            <a:r>
              <a:rPr lang="de-CH" dirty="0"/>
              <a:t>Lesbar</a:t>
            </a:r>
          </a:p>
          <a:p>
            <a:endParaRPr lang="de-CH" dirty="0"/>
          </a:p>
        </p:txBody>
      </p:sp>
      <p:pic>
        <p:nvPicPr>
          <p:cNvPr id="5" name="Grafik 4" descr="How to Improve Your SEO - OutReachFrog">
            <a:extLst>
              <a:ext uri="{FF2B5EF4-FFF2-40B4-BE49-F238E27FC236}">
                <a16:creationId xmlns:a16="http://schemas.microsoft.com/office/drawing/2014/main" id="{5124A791-F405-9693-73F7-C5358FB8A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t="44096" r="20359" b="40294"/>
          <a:stretch/>
        </p:blipFill>
        <p:spPr bwMode="auto">
          <a:xfrm>
            <a:off x="6532312" y="4468690"/>
            <a:ext cx="4818349" cy="7770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How to Improve Your SEO - OutReachFrog">
            <a:extLst>
              <a:ext uri="{FF2B5EF4-FFF2-40B4-BE49-F238E27FC236}">
                <a16:creationId xmlns:a16="http://schemas.microsoft.com/office/drawing/2014/main" id="{9E58240E-3D2F-DB82-9EA1-271C4B0220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2" t="72240" r="19229" b="12491"/>
          <a:stretch/>
        </p:blipFill>
        <p:spPr bwMode="auto">
          <a:xfrm>
            <a:off x="841339" y="4468690"/>
            <a:ext cx="5434067" cy="777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7EB420-6B5B-7B18-A3C8-5B97C8D2F5AC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9068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Seitenstruktur / 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Semantische Tags</a:t>
            </a:r>
          </a:p>
          <a:p>
            <a:r>
              <a:rPr lang="de-CH" dirty="0" err="1"/>
              <a:t>Headings</a:t>
            </a:r>
            <a:endParaRPr lang="de-CH" dirty="0"/>
          </a:p>
          <a:p>
            <a:r>
              <a:rPr lang="de-CH" dirty="0"/>
              <a:t>Form</a:t>
            </a:r>
          </a:p>
          <a:p>
            <a:r>
              <a:rPr lang="de-CH" dirty="0"/>
              <a:t>List</a:t>
            </a:r>
          </a:p>
          <a:p>
            <a:r>
              <a:rPr lang="de-CH" dirty="0"/>
              <a:t>Links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504426-F5FF-AD65-3F69-C69047EABCB9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0252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Semantische Tags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890EC7-350B-630F-83D4-F4442EE48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74" y="1825625"/>
            <a:ext cx="61810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8E80C6D-4BD1-D660-6975-4500F0BF3737}"/>
              </a:ext>
            </a:extLst>
          </p:cNvPr>
          <p:cNvSpPr/>
          <p:nvPr/>
        </p:nvSpPr>
        <p:spPr>
          <a:xfrm>
            <a:off x="0" y="6498000"/>
            <a:ext cx="24384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79702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Headings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ein &lt;h1&gt;-Element pro Seite verwenden</a:t>
            </a:r>
            <a:endParaRPr lang="de-CH" dirty="0"/>
          </a:p>
          <a:p>
            <a:r>
              <a:rPr lang="en-US" dirty="0" err="1"/>
              <a:t>Überschriftenebenen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überspringen</a:t>
            </a:r>
            <a:endParaRPr lang="en-US" dirty="0"/>
          </a:p>
          <a:p>
            <a:r>
              <a:rPr lang="de-CH" dirty="0"/>
              <a:t>Struktur befolgen</a:t>
            </a:r>
          </a:p>
          <a:p>
            <a:r>
              <a:rPr lang="de-CH" dirty="0"/>
              <a:t>H1</a:t>
            </a:r>
          </a:p>
          <a:p>
            <a:pPr lvl="1"/>
            <a:r>
              <a:rPr lang="de-CH" dirty="0"/>
              <a:t>H2</a:t>
            </a:r>
          </a:p>
          <a:p>
            <a:pPr lvl="2"/>
            <a:r>
              <a:rPr lang="de-CH" dirty="0"/>
              <a:t>H3</a:t>
            </a:r>
          </a:p>
          <a:p>
            <a:pPr lvl="3"/>
            <a:r>
              <a:rPr lang="de-CH" dirty="0"/>
              <a:t>…</a:t>
            </a:r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348C76-8FD1-72F5-2239-CEACD92779B0}"/>
              </a:ext>
            </a:extLst>
          </p:cNvPr>
          <p:cNvSpPr/>
          <p:nvPr/>
        </p:nvSpPr>
        <p:spPr>
          <a:xfrm>
            <a:off x="0" y="6498000"/>
            <a:ext cx="48768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401326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Bold</a:t>
            </a:r>
            <a:r>
              <a:rPr lang="de-CH" dirty="0"/>
              <a:t> / Italic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&lt;b&gt; und &lt;i&gt; sollten nicht verwendet werden, da sie keine semantische Bedeutung haben</a:t>
            </a:r>
            <a:endParaRPr lang="de-CH" dirty="0"/>
          </a:p>
          <a:p>
            <a:r>
              <a:rPr lang="en-US" b="0" i="0" dirty="0" err="1">
                <a:solidFill>
                  <a:srgbClr val="0A0A23"/>
                </a:solidFill>
                <a:effectLst/>
              </a:rPr>
              <a:t>Stattdessen</a:t>
            </a:r>
            <a:endParaRPr lang="en-US" b="0" i="0" dirty="0">
              <a:solidFill>
                <a:srgbClr val="0A0A23"/>
              </a:solidFill>
              <a:effectLst/>
            </a:endParaRPr>
          </a:p>
          <a:p>
            <a:pPr lvl="1"/>
            <a:r>
              <a:rPr lang="de-DE" dirty="0"/>
              <a:t>CSS-Eigenschaft „</a:t>
            </a:r>
            <a:r>
              <a:rPr lang="de-DE" dirty="0" err="1"/>
              <a:t>font-weight</a:t>
            </a:r>
            <a:r>
              <a:rPr lang="de-DE" dirty="0"/>
              <a:t>“</a:t>
            </a:r>
            <a:endParaRPr lang="de-CH" dirty="0"/>
          </a:p>
          <a:p>
            <a:pPr lvl="1"/>
            <a:r>
              <a:rPr lang="en-US" dirty="0"/>
              <a:t>&lt;strong&gt; und &lt;</a:t>
            </a:r>
            <a:r>
              <a:rPr lang="en-US" dirty="0" err="1"/>
              <a:t>em</a:t>
            </a:r>
            <a:r>
              <a:rPr lang="en-US" dirty="0"/>
              <a:t>&gt; Tags</a:t>
            </a:r>
            <a:endParaRPr lang="de-CH" dirty="0"/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348C76-8FD1-72F5-2239-CEACD92779B0}"/>
              </a:ext>
            </a:extLst>
          </p:cNvPr>
          <p:cNvSpPr/>
          <p:nvPr/>
        </p:nvSpPr>
        <p:spPr>
          <a:xfrm>
            <a:off x="0" y="6498000"/>
            <a:ext cx="73152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729179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Verschiedenes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Block-Elemente innerhalb von Inline-Elementen</a:t>
            </a:r>
          </a:p>
          <a:p>
            <a:pPr lvl="1"/>
            <a:r>
              <a:rPr lang="de-CH" dirty="0"/>
              <a:t>&lt;p&gt;</a:t>
            </a:r>
            <a:r>
              <a:rPr lang="de-CH" dirty="0">
                <a:solidFill>
                  <a:schemeClr val="accent6"/>
                </a:solidFill>
              </a:rPr>
              <a:t>&lt;a&gt;&lt;/a&gt;</a:t>
            </a:r>
            <a:r>
              <a:rPr lang="de-CH" dirty="0"/>
              <a:t>&lt;/p&gt; anstatt </a:t>
            </a:r>
            <a:r>
              <a:rPr lang="de-CH" dirty="0">
                <a:solidFill>
                  <a:schemeClr val="accent2"/>
                </a:solidFill>
              </a:rPr>
              <a:t>&lt;a&gt;</a:t>
            </a:r>
            <a:r>
              <a:rPr lang="de-CH" dirty="0"/>
              <a:t>&lt;p&gt;&lt;/p&gt;</a:t>
            </a:r>
            <a:r>
              <a:rPr lang="de-CH" dirty="0">
                <a:solidFill>
                  <a:schemeClr val="accent2"/>
                </a:solidFill>
              </a:rPr>
              <a:t>&lt;/a&gt;</a:t>
            </a:r>
          </a:p>
          <a:p>
            <a:r>
              <a:rPr lang="de-CH" dirty="0"/>
              <a:t>Form</a:t>
            </a:r>
          </a:p>
          <a:p>
            <a:pPr lvl="1"/>
            <a:r>
              <a:rPr lang="de-CH" dirty="0"/>
              <a:t>Elemente müssen Labels haben</a:t>
            </a:r>
          </a:p>
          <a:p>
            <a:r>
              <a:rPr lang="de-CH" dirty="0"/>
              <a:t>Erlaubte </a:t>
            </a:r>
            <a:r>
              <a:rPr lang="de-CH"/>
              <a:t>Elemente innerhalb </a:t>
            </a:r>
            <a:r>
              <a:rPr lang="de-CH" dirty="0"/>
              <a:t>Listen</a:t>
            </a:r>
          </a:p>
          <a:p>
            <a:pPr lvl="1"/>
            <a:r>
              <a:rPr lang="de-CH" dirty="0"/>
              <a:t>&lt;li&gt; 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script</a:t>
            </a:r>
            <a:r>
              <a:rPr lang="de-CH" dirty="0"/>
              <a:t>&gt; 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template</a:t>
            </a:r>
            <a:r>
              <a:rPr lang="de-CH" dirty="0"/>
              <a:t>&gt;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348C76-8FD1-72F5-2239-CEACD92779B0}"/>
              </a:ext>
            </a:extLst>
          </p:cNvPr>
          <p:cNvSpPr/>
          <p:nvPr/>
        </p:nvSpPr>
        <p:spPr>
          <a:xfrm>
            <a:off x="0" y="6498000"/>
            <a:ext cx="97536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426825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CAA8-371F-6F4C-D073-731CF08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978F5-5E96-1F57-C7FC-48D49FB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Alt Attribut</a:t>
            </a:r>
          </a:p>
          <a:p>
            <a:pPr lvl="1"/>
            <a:r>
              <a:rPr lang="de-CH" dirty="0"/>
              <a:t>Spezifisch</a:t>
            </a:r>
          </a:p>
          <a:p>
            <a:r>
              <a:rPr lang="de-CH" dirty="0"/>
              <a:t>Angepasste </a:t>
            </a:r>
            <a:r>
              <a:rPr lang="de-CH" dirty="0" err="1"/>
              <a:t>grössen</a:t>
            </a:r>
            <a:r>
              <a:rPr lang="de-CH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36533F-1EE9-A8FB-88BD-CE4713E49E42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5219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SEO</a:t>
            </a:r>
          </a:p>
          <a:p>
            <a:r>
              <a:rPr lang="de-CH" dirty="0"/>
              <a:t>Performance</a:t>
            </a:r>
          </a:p>
          <a:p>
            <a:r>
              <a:rPr lang="de-CH" dirty="0"/>
              <a:t>Zugänglichkeit</a:t>
            </a: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62AFB9-391E-644A-957B-B248EE841D9A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9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0C54E-7894-7B39-B11D-BAE32B6F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93CC2C-3757-DB7B-5F04-8A6C6F59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Kundenorientiert</a:t>
            </a:r>
          </a:p>
          <a:p>
            <a:r>
              <a:rPr lang="de-CH" dirty="0"/>
              <a:t>Entwicklerorientiert</a:t>
            </a:r>
          </a:p>
          <a:p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FE5CFA-0BB9-DD12-2C11-6B4BCDAA93BA}"/>
              </a:ext>
            </a:extLst>
          </p:cNvPr>
          <p:cNvSpPr/>
          <p:nvPr/>
        </p:nvSpPr>
        <p:spPr>
          <a:xfrm>
            <a:off x="9480884" y="0"/>
            <a:ext cx="271111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685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Google </a:t>
            </a:r>
            <a:r>
              <a:rPr lang="de-CH" dirty="0" err="1"/>
              <a:t>Optimize</a:t>
            </a:r>
            <a:endParaRPr lang="de-CH" dirty="0"/>
          </a:p>
          <a:p>
            <a:r>
              <a:rPr lang="de-CH" dirty="0"/>
              <a:t>Google Search </a:t>
            </a:r>
            <a:r>
              <a:rPr lang="de-CH" dirty="0" err="1"/>
              <a:t>Console</a:t>
            </a:r>
            <a:endParaRPr lang="de-CH" dirty="0"/>
          </a:p>
          <a:p>
            <a:r>
              <a:rPr lang="de-CH" dirty="0"/>
              <a:t>Google Analytics</a:t>
            </a:r>
          </a:p>
          <a:p>
            <a:r>
              <a:rPr lang="de-CH" dirty="0"/>
              <a:t>Webpagetest (all-inclusive)</a:t>
            </a:r>
          </a:p>
          <a:p>
            <a:r>
              <a:rPr lang="de-CH" dirty="0"/>
              <a:t>Schema Markup </a:t>
            </a:r>
            <a:r>
              <a:rPr lang="de-CH" dirty="0" err="1"/>
              <a:t>Validator</a:t>
            </a:r>
            <a:endParaRPr lang="de-CH" dirty="0"/>
          </a:p>
          <a:p>
            <a:r>
              <a:rPr lang="de-CH" dirty="0"/>
              <a:t>Metatags.io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687F87-5E56-B129-B40F-2757E1FC1A76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481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Google </a:t>
            </a:r>
            <a:r>
              <a:rPr lang="de-CH" dirty="0" err="1"/>
              <a:t>Optimize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die Durchführung von Experimenten, die Online-Vermarktern und Webmastern helfen sollen, die Konversionsraten und die Zufriedenheit der Besucher zu steigern</a:t>
            </a:r>
          </a:p>
          <a:p>
            <a:r>
              <a:rPr lang="de-DE" dirty="0"/>
              <a:t>Ermöglicht es, Varianten von Webseiten zu testen und zu sehen, wie sie im Hinblick auf ein festgelegtes Ziel abschneiden</a:t>
            </a:r>
          </a:p>
          <a:p>
            <a:r>
              <a:rPr lang="de-DE" dirty="0"/>
              <a:t>Google </a:t>
            </a:r>
            <a:r>
              <a:rPr lang="de-DE" dirty="0" err="1"/>
              <a:t>Optimize</a:t>
            </a:r>
            <a:r>
              <a:rPr lang="de-DE" dirty="0"/>
              <a:t> und </a:t>
            </a:r>
            <a:r>
              <a:rPr lang="de-DE" dirty="0" err="1"/>
              <a:t>Optimize</a:t>
            </a:r>
            <a:r>
              <a:rPr lang="de-DE" dirty="0"/>
              <a:t> 360 ​​sind nach dem 30. September 2023 nicht mehr verfügbar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CACC24-F241-3E18-FC1C-B602A399972B}"/>
              </a:ext>
            </a:extLst>
          </p:cNvPr>
          <p:cNvSpPr/>
          <p:nvPr/>
        </p:nvSpPr>
        <p:spPr>
          <a:xfrm>
            <a:off x="0" y="6498000"/>
            <a:ext cx="19507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3442044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Google Search </a:t>
            </a:r>
            <a:r>
              <a:rPr lang="de-CH" dirty="0" err="1"/>
              <a:t>Console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es, den Indexierungsstatus, Suchanfragen und </a:t>
            </a:r>
            <a:r>
              <a:rPr lang="de-DE" dirty="0" err="1"/>
              <a:t>Crawling</a:t>
            </a:r>
            <a:r>
              <a:rPr lang="de-DE" dirty="0"/>
              <a:t>-Fehler zu überprüfen und die Sichtbarkeit der Websites zu optimieren</a:t>
            </a:r>
          </a:p>
          <a:p>
            <a:r>
              <a:rPr lang="de-DE" dirty="0"/>
              <a:t>Hilft Ihnen, die Leistung der Website allgemein und in den Suchmaschinenergebnissen zu überwachen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E95E74-AE48-68F3-2906-789B4520359E}"/>
              </a:ext>
            </a:extLst>
          </p:cNvPr>
          <p:cNvSpPr/>
          <p:nvPr/>
        </p:nvSpPr>
        <p:spPr>
          <a:xfrm>
            <a:off x="0" y="6498000"/>
            <a:ext cx="402336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1061655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Google Analytics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angebotener Webanalysedienst, der den Website-Verkehr verfolgt und meldet</a:t>
            </a:r>
          </a:p>
          <a:p>
            <a:r>
              <a:rPr lang="de-DE" dirty="0"/>
              <a:t>Hilft Ihnen, mehr über Ihre Benutzer zu erfahren, einschließlich wer sie sind, wie sie Sie gefunden haben und wie sie mit Ihrer Website interagieren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9D4342-CE3D-6BD7-0D5D-4E6268F0704A}"/>
              </a:ext>
            </a:extLst>
          </p:cNvPr>
          <p:cNvSpPr/>
          <p:nvPr/>
        </p:nvSpPr>
        <p:spPr>
          <a:xfrm>
            <a:off x="0" y="6498000"/>
            <a:ext cx="6096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543009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Webpagetest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Open-Source-Webleistungstool, das diagnostische Informationen darüber liefert, wie eine Webseite unter verschiedenen Bedingungen funktioniert</a:t>
            </a:r>
          </a:p>
          <a:p>
            <a:r>
              <a:rPr lang="de-DE" dirty="0"/>
              <a:t>Es bietet eine Online-Version, in der jeder Test von verschiedenen Standorten auf der ganzen Welt aus in echten Browsern unter einer beliebigen Anzahl von benutzerdefinierten Netzwerkbedingungen ausgeführt werden kann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FF07D5-D293-DAE5-9B17-C16D3F57F8B3}"/>
              </a:ext>
            </a:extLst>
          </p:cNvPr>
          <p:cNvSpPr/>
          <p:nvPr/>
        </p:nvSpPr>
        <p:spPr>
          <a:xfrm>
            <a:off x="0" y="6498000"/>
            <a:ext cx="80467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4057991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Schema Markup </a:t>
            </a:r>
            <a:r>
              <a:rPr lang="de-CH" dirty="0" err="1"/>
              <a:t>Validator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Validiert alle Schema.org-basierten strukturierten Daten, die einer gegebenen Webseite eingebettet sind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B23188-8209-6BBF-3D89-3C1D87B97CF8}"/>
              </a:ext>
            </a:extLst>
          </p:cNvPr>
          <p:cNvSpPr/>
          <p:nvPr/>
        </p:nvSpPr>
        <p:spPr>
          <a:xfrm>
            <a:off x="0" y="6498000"/>
            <a:ext cx="1011936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2167768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Metatags.io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damit Inhalte bearbeiten und eine Vorschau anzeigen lassen, wie die Webseite auf Facebook, Twitter </a:t>
            </a:r>
            <a:r>
              <a:rPr lang="de-DE" dirty="0" err="1"/>
              <a:t>etc</a:t>
            </a:r>
            <a:r>
              <a:rPr lang="de-DE" dirty="0"/>
              <a:t> aussehen wird</a:t>
            </a:r>
          </a:p>
          <a:p>
            <a:r>
              <a:rPr lang="de-DE" dirty="0"/>
              <a:t>Liest die Daten aus Meta-Tags der Website</a:t>
            </a:r>
          </a:p>
          <a:p>
            <a:r>
              <a:rPr lang="de-DE" dirty="0"/>
              <a:t>Sie können auch Meta-Tags aus bereitgestellten Inhalten generieren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876007-3038-1F11-2D17-D1C5D8D88F49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4248738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Google </a:t>
            </a:r>
            <a:r>
              <a:rPr lang="de-CH" dirty="0" err="1"/>
              <a:t>PageSpeed</a:t>
            </a:r>
            <a:r>
              <a:rPr lang="de-CH" dirty="0"/>
              <a:t> </a:t>
            </a:r>
            <a:r>
              <a:rPr lang="de-CH" dirty="0" err="1"/>
              <a:t>Insights</a:t>
            </a:r>
            <a:r>
              <a:rPr lang="de-CH" dirty="0"/>
              <a:t> (all-inclusive)</a:t>
            </a:r>
          </a:p>
          <a:p>
            <a:r>
              <a:rPr lang="de-CH" dirty="0"/>
              <a:t>Apache </a:t>
            </a:r>
            <a:r>
              <a:rPr lang="de-CH" dirty="0" err="1"/>
              <a:t>PageSpeed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9A4DF76-0DF7-C963-84D8-F06C55AE2CDE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636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Google </a:t>
            </a:r>
            <a:r>
              <a:rPr lang="de-CH" dirty="0" err="1"/>
              <a:t>PageSpeed</a:t>
            </a:r>
            <a:r>
              <a:rPr lang="de-CH" dirty="0"/>
              <a:t> </a:t>
            </a:r>
            <a:r>
              <a:rPr lang="de-CH" dirty="0" err="1"/>
              <a:t>Insights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Kostenloses Leistungstool</a:t>
            </a:r>
          </a:p>
          <a:p>
            <a:r>
              <a:rPr lang="de-DE" dirty="0"/>
              <a:t>Analysiert den Inhalt einer bestimmten Webseite und stellt Seitengeschwindigkeitswerte sowohl für die Mobil- als auch für die Desktop-Version der Seite bereit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8148B4-E965-2657-AFAA-FE8EA52C4D21}"/>
              </a:ext>
            </a:extLst>
          </p:cNvPr>
          <p:cNvSpPr/>
          <p:nvPr/>
        </p:nvSpPr>
        <p:spPr>
          <a:xfrm>
            <a:off x="0" y="6498000"/>
            <a:ext cx="6096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091027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Apache </a:t>
            </a:r>
            <a:r>
              <a:rPr lang="de-CH" dirty="0" err="1"/>
              <a:t>PageSpeed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PageSpeed</a:t>
            </a:r>
            <a:r>
              <a:rPr lang="en-US" dirty="0"/>
              <a:t>-Module </a:t>
            </a:r>
            <a:r>
              <a:rPr lang="en-US" dirty="0" err="1"/>
              <a:t>mod_pagespeed</a:t>
            </a:r>
            <a:r>
              <a:rPr lang="en-US" dirty="0"/>
              <a:t> und </a:t>
            </a:r>
            <a:r>
              <a:rPr lang="en-US" dirty="0" err="1"/>
              <a:t>ngx_pagespeed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Open-Source-Webserver-Module, die </a:t>
            </a:r>
            <a:r>
              <a:rPr lang="en-US" dirty="0" err="1"/>
              <a:t>Ihre</a:t>
            </a:r>
            <a:r>
              <a:rPr lang="en-US" dirty="0"/>
              <a:t> Website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optimieren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D8B93C-23E1-284E-F894-35EF03E324A5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8778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Kundenorientiert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Keywords</a:t>
            </a:r>
          </a:p>
          <a:p>
            <a:r>
              <a:rPr lang="de-CH" dirty="0"/>
              <a:t>Beschreibungen</a:t>
            </a:r>
          </a:p>
          <a:p>
            <a:r>
              <a:rPr lang="de-CH" dirty="0"/>
              <a:t>Medien</a:t>
            </a:r>
          </a:p>
          <a:p>
            <a:r>
              <a:rPr lang="de-CH" dirty="0"/>
              <a:t>FAQ/Q&amp;A</a:t>
            </a:r>
          </a:p>
          <a:p>
            <a:r>
              <a:rPr lang="de-CH" dirty="0" err="1"/>
              <a:t>Social</a:t>
            </a:r>
            <a:r>
              <a:rPr lang="de-CH" dirty="0"/>
              <a:t> Media</a:t>
            </a:r>
          </a:p>
          <a:p>
            <a:r>
              <a:rPr lang="de-CH" dirty="0"/>
              <a:t>Backlinks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C2EA66-D096-87F0-BA3D-A0E6D91CDD9A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8508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Zugänglichkeit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Google Mobile Friendly</a:t>
            </a:r>
          </a:p>
          <a:p>
            <a:r>
              <a:rPr lang="de-CH" dirty="0"/>
              <a:t>Content </a:t>
            </a:r>
            <a:r>
              <a:rPr lang="de-CH" dirty="0" err="1"/>
              <a:t>Delivery</a:t>
            </a:r>
            <a:r>
              <a:rPr lang="de-CH" dirty="0"/>
              <a:t> Network (CDN)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BECAF1-3D35-145F-AFD3-D742335D3E50}"/>
              </a:ext>
            </a:extLst>
          </p:cNvPr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80009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Google Mobile Friendly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Testet, wie einfach ein Besucher die Seite auf einem mobilen Gerät verwenden kann</a:t>
            </a:r>
          </a:p>
          <a:p>
            <a:r>
              <a:rPr lang="de-DE" dirty="0"/>
              <a:t>Zu den Testergebnissen gehören ein Screenshot, der zeigt, wie die Seite für Google auf einem Mobilgerät aussieht, sowie eine Liste aller gefundenen Probleme bei der mobilen Benutzerfreundlichkeit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80915A-75C7-1BA4-8915-950C8BC661E2}"/>
              </a:ext>
            </a:extLst>
          </p:cNvPr>
          <p:cNvSpPr/>
          <p:nvPr/>
        </p:nvSpPr>
        <p:spPr>
          <a:xfrm>
            <a:off x="0" y="6498000"/>
            <a:ext cx="6096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Zugänglichkeit</a:t>
            </a:r>
          </a:p>
        </p:txBody>
      </p:sp>
    </p:spTree>
    <p:extLst>
      <p:ext uri="{BB962C8B-B14F-4D97-AF65-F5344CB8AC3E}">
        <p14:creationId xmlns:p14="http://schemas.microsoft.com/office/powerpoint/2010/main" val="569548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B161-9DC1-D2D0-A089-B36BD61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Thumbor</a:t>
            </a:r>
            <a:r>
              <a:rPr lang="de-CH" dirty="0"/>
              <a:t> CDN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D4FCD-A88B-2CCA-D2D5-F8A52E4C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beliebteste selbstverwaltete Image-CDN</a:t>
            </a:r>
          </a:p>
          <a:p>
            <a:r>
              <a:rPr lang="de-DE" dirty="0"/>
              <a:t>Obwohl es Open Source und kostenlos zu verwenden ist, hat es im Allgemeinen weniger Funktionen als die meisten kommerziellen CDNs </a:t>
            </a:r>
            <a:r>
              <a:rPr lang="de-DE"/>
              <a:t>und die </a:t>
            </a:r>
            <a:r>
              <a:rPr lang="de-DE" dirty="0"/>
              <a:t>Dokumentation ist etwas begrenzt</a:t>
            </a:r>
          </a:p>
          <a:p>
            <a:r>
              <a:rPr lang="de-DE" dirty="0"/>
              <a:t>Wikipedia, Square und 99designs sind drei Websites, die </a:t>
            </a:r>
            <a:r>
              <a:rPr lang="de-DE" dirty="0" err="1"/>
              <a:t>Thumbor</a:t>
            </a:r>
            <a:r>
              <a:rPr lang="de-DE" dirty="0"/>
              <a:t> verwenden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D8BEC0-7140-FCBE-0413-710D34E00A8E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Zugänglichkeit</a:t>
            </a:r>
          </a:p>
        </p:txBody>
      </p:sp>
    </p:spTree>
    <p:extLst>
      <p:ext uri="{BB962C8B-B14F-4D97-AF65-F5344CB8AC3E}">
        <p14:creationId xmlns:p14="http://schemas.microsoft.com/office/powerpoint/2010/main" val="243580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Keywords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Einzigartig</a:t>
            </a:r>
          </a:p>
          <a:p>
            <a:r>
              <a:rPr lang="de-CH" dirty="0"/>
              <a:t>Einmalig</a:t>
            </a:r>
          </a:p>
          <a:p>
            <a:r>
              <a:rPr lang="de-CH" dirty="0" err="1"/>
              <a:t>Branded</a:t>
            </a:r>
            <a:r>
              <a:rPr lang="de-CH" dirty="0"/>
              <a:t> </a:t>
            </a:r>
          </a:p>
          <a:p>
            <a:r>
              <a:rPr lang="de-CH" dirty="0"/>
              <a:t>Long Tail</a:t>
            </a:r>
          </a:p>
          <a:p>
            <a:r>
              <a:rPr lang="de-CH" dirty="0" err="1"/>
              <a:t>Related</a:t>
            </a:r>
            <a:r>
              <a:rPr lang="de-CH" dirty="0"/>
              <a:t>	</a:t>
            </a:r>
          </a:p>
          <a:p>
            <a:r>
              <a:rPr lang="de-CH" dirty="0"/>
              <a:t>Keyword </a:t>
            </a:r>
            <a:r>
              <a:rPr lang="de-CH" dirty="0" err="1"/>
              <a:t>stuffing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CF7E62-9BD9-BE23-EEC6-3725F31211A1}"/>
              </a:ext>
            </a:extLst>
          </p:cNvPr>
          <p:cNvSpPr/>
          <p:nvPr/>
        </p:nvSpPr>
        <p:spPr>
          <a:xfrm>
            <a:off x="0" y="6498000"/>
            <a:ext cx="195072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Kundenorientiert</a:t>
            </a:r>
          </a:p>
        </p:txBody>
      </p:sp>
      <p:pic>
        <p:nvPicPr>
          <p:cNvPr id="4" name="Grafik 3" descr="Google SERP – Related searches">
            <a:extLst>
              <a:ext uri="{FF2B5EF4-FFF2-40B4-BE49-F238E27FC236}">
                <a16:creationId xmlns:a16="http://schemas.microsoft.com/office/drawing/2014/main" id="{4890A3C6-8258-DA8D-CA5C-6D2CCB0708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8" r="48746" b="9266"/>
          <a:stretch/>
        </p:blipFill>
        <p:spPr bwMode="auto">
          <a:xfrm>
            <a:off x="5809034" y="1602740"/>
            <a:ext cx="5047960" cy="3652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97E81BC-C745-C27F-9893-8C65AB933941}"/>
              </a:ext>
            </a:extLst>
          </p:cNvPr>
          <p:cNvCxnSpPr>
            <a:cxnSpLocks/>
          </p:cNvCxnSpPr>
          <p:nvPr/>
        </p:nvCxnSpPr>
        <p:spPr>
          <a:xfrm>
            <a:off x="2427514" y="4093027"/>
            <a:ext cx="3668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0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48C6-5154-C82A-1887-D288C0A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Beschreibungen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188C0-7DEE-7E9E-D65E-7B87AEEF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1000+ Wörter</a:t>
            </a:r>
          </a:p>
          <a:p>
            <a:r>
              <a:rPr lang="de-CH" dirty="0"/>
              <a:t>Nicht vom Verkäufer kopiert</a:t>
            </a:r>
          </a:p>
          <a:p>
            <a:r>
              <a:rPr lang="de-CH" dirty="0"/>
              <a:t>Einzigartig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CF7E62-9BD9-BE23-EEC6-3725F31211A1}"/>
              </a:ext>
            </a:extLst>
          </p:cNvPr>
          <p:cNvSpPr/>
          <p:nvPr/>
        </p:nvSpPr>
        <p:spPr>
          <a:xfrm>
            <a:off x="0" y="6498000"/>
            <a:ext cx="402336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/>
              <a:t>Kundenorientiert</a:t>
            </a:r>
          </a:p>
        </p:txBody>
      </p:sp>
    </p:spTree>
    <p:extLst>
      <p:ext uri="{BB962C8B-B14F-4D97-AF65-F5344CB8AC3E}">
        <p14:creationId xmlns:p14="http://schemas.microsoft.com/office/powerpoint/2010/main" val="30888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2077</Words>
  <Application>Microsoft Office PowerPoint</Application>
  <PresentationFormat>Breitbild</PresentationFormat>
  <Paragraphs>448</Paragraphs>
  <Slides>72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Inter</vt:lpstr>
      <vt:lpstr>Lora</vt:lpstr>
      <vt:lpstr>Segoe UI</vt:lpstr>
      <vt:lpstr>Office</vt:lpstr>
      <vt:lpstr>CustomView optimieren: Wie und warum?</vt:lpstr>
      <vt:lpstr>Warum?</vt:lpstr>
      <vt:lpstr>Wie?</vt:lpstr>
      <vt:lpstr>Search Engine Optimization (SEO)</vt:lpstr>
      <vt:lpstr>Search Engine Optimization (SEO)</vt:lpstr>
      <vt:lpstr>Wie?</vt:lpstr>
      <vt:lpstr>Kundenorientiert</vt:lpstr>
      <vt:lpstr>Keywords</vt:lpstr>
      <vt:lpstr>Beschreibungen</vt:lpstr>
      <vt:lpstr>Medien</vt:lpstr>
      <vt:lpstr>FAQ/Q&amp;A</vt:lpstr>
      <vt:lpstr>Soziale Medien</vt:lpstr>
      <vt:lpstr>Backlinks</vt:lpstr>
      <vt:lpstr>Entwicklerorientiert</vt:lpstr>
      <vt:lpstr>Sitemap</vt:lpstr>
      <vt:lpstr>Structured Data</vt:lpstr>
      <vt:lpstr>Spezifisch für Ecommerce</vt:lpstr>
      <vt:lpstr>Tags</vt:lpstr>
      <vt:lpstr>Call to Action (CTA)</vt:lpstr>
      <vt:lpstr>PowerPoint-Präsentation</vt:lpstr>
      <vt:lpstr>Bewertungen</vt:lpstr>
      <vt:lpstr>Interne Verlinkungen</vt:lpstr>
      <vt:lpstr>Performance</vt:lpstr>
      <vt:lpstr>Wie?</vt:lpstr>
      <vt:lpstr>Medien</vt:lpstr>
      <vt:lpstr>Content Delivery Network (CDN)</vt:lpstr>
      <vt:lpstr>Kompression</vt:lpstr>
      <vt:lpstr>PowerPoint-Präsentation</vt:lpstr>
      <vt:lpstr>Preload</vt:lpstr>
      <vt:lpstr>Lazy Loading</vt:lpstr>
      <vt:lpstr>Flexible Bilder</vt:lpstr>
      <vt:lpstr>JavaScript</vt:lpstr>
      <vt:lpstr>Minify / Compress</vt:lpstr>
      <vt:lpstr>Defer / Async</vt:lpstr>
      <vt:lpstr>Split</vt:lpstr>
      <vt:lpstr>Inline</vt:lpstr>
      <vt:lpstr>Externe Scripts</vt:lpstr>
      <vt:lpstr>Critical Requests</vt:lpstr>
      <vt:lpstr>CSS</vt:lpstr>
      <vt:lpstr>Preload</vt:lpstr>
      <vt:lpstr>Split &amp; Async</vt:lpstr>
      <vt:lpstr>Schriftarten</vt:lpstr>
      <vt:lpstr>Animationen</vt:lpstr>
      <vt:lpstr>HTTP</vt:lpstr>
      <vt:lpstr>Requests</vt:lpstr>
      <vt:lpstr>Cache</vt:lpstr>
      <vt:lpstr>Zugänglichkeit</vt:lpstr>
      <vt:lpstr>Wie?</vt:lpstr>
      <vt:lpstr>Breadcrumb Navigation</vt:lpstr>
      <vt:lpstr>Error Seiten</vt:lpstr>
      <vt:lpstr>Mobile Optimierung</vt:lpstr>
      <vt:lpstr>URL</vt:lpstr>
      <vt:lpstr>Seitenstruktur / HTML</vt:lpstr>
      <vt:lpstr>Semantische Tags</vt:lpstr>
      <vt:lpstr>Headings</vt:lpstr>
      <vt:lpstr>Bold / Italic</vt:lpstr>
      <vt:lpstr>Verschiedenes</vt:lpstr>
      <vt:lpstr>Medien</vt:lpstr>
      <vt:lpstr>Tools</vt:lpstr>
      <vt:lpstr>SEO</vt:lpstr>
      <vt:lpstr>Google Optimize</vt:lpstr>
      <vt:lpstr>Google Search Console</vt:lpstr>
      <vt:lpstr>Google Analytics</vt:lpstr>
      <vt:lpstr>Webpagetest</vt:lpstr>
      <vt:lpstr>Schema Markup Validator</vt:lpstr>
      <vt:lpstr>Metatags.io</vt:lpstr>
      <vt:lpstr>Performance</vt:lpstr>
      <vt:lpstr>Google PageSpeed Insights</vt:lpstr>
      <vt:lpstr>Apache PageSpeed</vt:lpstr>
      <vt:lpstr>Zugänglichkeit</vt:lpstr>
      <vt:lpstr>Google Mobile Friendly</vt:lpstr>
      <vt:lpstr>Thumbor CDN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Georgiy Shevoroshkin</dc:creator>
  <cp:lastModifiedBy>Georgiy Shevoroshkin</cp:lastModifiedBy>
  <cp:revision>63</cp:revision>
  <dcterms:created xsi:type="dcterms:W3CDTF">2023-01-24T12:30:38Z</dcterms:created>
  <dcterms:modified xsi:type="dcterms:W3CDTF">2023-02-22T09:39:19Z</dcterms:modified>
</cp:coreProperties>
</file>