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533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3399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447" y="6484284"/>
            <a:ext cx="2743200" cy="365125"/>
          </a:xfrm>
        </p:spPr>
        <p:txBody>
          <a:bodyPr/>
          <a:lstStyle/>
          <a:p>
            <a:fld id="{07B90D87-C28D-40D7-9B20-6E4DCA7BD68F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93627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5407" y="6493249"/>
            <a:ext cx="2693893" cy="365125"/>
          </a:xfrm>
        </p:spPr>
        <p:txBody>
          <a:bodyPr/>
          <a:lstStyle/>
          <a:p>
            <a:fld id="{4A745721-679C-41D4-A68C-2EED4B2A49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659471" y="533400"/>
            <a:ext cx="467" cy="6324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533400"/>
            <a:ext cx="121920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659938" y="533399"/>
            <a:ext cx="2532062" cy="631666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05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0D87-C28D-40D7-9B20-6E4DCA7BD68F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5721-679C-41D4-A68C-2EED4B2A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menu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Implementation Details</a:t>
            </a:r>
            <a:endParaRPr lang="en-US" dirty="0" smtClean="0"/>
          </a:p>
          <a:p>
            <a:r>
              <a:rPr lang="en-US" dirty="0" smtClean="0"/>
              <a:t>Station Drops, Dives, Meshes implemented as layer modules, each one adds options to main menu.</a:t>
            </a:r>
          </a:p>
          <a:p>
            <a:r>
              <a:rPr lang="en-US" dirty="0" smtClean="0"/>
              <a:t>A single layer may be loaded multiple times and will add separate option sets to menu (i.e. one mesh layer for each mesh we want to display)</a:t>
            </a:r>
          </a:p>
          <a:p>
            <a:r>
              <a:rPr lang="en-US" dirty="0" smtClean="0"/>
              <a:t>If a dive has been processed already (it has a processed dive data file), enabling the dive will show it processed. Ideally, if a dive is open in another view, you can see changes as it’s being edited.</a:t>
            </a:r>
          </a:p>
          <a:p>
            <a:r>
              <a:rPr lang="en-US" dirty="0" smtClean="0"/>
              <a:t>There may be an option in dive display mode that turns processed mode on/off for all dives.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862" y="762000"/>
            <a:ext cx="2438400" cy="1981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Dives &gt;</a:t>
            </a:r>
          </a:p>
          <a:p>
            <a:r>
              <a:rPr lang="en-US" sz="1400" dirty="0" smtClean="0"/>
              <a:t>Dive Display Mode 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Wingdings" panose="05000000000000000000" pitchFamily="2" charset="2"/>
              </a:rPr>
              <a:t>Station Drops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Wingdings" panose="05000000000000000000" pitchFamily="2" charset="2"/>
              </a:rPr>
              <a:t>Station Names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Wingdings" panose="05000000000000000000" pitchFamily="2" charset="2"/>
              </a:rPr>
              <a:t>Sonde Mesh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Sonde Mesh Display Options 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Wingdings" panose="05000000000000000000" pitchFamily="2" charset="2"/>
              </a:rPr>
              <a:t>Dive Processing Panel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Wingdings" panose="05000000000000000000" pitchFamily="2" charset="2"/>
              </a:rPr>
              <a:t>Measuring Stick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ym typeface="Wingdings" panose="05000000000000000000" pitchFamily="2" charset="2"/>
              </a:rPr>
              <a:t>Processing Catalog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765148" y="772886"/>
            <a:ext cx="17526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2008</a:t>
            </a:r>
          </a:p>
          <a:p>
            <a:r>
              <a:rPr lang="en-US" sz="1400" dirty="0" smtClean="0"/>
              <a:t>2009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6078" y="772886"/>
            <a:ext cx="1752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Select 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Dive1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Dive2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…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7467600" y="772886"/>
            <a:ext cx="1676400" cy="1817914"/>
          </a:xfrm>
          <a:prstGeom prst="borderCallout1">
            <a:avLst>
              <a:gd name="adj1" fmla="val 18750"/>
              <a:gd name="adj2" fmla="val -8333"/>
              <a:gd name="adj3" fmla="val 25447"/>
              <a:gd name="adj4" fmla="val -60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Dive colors </a:t>
            </a:r>
            <a:r>
              <a:rPr lang="en-US" sz="1000" dirty="0" err="1" smtClean="0"/>
              <a:t>automaticallycally</a:t>
            </a:r>
            <a:r>
              <a:rPr lang="en-US" sz="1000" dirty="0" smtClean="0"/>
              <a:t> allocated based on number of visible dives. Dives are not loaded by default, only the AUV traces.</a:t>
            </a:r>
          </a:p>
          <a:p>
            <a:pPr algn="ctr"/>
            <a:r>
              <a:rPr lang="en-US" sz="1000" dirty="0" smtClean="0"/>
              <a:t>When one dive name is hovered, its trace is visible to give users an idea of what they will load</a:t>
            </a:r>
            <a:endParaRPr lang="en-US" sz="1000" dirty="0"/>
          </a:p>
        </p:txBody>
      </p:sp>
      <p:cxnSp>
        <p:nvCxnSpPr>
          <p:cNvPr id="10" name="Elbow Connector 9"/>
          <p:cNvCxnSpPr>
            <a:endCxn id="6" idx="1"/>
          </p:cNvCxnSpPr>
          <p:nvPr/>
        </p:nvCxnSpPr>
        <p:spPr>
          <a:xfrm>
            <a:off x="914400" y="914400"/>
            <a:ext cx="1850748" cy="1251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4697829" y="2362200"/>
            <a:ext cx="1649097" cy="1066800"/>
          </a:xfrm>
          <a:prstGeom prst="wedgeRoundRectCallout">
            <a:avLst>
              <a:gd name="adj1" fmla="val -198011"/>
              <a:gd name="adj2" fmla="val -660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If this is enabled, the panel for dive processing will be visible</a:t>
            </a:r>
            <a:endParaRPr lang="en-US" sz="10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693199" y="3581400"/>
            <a:ext cx="1649097" cy="1066800"/>
          </a:xfrm>
          <a:prstGeom prst="wedgeRoundRectCallout">
            <a:avLst>
              <a:gd name="adj1" fmla="val -165831"/>
              <a:gd name="adj2" fmla="val -15561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If this is enabled, the measuring stick tool will be visible and some wand keys may be used to control it.</a:t>
            </a:r>
            <a:endParaRPr lang="en-US" sz="10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972845" y="3886200"/>
            <a:ext cx="1649097" cy="1066800"/>
          </a:xfrm>
          <a:prstGeom prst="wedgeRoundRectCallout">
            <a:avLst>
              <a:gd name="adj1" fmla="val -86355"/>
              <a:gd name="adj2" fmla="val -15561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Make them radio buttons so you can have either one or the other?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2286000"/>
            <a:ext cx="381000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8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Stick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6845300" cy="38862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Dpad</a:t>
            </a:r>
            <a:r>
              <a:rPr lang="en-US" dirty="0" smtClean="0"/>
              <a:t> down does point picking and sets measure to one actual point in dataset (unless no intersections are found)</a:t>
            </a:r>
          </a:p>
          <a:p>
            <a:r>
              <a:rPr lang="en-US" dirty="0" smtClean="0"/>
              <a:t>Wand </a:t>
            </a:r>
            <a:r>
              <a:rPr lang="en-US" dirty="0" err="1" smtClean="0"/>
              <a:t>interactor</a:t>
            </a:r>
            <a:r>
              <a:rPr lang="en-US" dirty="0" smtClean="0"/>
              <a:t> can then be used to move point around.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62200" y="2729593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</p:cNvCxnSpPr>
          <p:nvPr/>
        </p:nvCxnSpPr>
        <p:spPr>
          <a:xfrm flipV="1">
            <a:off x="2438400" y="1447800"/>
            <a:ext cx="0" cy="12817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1600200"/>
            <a:ext cx="152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62200" y="1905000"/>
            <a:ext cx="152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2200" y="2286000"/>
            <a:ext cx="152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4697829" y="2362200"/>
            <a:ext cx="1649097" cy="1066800"/>
          </a:xfrm>
          <a:prstGeom prst="wedgeRoundRectCallout">
            <a:avLst>
              <a:gd name="adj1" fmla="val -181993"/>
              <a:gd name="adj2" fmla="val -908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Distance markers to simplify measuring (0 at bottom point)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7946" y="2899931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X, y, depth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62400"/>
            <a:ext cx="1242168" cy="12421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50484" y="5204568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Bring measure tool to spot pointed by wand (using point picker)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290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 Processing Panel - general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19930"/>
            <a:ext cx="4572000" cy="347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Load Dive 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Active Parameter: Beam Angle &gt;</a:t>
            </a:r>
          </a:p>
          <a:p>
            <a:r>
              <a:rPr lang="en-US" dirty="0" smtClean="0"/>
              <a:t>Filter Start: </a:t>
            </a:r>
            <a:r>
              <a:rPr lang="en-US" dirty="0" err="1" smtClean="0"/>
              <a:t>val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Filter End: </a:t>
            </a:r>
            <a:r>
              <a:rPr lang="en-US" dirty="0" err="1" smtClean="0"/>
              <a:t>va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529397"/>
            <a:ext cx="4267200" cy="3048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066800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Dive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9720" y="2732961"/>
            <a:ext cx="4267200" cy="1931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6249" y="3268782"/>
            <a:ext cx="4100671" cy="18038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71720" y="2705754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prev</a:t>
            </a:r>
            <a:r>
              <a:rPr lang="en-US" sz="1200" dirty="0" smtClean="0"/>
              <a:t> control </a:t>
            </a:r>
            <a:r>
              <a:rPr lang="en-US" sz="1200" dirty="0" err="1" smtClean="0"/>
              <a:t>param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91257" y="1705311"/>
            <a:ext cx="167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out of menu:</a:t>
            </a:r>
          </a:p>
          <a:p>
            <a:r>
              <a:rPr lang="en-US" sz="1200" dirty="0" smtClean="0"/>
              <a:t>Move dive processing panel around (?)</a:t>
            </a:r>
          </a:p>
          <a:p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6" t="3328" r="61668" b="5549"/>
          <a:stretch/>
        </p:blipFill>
        <p:spPr>
          <a:xfrm>
            <a:off x="6503944" y="990600"/>
            <a:ext cx="1743307" cy="51054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98825" y="1020633"/>
            <a:ext cx="114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L/R: control </a:t>
            </a:r>
            <a:r>
              <a:rPr lang="en-US" sz="1200" dirty="0" err="1" smtClean="0"/>
              <a:t>param</a:t>
            </a:r>
            <a:r>
              <a:rPr lang="en-US" sz="1200" dirty="0" smtClean="0"/>
              <a:t> value</a:t>
            </a:r>
          </a:p>
          <a:p>
            <a:r>
              <a:rPr lang="en-US" sz="1200" dirty="0" smtClean="0"/>
              <a:t>Analog press = 10x speed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77970" y="2705754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next control </a:t>
            </a:r>
            <a:r>
              <a:rPr lang="en-US" sz="1200" dirty="0" err="1" smtClean="0"/>
              <a:t>param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160023" y="2246322"/>
            <a:ext cx="118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Toggle: modify start/end filter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27" y="351418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Save Section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62144" y="352885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Discard Section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2656" y="35240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Reset Section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461622" y="4581923"/>
            <a:ext cx="1649097" cy="714534"/>
          </a:xfrm>
          <a:prstGeom prst="wedgeRoundRectCallout">
            <a:avLst>
              <a:gd name="adj1" fmla="val -24129"/>
              <a:gd name="adj2" fmla="val -12183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Confirm processing </a:t>
            </a:r>
            <a:r>
              <a:rPr lang="en-US" sz="1000" dirty="0" err="1" smtClean="0"/>
              <a:t>params</a:t>
            </a:r>
            <a:r>
              <a:rPr lang="en-US" sz="1000" dirty="0" smtClean="0"/>
              <a:t> for this section and save</a:t>
            </a:r>
            <a:endParaRPr lang="en-US" sz="10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2268252" y="4881327"/>
            <a:ext cx="1649097" cy="714534"/>
          </a:xfrm>
          <a:prstGeom prst="wedgeRoundRectCallout">
            <a:avLst>
              <a:gd name="adj1" fmla="val -45693"/>
              <a:gd name="adj2" fmla="val -1502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Mark this section and dirty data to throw away</a:t>
            </a:r>
            <a:endParaRPr 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446903" y="4881327"/>
            <a:ext cx="1649097" cy="714534"/>
          </a:xfrm>
          <a:prstGeom prst="wedgeRoundRectCallout">
            <a:avLst>
              <a:gd name="adj1" fmla="val -50622"/>
              <a:gd name="adj2" fmla="val -16591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Reset this section and mark it back as unprocessed data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023027" y="3006356"/>
            <a:ext cx="167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Toggle control mode:</a:t>
            </a:r>
          </a:p>
          <a:p>
            <a:pPr algn="r"/>
            <a:r>
              <a:rPr lang="en-US" sz="1200" dirty="0" smtClean="0"/>
              <a:t>Controlling dive section</a:t>
            </a:r>
          </a:p>
          <a:p>
            <a:pPr algn="r"/>
            <a:r>
              <a:rPr lang="en-US" sz="1200" dirty="0" smtClean="0"/>
              <a:t>Vs controlling section parameters</a:t>
            </a:r>
            <a:endParaRPr lang="en-US" sz="12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5019635" y="1002880"/>
            <a:ext cx="1649097" cy="714534"/>
          </a:xfrm>
          <a:prstGeom prst="wedgeRoundRectCallout">
            <a:avLst>
              <a:gd name="adj1" fmla="val -83891"/>
              <a:gd name="adj2" fmla="val 3883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Dive section control – see next slide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3211195" y="628333"/>
            <a:ext cx="1649097" cy="714534"/>
          </a:xfrm>
          <a:prstGeom prst="wedgeRoundRectCallout">
            <a:avLst>
              <a:gd name="adj1" fmla="val -162135"/>
              <a:gd name="adj2" fmla="val -1093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Similar to main menu, but here for the selected dive the AUV trace stays visible when dive is selected.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363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 Processing Panel – Dive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94" y="1124738"/>
            <a:ext cx="4572000" cy="1121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Selectors (green, red flags) can be moved with either mouse or with analog stick (up arrow switches between start/end selection)</a:t>
            </a:r>
          </a:p>
          <a:p>
            <a:r>
              <a:rPr lang="en-US" dirty="0" smtClean="0"/>
              <a:t>Sections cannot overlap.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894" y="1591650"/>
            <a:ext cx="4267200" cy="5168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2515" y="636061"/>
            <a:ext cx="34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Initial, after a clean dive is selected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46359" y="1278994"/>
            <a:ext cx="335706" cy="813071"/>
            <a:chOff x="2255094" y="1295400"/>
            <a:chExt cx="335706" cy="81307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590800" y="1295400"/>
              <a:ext cx="0" cy="81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Triangle 9"/>
            <p:cNvSpPr/>
            <p:nvPr/>
          </p:nvSpPr>
          <p:spPr>
            <a:xfrm flipH="1">
              <a:off x="2255094" y="1295400"/>
              <a:ext cx="304800" cy="296250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320254" y="1295400"/>
            <a:ext cx="335706" cy="813071"/>
            <a:chOff x="2255094" y="1295400"/>
            <a:chExt cx="335706" cy="81307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590800" y="1295400"/>
              <a:ext cx="0" cy="81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ight Triangle 33"/>
            <p:cNvSpPr/>
            <p:nvPr/>
          </p:nvSpPr>
          <p:spPr>
            <a:xfrm flipH="1">
              <a:off x="2255094" y="1295400"/>
              <a:ext cx="304800" cy="296250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21494" y="3026169"/>
            <a:ext cx="4572000" cy="1121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3894" y="3493081"/>
            <a:ext cx="4267200" cy="5168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2515" y="253749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Selecting a section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-46359" y="3180425"/>
            <a:ext cx="335706" cy="813071"/>
            <a:chOff x="2255094" y="1295400"/>
            <a:chExt cx="335706" cy="81307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590800" y="1295400"/>
              <a:ext cx="0" cy="81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Triangle 39"/>
            <p:cNvSpPr/>
            <p:nvPr/>
          </p:nvSpPr>
          <p:spPr>
            <a:xfrm flipH="1">
              <a:off x="2255094" y="1295400"/>
              <a:ext cx="304800" cy="296250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1100518" y="3196831"/>
            <a:ext cx="335706" cy="813071"/>
            <a:chOff x="2255094" y="1295400"/>
            <a:chExt cx="335706" cy="813071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590800" y="1295400"/>
              <a:ext cx="0" cy="81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Triangle 42"/>
            <p:cNvSpPr/>
            <p:nvPr/>
          </p:nvSpPr>
          <p:spPr>
            <a:xfrm flipH="1">
              <a:off x="2255094" y="1295400"/>
              <a:ext cx="304800" cy="296250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0254" y="3493081"/>
            <a:ext cx="780264" cy="5004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1174" y="5081856"/>
            <a:ext cx="4572000" cy="1121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3574" y="5548768"/>
            <a:ext cx="4267200" cy="5168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2195" y="4593179"/>
            <a:ext cx="514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changing parameters confirming (or discarding)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 flipH="1">
            <a:off x="1798726" y="5252518"/>
            <a:ext cx="335706" cy="813071"/>
            <a:chOff x="2255094" y="1295400"/>
            <a:chExt cx="335706" cy="813071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0800" y="1295400"/>
              <a:ext cx="0" cy="81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Triangle 48"/>
            <p:cNvSpPr/>
            <p:nvPr/>
          </p:nvSpPr>
          <p:spPr>
            <a:xfrm flipH="1">
              <a:off x="2255094" y="1295400"/>
              <a:ext cx="304800" cy="296250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9934" y="5548768"/>
            <a:ext cx="780264" cy="5004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5397" y="5252518"/>
            <a:ext cx="335706" cy="813071"/>
            <a:chOff x="2255094" y="1295400"/>
            <a:chExt cx="335706" cy="8130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590800" y="1295400"/>
              <a:ext cx="0" cy="81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ight Triangle 52"/>
            <p:cNvSpPr/>
            <p:nvPr/>
          </p:nvSpPr>
          <p:spPr>
            <a:xfrm flipH="1">
              <a:off x="2255094" y="1295400"/>
              <a:ext cx="304800" cy="296250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142009" y="5565174"/>
            <a:ext cx="630716" cy="5004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ular Callout 54"/>
          <p:cNvSpPr/>
          <p:nvPr/>
        </p:nvSpPr>
        <p:spPr>
          <a:xfrm>
            <a:off x="503560" y="6374102"/>
            <a:ext cx="1649097" cy="384946"/>
          </a:xfrm>
          <a:prstGeom prst="wedgeRoundRectCallout">
            <a:avLst>
              <a:gd name="adj1" fmla="val -43229"/>
              <a:gd name="adj2" fmla="val -1476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RED if deleted</a:t>
            </a:r>
            <a:endParaRPr 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4906773" y="1124738"/>
            <a:ext cx="4572000" cy="1121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059173" y="1591650"/>
            <a:ext cx="4267200" cy="5168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947794" y="636061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 flipH="1">
            <a:off x="9295467" y="1310640"/>
            <a:ext cx="335706" cy="813071"/>
            <a:chOff x="2255094" y="1295400"/>
            <a:chExt cx="335706" cy="813071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590800" y="1295400"/>
              <a:ext cx="0" cy="81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Triangle 60"/>
            <p:cNvSpPr/>
            <p:nvPr/>
          </p:nvSpPr>
          <p:spPr>
            <a:xfrm flipH="1">
              <a:off x="2255094" y="1295400"/>
              <a:ext cx="304800" cy="296250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5105533" y="1752601"/>
            <a:ext cx="780264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8929788" y="1310640"/>
            <a:ext cx="335706" cy="813071"/>
            <a:chOff x="2255094" y="1295400"/>
            <a:chExt cx="335706" cy="8130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90800" y="1295400"/>
              <a:ext cx="0" cy="81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Triangle 64"/>
            <p:cNvSpPr/>
            <p:nvPr/>
          </p:nvSpPr>
          <p:spPr>
            <a:xfrm flipH="1">
              <a:off x="2255094" y="1295400"/>
              <a:ext cx="304800" cy="296250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5947608" y="1608056"/>
            <a:ext cx="630716" cy="5004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600399" y="1752601"/>
            <a:ext cx="1320391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942078" y="1591649"/>
            <a:ext cx="285778" cy="5004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249144" y="1591649"/>
            <a:ext cx="982004" cy="482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ular Callout 69"/>
          <p:cNvSpPr/>
          <p:nvPr/>
        </p:nvSpPr>
        <p:spPr>
          <a:xfrm>
            <a:off x="5320820" y="2469297"/>
            <a:ext cx="1909294" cy="384946"/>
          </a:xfrm>
          <a:prstGeom prst="wedgeRoundRectCallout">
            <a:avLst>
              <a:gd name="adj1" fmla="val -38972"/>
              <a:gd name="adj2" fmla="val -1924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Section widths can be used to represent one </a:t>
            </a:r>
            <a:r>
              <a:rPr lang="en-US" sz="1000" dirty="0" err="1" smtClean="0"/>
              <a:t>fiterparameter</a:t>
            </a:r>
            <a:r>
              <a:rPr lang="en-US" sz="1000" dirty="0" smtClean="0"/>
              <a:t>?</a:t>
            </a:r>
            <a:endParaRPr lang="en-US" sz="1000" dirty="0"/>
          </a:p>
        </p:txBody>
      </p:sp>
      <p:sp>
        <p:nvSpPr>
          <p:cNvPr id="71" name="Rounded Rectangular Callout 70"/>
          <p:cNvSpPr/>
          <p:nvPr/>
        </p:nvSpPr>
        <p:spPr>
          <a:xfrm>
            <a:off x="7349541" y="2520761"/>
            <a:ext cx="1909294" cy="384946"/>
          </a:xfrm>
          <a:prstGeom prst="wedgeRoundRectCallout">
            <a:avLst>
              <a:gd name="adj1" fmla="val -38972"/>
              <a:gd name="adj2" fmla="val -1924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Click on a section to select it </a:t>
            </a:r>
          </a:p>
          <a:p>
            <a:pPr algn="ctr"/>
            <a:r>
              <a:rPr lang="en-US" sz="1000" dirty="0" smtClean="0"/>
              <a:t>For modification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45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Catalog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graph comparing depth and filtered beam angle: possibly shows that as depth increases we have to reject external beams more, and for higher depths data is just noise.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762000"/>
            <a:ext cx="7162800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8288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2008 Dive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2008 Dive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2008 Dive 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2009 Dive26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1828800"/>
            <a:ext cx="152400" cy="396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922485" y="6172200"/>
            <a:ext cx="1909294" cy="384946"/>
          </a:xfrm>
          <a:prstGeom prst="wedgeRoundRectCallout">
            <a:avLst>
              <a:gd name="adj1" fmla="val -38972"/>
              <a:gd name="adj2" fmla="val -1924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Scroll bar?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90216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Filters: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All 2008 2009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Check/Uncheck All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4310" y="3379293"/>
            <a:ext cx="2045078" cy="531969"/>
          </a:xfrm>
          <a:prstGeom prst="wedgeRoundRectCallout">
            <a:avLst>
              <a:gd name="adj1" fmla="val -41965"/>
              <a:gd name="adj2" fmla="val -1755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Hovering on a dive (unchecked)</a:t>
            </a:r>
          </a:p>
          <a:p>
            <a:pPr algn="ctr"/>
            <a:r>
              <a:rPr lang="en-US" sz="1000" dirty="0" smtClean="0"/>
              <a:t>Shows data in graph with lighter color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67000" y="1295400"/>
            <a:ext cx="0" cy="2743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4003221"/>
            <a:ext cx="44958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3469" y="445820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X Axis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X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Depth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Depth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Angle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4458205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</a:t>
            </a:r>
            <a:r>
              <a:rPr lang="en-US" sz="1200" dirty="0" smtClean="0">
                <a:solidFill>
                  <a:schemeClr val="bg1"/>
                </a:solidFill>
              </a:rPr>
              <a:t> Axis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X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Depth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Depth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Angle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Time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6589152" y="4704737"/>
            <a:ext cx="2402447" cy="1086463"/>
          </a:xfrm>
          <a:prstGeom prst="wedgeRoundRectCallout">
            <a:avLst>
              <a:gd name="adj1" fmla="val -130879"/>
              <a:gd name="adj2" fmla="val -3416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All represent ranges</a:t>
            </a:r>
          </a:p>
          <a:p>
            <a:pPr algn="ctr"/>
            <a:r>
              <a:rPr lang="en-US" sz="1000" b="1" dirty="0" smtClean="0"/>
              <a:t>NOTE:</a:t>
            </a:r>
            <a:r>
              <a:rPr lang="en-US" sz="1000" dirty="0" smtClean="0"/>
              <a:t> instead of UTM X,Y</a:t>
            </a:r>
          </a:p>
          <a:p>
            <a:pPr algn="ctr"/>
            <a:r>
              <a:rPr lang="en-US" sz="1000" b="1" dirty="0" smtClean="0"/>
              <a:t>I may use a </a:t>
            </a:r>
            <a:r>
              <a:rPr lang="en-US" sz="1000" b="1" dirty="0" err="1" smtClean="0"/>
              <a:t>coord</a:t>
            </a:r>
            <a:r>
              <a:rPr lang="en-US" sz="1000" b="1" dirty="0" smtClean="0"/>
              <a:t> sys aligned with lake main direction i.e.</a:t>
            </a:r>
          </a:p>
          <a:p>
            <a:pPr algn="ctr"/>
            <a:r>
              <a:rPr lang="en-US" sz="1000" b="1" dirty="0" smtClean="0"/>
              <a:t>X=distance from glacier</a:t>
            </a:r>
          </a:p>
          <a:p>
            <a:pPr algn="ctr"/>
            <a:r>
              <a:rPr lang="en-US" sz="1000" b="1" dirty="0" smtClean="0"/>
              <a:t>Y=distance from lake center line</a:t>
            </a:r>
          </a:p>
          <a:p>
            <a:pPr algn="ctr"/>
            <a:r>
              <a:rPr lang="en-US" sz="1000" b="1" dirty="0" smtClean="0"/>
              <a:t>(This may be an option)</a:t>
            </a:r>
            <a:endParaRPr lang="en-US" sz="10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784399" y="202838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Depth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200" y="4038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Filtered Angle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04188" y="3755872"/>
            <a:ext cx="4106212" cy="104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70397" y="3720494"/>
            <a:ext cx="4106212" cy="104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55877" y="3652638"/>
            <a:ext cx="4106212" cy="104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61794" y="3437767"/>
            <a:ext cx="3310406" cy="104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49691" y="2832040"/>
            <a:ext cx="2717709" cy="119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79399" y="2230798"/>
            <a:ext cx="1821201" cy="1145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37808" y="2040310"/>
            <a:ext cx="1821201" cy="1145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09589" y="1802793"/>
            <a:ext cx="1057612" cy="104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17891" y="1661218"/>
            <a:ext cx="4058718" cy="106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79695" y="1971222"/>
            <a:ext cx="4058718" cy="106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36815" y="1486625"/>
            <a:ext cx="4058718" cy="106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04188" y="1557108"/>
            <a:ext cx="4058718" cy="106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38019" y="1366581"/>
            <a:ext cx="4058718" cy="106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/>
          <p:cNvSpPr/>
          <p:nvPr/>
        </p:nvSpPr>
        <p:spPr>
          <a:xfrm>
            <a:off x="7522044" y="940389"/>
            <a:ext cx="1909294" cy="540367"/>
          </a:xfrm>
          <a:prstGeom prst="wedgeRoundRectCallout">
            <a:avLst>
              <a:gd name="adj1" fmla="val -146301"/>
              <a:gd name="adj2" fmla="val 581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 in </a:t>
            </a:r>
            <a:r>
              <a:rPr lang="en-US" sz="1000" dirty="0" err="1" smtClean="0"/>
              <a:t>prev</a:t>
            </a:r>
            <a:r>
              <a:rPr lang="en-US" sz="1000" dirty="0" smtClean="0"/>
              <a:t> interface: green = accepted data slice, red = rejected data slice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014778" y="3262964"/>
            <a:ext cx="3310406" cy="104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03784" y="3604159"/>
            <a:ext cx="3982815" cy="101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09192" y="3102701"/>
            <a:ext cx="3982815" cy="101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29967" y="1907644"/>
            <a:ext cx="3982815" cy="101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29966" y="1521312"/>
            <a:ext cx="3982815" cy="101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46964" y="4449111"/>
            <a:ext cx="1515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 smtClean="0">
                <a:solidFill>
                  <a:schemeClr val="bg1"/>
                </a:solidFill>
              </a:rPr>
              <a:t>Show </a:t>
            </a:r>
            <a:r>
              <a:rPr lang="en-US" sz="1000" dirty="0" err="1" smtClean="0">
                <a:solidFill>
                  <a:schemeClr val="bg1"/>
                </a:solidFill>
              </a:rPr>
              <a:t>sone</a:t>
            </a:r>
            <a:r>
              <a:rPr lang="en-US" sz="1000" dirty="0" smtClean="0">
                <a:solidFill>
                  <a:schemeClr val="bg1"/>
                </a:solidFill>
              </a:rPr>
              <a:t> drops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7513864" y="3816485"/>
            <a:ext cx="1909294" cy="540367"/>
          </a:xfrm>
          <a:prstGeom prst="wedgeRoundRectCallout">
            <a:avLst>
              <a:gd name="adj1" fmla="val -97981"/>
              <a:gd name="adj2" fmla="val 808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Draws sonde drops on graph</a:t>
            </a:r>
          </a:p>
          <a:p>
            <a:pPr algn="ctr"/>
            <a:r>
              <a:rPr lang="en-US" sz="1000" dirty="0" smtClean="0"/>
              <a:t>(only if both axes are geographical, one of </a:t>
            </a:r>
            <a:r>
              <a:rPr lang="en-US" sz="1000" dirty="0" err="1" smtClean="0"/>
              <a:t>X,y,Z,depth,filtered</a:t>
            </a:r>
            <a:r>
              <a:rPr lang="en-US" sz="1000" dirty="0" smtClean="0"/>
              <a:t> depth)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472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Catalog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After a certain depth, data is invalid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762000"/>
            <a:ext cx="7162800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8288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2008 Dive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2008 Dive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2008 Dive 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2009 Dive26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1828800"/>
            <a:ext cx="152400" cy="396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90216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Filters: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All 2008 2009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Check/Uncheck All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67000" y="1295400"/>
            <a:ext cx="0" cy="2743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4003221"/>
            <a:ext cx="44958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3469" y="445820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X Axis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X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Depth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Depth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Angle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4458205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</a:t>
            </a:r>
            <a:r>
              <a:rPr lang="en-US" sz="1200" dirty="0" smtClean="0">
                <a:solidFill>
                  <a:schemeClr val="bg1"/>
                </a:solidFill>
              </a:rPr>
              <a:t> Axis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X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Depth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Depth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Angle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>
                <a:solidFill>
                  <a:schemeClr val="bg1"/>
                </a:solidFill>
              </a:rPr>
              <a:t>Filtered Time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784399" y="202838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Depth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200" y="4038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Filtered Depth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23199" y="3774621"/>
            <a:ext cx="148601" cy="99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9900" y="3635381"/>
            <a:ext cx="148601" cy="99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82169" y="3498237"/>
            <a:ext cx="148601" cy="99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59499" y="3226600"/>
            <a:ext cx="148601" cy="99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40499" y="3069512"/>
            <a:ext cx="148601" cy="99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36568" y="2840784"/>
            <a:ext cx="148601" cy="99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07068" y="2691105"/>
            <a:ext cx="148601" cy="99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67667" y="2438400"/>
            <a:ext cx="85333" cy="190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00833" y="2336631"/>
            <a:ext cx="85333" cy="190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17670" y="2136490"/>
            <a:ext cx="85333" cy="190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32663" y="1945744"/>
            <a:ext cx="168730" cy="149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78284" y="1754045"/>
            <a:ext cx="168730" cy="149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93919" y="1765556"/>
            <a:ext cx="168730" cy="149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96000" y="1595838"/>
            <a:ext cx="168730" cy="149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1905000" y="1524000"/>
            <a:ext cx="1066800" cy="1143000"/>
          </a:xfrm>
          <a:prstGeom prst="rt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H="1">
            <a:off x="4038600" y="1524000"/>
            <a:ext cx="1066800" cy="1143000"/>
          </a:xfrm>
          <a:prstGeom prst="rt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0383"/>
      </p:ext>
    </p:extLst>
  </p:cSld>
  <p:clrMapOvr>
    <a:masterClrMapping/>
  </p:clrMapOvr>
</p:sld>
</file>

<file path=ppt/theme/theme1.xml><?xml version="1.0" encoding="utf-8"?>
<a:theme xmlns:a="http://schemas.openxmlformats.org/drawingml/2006/main" name="Mocku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.potx" id="{EF5CFF4C-C54B-48F4-A93D-70BB43C6518D}" vid="{DAA05566-5E6C-4178-AF60-8500590C12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56</TotalTime>
  <Words>733</Words>
  <Application>Microsoft Office PowerPoint</Application>
  <PresentationFormat>Widescreen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Mockup</vt:lpstr>
      <vt:lpstr>Main menu design</vt:lpstr>
      <vt:lpstr>Measuring Stick</vt:lpstr>
      <vt:lpstr>Dive Processing Panel - general</vt:lpstr>
      <vt:lpstr>Dive Processing Panel – Dive section</vt:lpstr>
      <vt:lpstr>Processing Catalog</vt:lpstr>
      <vt:lpstr>Processing Catalog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menu design</dc:title>
  <dc:creator>Alessandro Febretti</dc:creator>
  <cp:lastModifiedBy>Alessandro Febretti</cp:lastModifiedBy>
  <cp:revision>6</cp:revision>
  <dcterms:created xsi:type="dcterms:W3CDTF">2014-10-18T21:15:17Z</dcterms:created>
  <dcterms:modified xsi:type="dcterms:W3CDTF">2014-11-01T05:10:00Z</dcterms:modified>
</cp:coreProperties>
</file>