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5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101453"/>
            <a:ext cx="7477601" cy="1916430"/>
          </a:xfrm>
          <a:prstGeom prst="rect">
            <a:avLst/>
          </a:prstGeom>
          <a:noFill/>
          <a:ln/>
        </p:spPr>
        <p:txBody>
          <a:bodyPr wrap="square" rtlCol="0" anchor="t"/>
          <a:lstStyle/>
          <a:p>
            <a:pPr marL="0" indent="0">
              <a:lnSpc>
                <a:spcPts val="7545"/>
              </a:lnSpc>
              <a:buNone/>
            </a:pPr>
            <a:r>
              <a:rPr lang="en-US" sz="6036" b="1" dirty="0">
                <a:solidFill>
                  <a:srgbClr val="60A9FF"/>
                </a:solidFill>
                <a:latin typeface="Barlow" pitchFamily="34" charset="0"/>
                <a:ea typeface="Barlow" pitchFamily="34" charset="-122"/>
                <a:cs typeface="Barlow" pitchFamily="34" charset="-120"/>
              </a:rPr>
              <a:t>Introduction to the Sales Dashboard</a:t>
            </a:r>
            <a:endParaRPr lang="en-US" sz="6036" dirty="0"/>
          </a:p>
        </p:txBody>
      </p:sp>
      <p:sp>
        <p:nvSpPr>
          <p:cNvPr id="6" name="Text 3"/>
          <p:cNvSpPr/>
          <p:nvPr/>
        </p:nvSpPr>
        <p:spPr>
          <a:xfrm>
            <a:off x="833199" y="4351139"/>
            <a:ext cx="7477601"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 This sales dashboard provides a comprehensive view of your business's performance, empowering you to make informed decisions and drive growth. Dive into the detailed analysis and visualizations to uncover insights that will help you optimize your sales strategy.</a:t>
            </a:r>
            <a:endParaRPr lang="en-US" sz="1750" dirty="0"/>
          </a:p>
        </p:txBody>
      </p:sp>
      <p:pic>
        <p:nvPicPr>
          <p:cNvPr id="11" name="Picture 10">
            <a:extLst>
              <a:ext uri="{FF2B5EF4-FFF2-40B4-BE49-F238E27FC236}">
                <a16:creationId xmlns:a16="http://schemas.microsoft.com/office/drawing/2014/main" id="{74679D18-8825-9EF7-1F57-4D0D265C237A}"/>
              </a:ext>
            </a:extLst>
          </p:cNvPr>
          <p:cNvPicPr>
            <a:picLocks noChangeAspect="1"/>
          </p:cNvPicPr>
          <p:nvPr/>
        </p:nvPicPr>
        <p:blipFill>
          <a:blip r:embed="rId4"/>
          <a:stretch>
            <a:fillRect/>
          </a:stretch>
        </p:blipFill>
        <p:spPr>
          <a:xfrm>
            <a:off x="9868564" y="2221582"/>
            <a:ext cx="4769456" cy="368856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1515666"/>
            <a:ext cx="8491418"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What is Data Cleaning and Its Tools</a:t>
            </a:r>
            <a:endParaRPr lang="en-US" sz="4374" dirty="0"/>
          </a:p>
        </p:txBody>
      </p:sp>
      <p:sp>
        <p:nvSpPr>
          <p:cNvPr id="6" name="Shape 3"/>
          <p:cNvSpPr/>
          <p:nvPr/>
        </p:nvSpPr>
        <p:spPr>
          <a:xfrm>
            <a:off x="4490799" y="2716887"/>
            <a:ext cx="499943" cy="499943"/>
          </a:xfrm>
          <a:prstGeom prst="roundRect">
            <a:avLst>
              <a:gd name="adj" fmla="val 26667"/>
            </a:avLst>
          </a:prstGeom>
          <a:solidFill>
            <a:srgbClr val="282C32"/>
          </a:solidFill>
          <a:ln/>
        </p:spPr>
      </p:sp>
      <p:sp>
        <p:nvSpPr>
          <p:cNvPr id="7" name="Text 4"/>
          <p:cNvSpPr/>
          <p:nvPr/>
        </p:nvSpPr>
        <p:spPr>
          <a:xfrm>
            <a:off x="4681776" y="2758559"/>
            <a:ext cx="117991"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1</a:t>
            </a:r>
            <a:endParaRPr lang="en-US" sz="2624" dirty="0"/>
          </a:p>
        </p:txBody>
      </p:sp>
      <p:sp>
        <p:nvSpPr>
          <p:cNvPr id="8" name="Text 5"/>
          <p:cNvSpPr/>
          <p:nvPr/>
        </p:nvSpPr>
        <p:spPr>
          <a:xfrm>
            <a:off x="5212913" y="2793206"/>
            <a:ext cx="277749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Data Cleaning</a:t>
            </a:r>
            <a:endParaRPr lang="en-US" sz="2187" dirty="0"/>
          </a:p>
        </p:txBody>
      </p:sp>
      <p:sp>
        <p:nvSpPr>
          <p:cNvPr id="9" name="Text 6"/>
          <p:cNvSpPr/>
          <p:nvPr/>
        </p:nvSpPr>
        <p:spPr>
          <a:xfrm>
            <a:off x="5212913" y="3273623"/>
            <a:ext cx="3820001" cy="1421606"/>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The process of identifying and correcting errors, inconsistencies, and missing values in your data to ensure its accuracy and reliability.</a:t>
            </a:r>
            <a:endParaRPr lang="en-US" sz="1750" dirty="0"/>
          </a:p>
        </p:txBody>
      </p:sp>
      <p:sp>
        <p:nvSpPr>
          <p:cNvPr id="10" name="Shape 7"/>
          <p:cNvSpPr/>
          <p:nvPr/>
        </p:nvSpPr>
        <p:spPr>
          <a:xfrm>
            <a:off x="9255085" y="2716887"/>
            <a:ext cx="499943" cy="499943"/>
          </a:xfrm>
          <a:prstGeom prst="roundRect">
            <a:avLst>
              <a:gd name="adj" fmla="val 26667"/>
            </a:avLst>
          </a:prstGeom>
          <a:solidFill>
            <a:srgbClr val="282C32"/>
          </a:solidFill>
          <a:ln/>
        </p:spPr>
      </p:sp>
      <p:sp>
        <p:nvSpPr>
          <p:cNvPr id="11" name="Text 8"/>
          <p:cNvSpPr/>
          <p:nvPr/>
        </p:nvSpPr>
        <p:spPr>
          <a:xfrm>
            <a:off x="9411652" y="2758559"/>
            <a:ext cx="18669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2</a:t>
            </a:r>
            <a:endParaRPr lang="en-US" sz="2624" dirty="0"/>
          </a:p>
        </p:txBody>
      </p:sp>
      <p:sp>
        <p:nvSpPr>
          <p:cNvPr id="12" name="Text 9"/>
          <p:cNvSpPr/>
          <p:nvPr/>
        </p:nvSpPr>
        <p:spPr>
          <a:xfrm>
            <a:off x="9977199" y="2793206"/>
            <a:ext cx="277749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Data Cleaning Tools</a:t>
            </a:r>
            <a:endParaRPr lang="en-US" sz="2187" dirty="0"/>
          </a:p>
        </p:txBody>
      </p:sp>
      <p:sp>
        <p:nvSpPr>
          <p:cNvPr id="13" name="Text 10"/>
          <p:cNvSpPr/>
          <p:nvPr/>
        </p:nvSpPr>
        <p:spPr>
          <a:xfrm>
            <a:off x="9977199" y="3273623"/>
            <a:ext cx="3820001"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Powerful software like Excel, Tableau Prep, and OpenRefine that automate data cleaning tasks and help you transform your raw data into a high-quality dataset.</a:t>
            </a:r>
            <a:endParaRPr lang="en-US" sz="1750" dirty="0"/>
          </a:p>
        </p:txBody>
      </p:sp>
      <p:sp>
        <p:nvSpPr>
          <p:cNvPr id="14" name="Shape 11"/>
          <p:cNvSpPr/>
          <p:nvPr/>
        </p:nvSpPr>
        <p:spPr>
          <a:xfrm>
            <a:off x="4490799" y="5446395"/>
            <a:ext cx="499943" cy="499943"/>
          </a:xfrm>
          <a:prstGeom prst="roundRect">
            <a:avLst>
              <a:gd name="adj" fmla="val 26667"/>
            </a:avLst>
          </a:prstGeom>
          <a:solidFill>
            <a:srgbClr val="282C32"/>
          </a:solidFill>
          <a:ln/>
        </p:spPr>
      </p:sp>
      <p:sp>
        <p:nvSpPr>
          <p:cNvPr id="15" name="Text 12"/>
          <p:cNvSpPr/>
          <p:nvPr/>
        </p:nvSpPr>
        <p:spPr>
          <a:xfrm>
            <a:off x="4650700" y="5488067"/>
            <a:ext cx="180023"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3</a:t>
            </a:r>
            <a:endParaRPr lang="en-US" sz="2624" dirty="0"/>
          </a:p>
        </p:txBody>
      </p:sp>
      <p:sp>
        <p:nvSpPr>
          <p:cNvPr id="16" name="Text 13"/>
          <p:cNvSpPr/>
          <p:nvPr/>
        </p:nvSpPr>
        <p:spPr>
          <a:xfrm>
            <a:off x="5212913" y="5522714"/>
            <a:ext cx="277749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Benefits</a:t>
            </a:r>
            <a:endParaRPr lang="en-US" sz="2187" dirty="0"/>
          </a:p>
        </p:txBody>
      </p:sp>
      <p:sp>
        <p:nvSpPr>
          <p:cNvPr id="17" name="Text 14"/>
          <p:cNvSpPr/>
          <p:nvPr/>
        </p:nvSpPr>
        <p:spPr>
          <a:xfrm>
            <a:off x="5212913" y="6003131"/>
            <a:ext cx="8584287" cy="71080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Improved data integrity, enhanced decision-making, and better-informed business strategies.</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047280"/>
            <a:ext cx="11109960" cy="1388745"/>
          </a:xfrm>
          <a:prstGeom prst="rect">
            <a:avLst/>
          </a:prstGeom>
          <a:noFill/>
          <a:ln/>
        </p:spPr>
        <p:txBody>
          <a:bodyPr wrap="squar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Key Metrics: Average Sales, Total Sales, and Product Ratings</a:t>
            </a:r>
            <a:endParaRPr lang="en-US" sz="4374" dirty="0"/>
          </a:p>
        </p:txBody>
      </p:sp>
      <p:sp>
        <p:nvSpPr>
          <p:cNvPr id="5" name="Text 3"/>
          <p:cNvSpPr/>
          <p:nvPr/>
        </p:nvSpPr>
        <p:spPr>
          <a:xfrm>
            <a:off x="1760220" y="3991451"/>
            <a:ext cx="277749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Average Sales</a:t>
            </a:r>
            <a:endParaRPr lang="en-US" sz="2187" dirty="0"/>
          </a:p>
        </p:txBody>
      </p:sp>
      <p:sp>
        <p:nvSpPr>
          <p:cNvPr id="6" name="Text 4"/>
          <p:cNvSpPr/>
          <p:nvPr/>
        </p:nvSpPr>
        <p:spPr>
          <a:xfrm>
            <a:off x="1760220" y="4560808"/>
            <a:ext cx="3341608" cy="1421606"/>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Understand the typical sale value to identify opportunities for upselling and cross-selling.</a:t>
            </a:r>
            <a:endParaRPr lang="en-US" sz="1750" dirty="0"/>
          </a:p>
        </p:txBody>
      </p:sp>
      <p:sp>
        <p:nvSpPr>
          <p:cNvPr id="7" name="Text 5"/>
          <p:cNvSpPr/>
          <p:nvPr/>
        </p:nvSpPr>
        <p:spPr>
          <a:xfrm>
            <a:off x="5651421" y="3991451"/>
            <a:ext cx="277749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Total Sales</a:t>
            </a:r>
            <a:endParaRPr lang="en-US" sz="2187" dirty="0"/>
          </a:p>
        </p:txBody>
      </p:sp>
      <p:sp>
        <p:nvSpPr>
          <p:cNvPr id="8" name="Text 6"/>
          <p:cNvSpPr/>
          <p:nvPr/>
        </p:nvSpPr>
        <p:spPr>
          <a:xfrm>
            <a:off x="5651421" y="4560808"/>
            <a:ext cx="3341608"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Track overall revenue and identify the best-performing products or time periods.</a:t>
            </a:r>
            <a:endParaRPr lang="en-US" sz="1750" dirty="0"/>
          </a:p>
        </p:txBody>
      </p:sp>
      <p:sp>
        <p:nvSpPr>
          <p:cNvPr id="9" name="Text 7"/>
          <p:cNvSpPr/>
          <p:nvPr/>
        </p:nvSpPr>
        <p:spPr>
          <a:xfrm>
            <a:off x="9542621" y="3991451"/>
            <a:ext cx="277749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Product Ratings</a:t>
            </a:r>
            <a:endParaRPr lang="en-US" sz="2187" dirty="0"/>
          </a:p>
        </p:txBody>
      </p:sp>
      <p:sp>
        <p:nvSpPr>
          <p:cNvPr id="10" name="Text 8"/>
          <p:cNvSpPr/>
          <p:nvPr/>
        </p:nvSpPr>
        <p:spPr>
          <a:xfrm>
            <a:off x="9542621" y="4560808"/>
            <a:ext cx="3341608" cy="1421606"/>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Evaluate customer satisfaction and identify areas for product improvement or development.</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b="1" dirty="0">
                <a:solidFill>
                  <a:srgbClr val="60A9FF"/>
                </a:solidFill>
                <a:latin typeface="Barlow" pitchFamily="34" charset="0"/>
                <a:ea typeface="Barlow" pitchFamily="34" charset="-122"/>
                <a:cs typeface="Barlow" pitchFamily="34" charset="-120"/>
              </a:rPr>
              <a:t>Gender Selection</a:t>
            </a:r>
          </a:p>
        </p:txBody>
      </p:sp>
      <p:sp>
        <p:nvSpPr>
          <p:cNvPr id="6" name="Shape 3"/>
          <p:cNvSpPr/>
          <p:nvPr/>
        </p:nvSpPr>
        <p:spPr>
          <a:xfrm>
            <a:off x="4764881" y="2315170"/>
            <a:ext cx="99060" cy="5306854"/>
          </a:xfrm>
          <a:prstGeom prst="roundRect">
            <a:avLst>
              <a:gd name="adj" fmla="val 133472"/>
            </a:avLst>
          </a:prstGeom>
          <a:solidFill>
            <a:srgbClr val="282C32"/>
          </a:solidFill>
          <a:ln/>
        </p:spPr>
      </p:sp>
      <p:sp>
        <p:nvSpPr>
          <p:cNvPr id="7" name="Shape 4"/>
          <p:cNvSpPr/>
          <p:nvPr/>
        </p:nvSpPr>
        <p:spPr>
          <a:xfrm>
            <a:off x="5062299" y="2685574"/>
            <a:ext cx="771168" cy="99060"/>
          </a:xfrm>
          <a:prstGeom prst="roundRect">
            <a:avLst>
              <a:gd name="adj" fmla="val 133472"/>
            </a:avLst>
          </a:prstGeom>
          <a:solidFill>
            <a:srgbClr val="282C32"/>
          </a:solidFill>
          <a:ln/>
        </p:spPr>
      </p:sp>
      <p:sp>
        <p:nvSpPr>
          <p:cNvPr id="8" name="Shape 5"/>
          <p:cNvSpPr/>
          <p:nvPr/>
        </p:nvSpPr>
        <p:spPr>
          <a:xfrm>
            <a:off x="4566523" y="2487335"/>
            <a:ext cx="495776" cy="495776"/>
          </a:xfrm>
          <a:prstGeom prst="roundRect">
            <a:avLst>
              <a:gd name="adj" fmla="val 26669"/>
            </a:avLst>
          </a:prstGeom>
          <a:solidFill>
            <a:srgbClr val="282C32"/>
          </a:solidFill>
          <a:ln/>
        </p:spPr>
      </p:sp>
      <p:sp>
        <p:nvSpPr>
          <p:cNvPr id="9" name="Text 6"/>
          <p:cNvSpPr/>
          <p:nvPr/>
        </p:nvSpPr>
        <p:spPr>
          <a:xfrm>
            <a:off x="4755832" y="2528649"/>
            <a:ext cx="117038" cy="413147"/>
          </a:xfrm>
          <a:prstGeom prst="rect">
            <a:avLst/>
          </a:prstGeom>
          <a:noFill/>
          <a:ln/>
        </p:spPr>
        <p:txBody>
          <a:bodyPr wrap="none" rtlCol="0" anchor="t"/>
          <a:lstStyle/>
          <a:p>
            <a:pPr marL="0" indent="0" algn="ctr">
              <a:lnSpc>
                <a:spcPts val="3253"/>
              </a:lnSpc>
              <a:buNone/>
            </a:pPr>
            <a:r>
              <a:rPr lang="en-US" sz="2603" b="1" dirty="0">
                <a:solidFill>
                  <a:srgbClr val="60A9FF"/>
                </a:solidFill>
                <a:latin typeface="Barlow" pitchFamily="34" charset="0"/>
                <a:ea typeface="Barlow" pitchFamily="34" charset="-122"/>
                <a:cs typeface="Barlow" pitchFamily="34" charset="-120"/>
              </a:rPr>
              <a:t>1</a:t>
            </a:r>
            <a:endParaRPr lang="en-US" sz="2603" dirty="0"/>
          </a:p>
        </p:txBody>
      </p:sp>
      <p:sp>
        <p:nvSpPr>
          <p:cNvPr id="10" name="Text 7"/>
          <p:cNvSpPr/>
          <p:nvPr/>
        </p:nvSpPr>
        <p:spPr>
          <a:xfrm>
            <a:off x="6026348" y="2535436"/>
            <a:ext cx="2754511" cy="344329"/>
          </a:xfrm>
          <a:prstGeom prst="rect">
            <a:avLst/>
          </a:prstGeom>
          <a:noFill/>
          <a:ln/>
        </p:spPr>
        <p:txBody>
          <a:bodyPr wrap="none" rtlCol="0" anchor="t"/>
          <a:lstStyle/>
          <a:p>
            <a:pPr marL="0" indent="0" algn="l">
              <a:lnSpc>
                <a:spcPts val="2711"/>
              </a:lnSpc>
              <a:buNone/>
            </a:pPr>
            <a:r>
              <a:rPr lang="en-US" sz="2169" b="1" dirty="0">
                <a:solidFill>
                  <a:srgbClr val="60A9FF"/>
                </a:solidFill>
                <a:latin typeface="Barlow" pitchFamily="34" charset="0"/>
                <a:ea typeface="Barlow" pitchFamily="34" charset="-122"/>
                <a:cs typeface="Barlow" pitchFamily="34" charset="-120"/>
              </a:rPr>
              <a:t>Male</a:t>
            </a:r>
          </a:p>
        </p:txBody>
      </p:sp>
      <p:sp>
        <p:nvSpPr>
          <p:cNvPr id="11" name="Text 8"/>
          <p:cNvSpPr/>
          <p:nvPr/>
        </p:nvSpPr>
        <p:spPr>
          <a:xfrm>
            <a:off x="6026348" y="3011924"/>
            <a:ext cx="7777758" cy="705088"/>
          </a:xfrm>
          <a:prstGeom prst="rect">
            <a:avLst/>
          </a:prstGeom>
          <a:noFill/>
          <a:ln/>
        </p:spPr>
        <p:txBody>
          <a:bodyPr wrap="square" rtlCol="0" anchor="t"/>
          <a:lstStyle/>
          <a:p>
            <a:pPr marL="0" indent="0" algn="l">
              <a:lnSpc>
                <a:spcPts val="2776"/>
              </a:lnSpc>
              <a:buNone/>
            </a:pPr>
            <a:r>
              <a:rPr lang="en-US" sz="1735" dirty="0">
                <a:solidFill>
                  <a:srgbClr val="EEEFF5"/>
                </a:solidFill>
                <a:latin typeface="Montserrat" pitchFamily="34" charset="0"/>
                <a:ea typeface="Montserrat" pitchFamily="34" charset="-122"/>
                <a:cs typeface="Montserrat" pitchFamily="34" charset="-120"/>
              </a:rPr>
              <a:t>Our core customer base, focused on functionality, performance, and technical specifications.</a:t>
            </a:r>
          </a:p>
        </p:txBody>
      </p:sp>
      <p:sp>
        <p:nvSpPr>
          <p:cNvPr id="12" name="Shape 9"/>
          <p:cNvSpPr/>
          <p:nvPr/>
        </p:nvSpPr>
        <p:spPr>
          <a:xfrm>
            <a:off x="5062299" y="4527947"/>
            <a:ext cx="771168" cy="99060"/>
          </a:xfrm>
          <a:prstGeom prst="roundRect">
            <a:avLst>
              <a:gd name="adj" fmla="val 133472"/>
            </a:avLst>
          </a:prstGeom>
          <a:solidFill>
            <a:srgbClr val="282C32"/>
          </a:solidFill>
          <a:ln/>
        </p:spPr>
      </p:sp>
      <p:sp>
        <p:nvSpPr>
          <p:cNvPr id="13" name="Shape 10"/>
          <p:cNvSpPr/>
          <p:nvPr/>
        </p:nvSpPr>
        <p:spPr>
          <a:xfrm>
            <a:off x="4566523" y="4329708"/>
            <a:ext cx="495776" cy="495776"/>
          </a:xfrm>
          <a:prstGeom prst="roundRect">
            <a:avLst>
              <a:gd name="adj" fmla="val 26669"/>
            </a:avLst>
          </a:prstGeom>
          <a:solidFill>
            <a:srgbClr val="282C32"/>
          </a:solidFill>
          <a:ln/>
        </p:spPr>
      </p:sp>
      <p:sp>
        <p:nvSpPr>
          <p:cNvPr id="14" name="Text 11"/>
          <p:cNvSpPr/>
          <p:nvPr/>
        </p:nvSpPr>
        <p:spPr>
          <a:xfrm>
            <a:off x="4721900" y="4371023"/>
            <a:ext cx="185023" cy="413147"/>
          </a:xfrm>
          <a:prstGeom prst="rect">
            <a:avLst/>
          </a:prstGeom>
          <a:noFill/>
          <a:ln/>
        </p:spPr>
        <p:txBody>
          <a:bodyPr wrap="none" rtlCol="0" anchor="t"/>
          <a:lstStyle/>
          <a:p>
            <a:pPr marL="0" indent="0" algn="ctr">
              <a:lnSpc>
                <a:spcPts val="3253"/>
              </a:lnSpc>
              <a:buNone/>
            </a:pPr>
            <a:r>
              <a:rPr lang="en-US" sz="2603" b="1" dirty="0">
                <a:solidFill>
                  <a:srgbClr val="60A9FF"/>
                </a:solidFill>
                <a:latin typeface="Barlow" pitchFamily="34" charset="0"/>
                <a:ea typeface="Barlow" pitchFamily="34" charset="-122"/>
                <a:cs typeface="Barlow" pitchFamily="34" charset="-120"/>
              </a:rPr>
              <a:t>2</a:t>
            </a:r>
            <a:endParaRPr lang="en-US" sz="2603" dirty="0"/>
          </a:p>
        </p:txBody>
      </p:sp>
      <p:sp>
        <p:nvSpPr>
          <p:cNvPr id="15" name="Text 12"/>
          <p:cNvSpPr/>
          <p:nvPr/>
        </p:nvSpPr>
        <p:spPr>
          <a:xfrm>
            <a:off x="6026348" y="4377809"/>
            <a:ext cx="2754511" cy="344329"/>
          </a:xfrm>
          <a:prstGeom prst="rect">
            <a:avLst/>
          </a:prstGeom>
          <a:noFill/>
          <a:ln/>
        </p:spPr>
        <p:txBody>
          <a:bodyPr wrap="none" rtlCol="0" anchor="t"/>
          <a:lstStyle/>
          <a:p>
            <a:pPr marL="0" indent="0" algn="l">
              <a:lnSpc>
                <a:spcPts val="2711"/>
              </a:lnSpc>
              <a:buNone/>
            </a:pPr>
            <a:r>
              <a:rPr lang="en-US" sz="2169" b="1" dirty="0">
                <a:solidFill>
                  <a:srgbClr val="60A9FF"/>
                </a:solidFill>
                <a:latin typeface="Barlow" pitchFamily="34" charset="0"/>
                <a:ea typeface="Barlow" pitchFamily="34" charset="-122"/>
                <a:cs typeface="Barlow" pitchFamily="34" charset="-120"/>
              </a:rPr>
              <a:t>Female</a:t>
            </a:r>
          </a:p>
        </p:txBody>
      </p:sp>
      <p:sp>
        <p:nvSpPr>
          <p:cNvPr id="16" name="Text 13"/>
          <p:cNvSpPr/>
          <p:nvPr/>
        </p:nvSpPr>
        <p:spPr>
          <a:xfrm>
            <a:off x="6026348" y="4854297"/>
            <a:ext cx="7777758" cy="705088"/>
          </a:xfrm>
          <a:prstGeom prst="rect">
            <a:avLst/>
          </a:prstGeom>
          <a:noFill/>
          <a:ln/>
        </p:spPr>
        <p:txBody>
          <a:bodyPr wrap="square" rtlCol="0" anchor="t"/>
          <a:lstStyle/>
          <a:p>
            <a:pPr>
              <a:lnSpc>
                <a:spcPts val="2776"/>
              </a:lnSpc>
            </a:pPr>
            <a:r>
              <a:rPr lang="en-US" sz="1735" dirty="0">
                <a:solidFill>
                  <a:srgbClr val="EEEFF5"/>
                </a:solidFill>
                <a:latin typeface="Montserrat" pitchFamily="34" charset="0"/>
                <a:ea typeface="Montserrat" pitchFamily="34" charset="-122"/>
                <a:cs typeface="Montserrat" pitchFamily="34" charset="-120"/>
              </a:rPr>
              <a:t>A growing segment interested in design, user experience, and lifestyle integration.</a:t>
            </a:r>
          </a:p>
        </p:txBody>
      </p:sp>
      <p:sp>
        <p:nvSpPr>
          <p:cNvPr id="17" name="Shape 14"/>
          <p:cNvSpPr/>
          <p:nvPr/>
        </p:nvSpPr>
        <p:spPr>
          <a:xfrm>
            <a:off x="5062299" y="6370320"/>
            <a:ext cx="771168" cy="99060"/>
          </a:xfrm>
          <a:prstGeom prst="roundRect">
            <a:avLst>
              <a:gd name="adj" fmla="val 133472"/>
            </a:avLst>
          </a:prstGeom>
          <a:solidFill>
            <a:srgbClr val="282C32"/>
          </a:solidFill>
          <a:ln/>
        </p:spPr>
      </p:sp>
      <p:sp>
        <p:nvSpPr>
          <p:cNvPr id="19" name="Text 16"/>
          <p:cNvSpPr/>
          <p:nvPr/>
        </p:nvSpPr>
        <p:spPr>
          <a:xfrm>
            <a:off x="4725114" y="6213396"/>
            <a:ext cx="178475" cy="413147"/>
          </a:xfrm>
          <a:prstGeom prst="rect">
            <a:avLst/>
          </a:prstGeom>
          <a:noFill/>
          <a:ln/>
        </p:spPr>
        <p:txBody>
          <a:bodyPr wrap="none" rtlCol="0" anchor="t"/>
          <a:lstStyle/>
          <a:p>
            <a:pPr marL="0" indent="0" algn="ctr">
              <a:lnSpc>
                <a:spcPts val="3253"/>
              </a:lnSpc>
              <a:buNone/>
            </a:pPr>
            <a:endParaRPr lang="en-US" sz="2603" dirty="0"/>
          </a:p>
        </p:txBody>
      </p:sp>
      <p:pic>
        <p:nvPicPr>
          <p:cNvPr id="25" name="Picture 24">
            <a:extLst>
              <a:ext uri="{FF2B5EF4-FFF2-40B4-BE49-F238E27FC236}">
                <a16:creationId xmlns:a16="http://schemas.microsoft.com/office/drawing/2014/main" id="{998038D3-361F-90CB-A5AB-FF92874672C3}"/>
              </a:ext>
            </a:extLst>
          </p:cNvPr>
          <p:cNvPicPr>
            <a:picLocks noChangeAspect="1"/>
          </p:cNvPicPr>
          <p:nvPr/>
        </p:nvPicPr>
        <p:blipFill>
          <a:blip r:embed="rId3"/>
          <a:stretch>
            <a:fillRect/>
          </a:stretch>
        </p:blipFill>
        <p:spPr>
          <a:xfrm>
            <a:off x="1" y="0"/>
            <a:ext cx="4483893" cy="819545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82C32">
              <a:alpha val="80000"/>
            </a:srgbClr>
          </a:solidFill>
          <a:ln/>
        </p:spPr>
      </p:sp>
      <p:sp>
        <p:nvSpPr>
          <p:cNvPr id="6" name="Text 3"/>
          <p:cNvSpPr/>
          <p:nvPr/>
        </p:nvSpPr>
        <p:spPr>
          <a:xfrm>
            <a:off x="1760220" y="1225272"/>
            <a:ext cx="11109960" cy="1388745"/>
          </a:xfrm>
          <a:prstGeom prst="rect">
            <a:avLst/>
          </a:prstGeom>
          <a:noFill/>
          <a:ln/>
        </p:spPr>
        <p:txBody>
          <a:bodyPr wrap="squar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Sales by Hour: Analyzing Hourly Sales Patterns</a:t>
            </a:r>
            <a:endParaRPr lang="en-US" sz="4374" dirty="0"/>
          </a:p>
        </p:txBody>
      </p:sp>
      <p:pic>
        <p:nvPicPr>
          <p:cNvPr id="7" name="Image 1" descr="preencoded.png"/>
          <p:cNvPicPr>
            <a:picLocks noChangeAspect="1"/>
          </p:cNvPicPr>
          <p:nvPr/>
        </p:nvPicPr>
        <p:blipFill>
          <a:blip r:embed="rId4"/>
          <a:stretch>
            <a:fillRect/>
          </a:stretch>
        </p:blipFill>
        <p:spPr>
          <a:xfrm>
            <a:off x="1760220" y="2947273"/>
            <a:ext cx="3703320" cy="888682"/>
          </a:xfrm>
          <a:prstGeom prst="rect">
            <a:avLst/>
          </a:prstGeom>
        </p:spPr>
      </p:pic>
      <p:sp>
        <p:nvSpPr>
          <p:cNvPr id="8" name="Text 4"/>
          <p:cNvSpPr/>
          <p:nvPr/>
        </p:nvSpPr>
        <p:spPr>
          <a:xfrm>
            <a:off x="1982391" y="4169212"/>
            <a:ext cx="2777490"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Morning Peak</a:t>
            </a:r>
            <a:endParaRPr lang="en-US" sz="2187" dirty="0"/>
          </a:p>
        </p:txBody>
      </p:sp>
      <p:sp>
        <p:nvSpPr>
          <p:cNvPr id="9" name="Text 5"/>
          <p:cNvSpPr/>
          <p:nvPr/>
        </p:nvSpPr>
        <p:spPr>
          <a:xfrm>
            <a:off x="1982391" y="4649629"/>
            <a:ext cx="3258979" cy="1777008"/>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High sales  of General Products  during the morning hours, indicating a need for increased staffing and product availability.</a:t>
            </a:r>
            <a:endParaRPr lang="en-US" sz="1750" dirty="0"/>
          </a:p>
        </p:txBody>
      </p:sp>
      <p:pic>
        <p:nvPicPr>
          <p:cNvPr id="10" name="Image 2" descr="preencoded.png"/>
          <p:cNvPicPr>
            <a:picLocks noChangeAspect="1"/>
          </p:cNvPicPr>
          <p:nvPr/>
        </p:nvPicPr>
        <p:blipFill>
          <a:blip r:embed="rId5"/>
          <a:stretch>
            <a:fillRect/>
          </a:stretch>
        </p:blipFill>
        <p:spPr>
          <a:xfrm>
            <a:off x="5463540" y="2947273"/>
            <a:ext cx="3703320" cy="888682"/>
          </a:xfrm>
          <a:prstGeom prst="rect">
            <a:avLst/>
          </a:prstGeom>
        </p:spPr>
      </p:pic>
      <p:sp>
        <p:nvSpPr>
          <p:cNvPr id="11" name="Text 6"/>
          <p:cNvSpPr/>
          <p:nvPr/>
        </p:nvSpPr>
        <p:spPr>
          <a:xfrm>
            <a:off x="5685711" y="4169212"/>
            <a:ext cx="2777490"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Afternoon Dip</a:t>
            </a:r>
            <a:endParaRPr lang="en-US" sz="2187" dirty="0"/>
          </a:p>
        </p:txBody>
      </p:sp>
      <p:sp>
        <p:nvSpPr>
          <p:cNvPr id="12" name="Text 7"/>
          <p:cNvSpPr/>
          <p:nvPr/>
        </p:nvSpPr>
        <p:spPr>
          <a:xfrm>
            <a:off x="5685711" y="4649629"/>
            <a:ext cx="3258979" cy="1777008"/>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Lower sales during the mid-afternoon, suggesting opportunities for targeted promotions or activities to boost engagement.</a:t>
            </a:r>
            <a:endParaRPr lang="en-US" sz="1750" dirty="0"/>
          </a:p>
        </p:txBody>
      </p:sp>
      <p:pic>
        <p:nvPicPr>
          <p:cNvPr id="13" name="Image 3" descr="preencoded.png"/>
          <p:cNvPicPr>
            <a:picLocks noChangeAspect="1"/>
          </p:cNvPicPr>
          <p:nvPr/>
        </p:nvPicPr>
        <p:blipFill>
          <a:blip r:embed="rId6"/>
          <a:stretch>
            <a:fillRect/>
          </a:stretch>
        </p:blipFill>
        <p:spPr>
          <a:xfrm>
            <a:off x="9166860" y="2947273"/>
            <a:ext cx="3703320" cy="888682"/>
          </a:xfrm>
          <a:prstGeom prst="rect">
            <a:avLst/>
          </a:prstGeom>
        </p:spPr>
      </p:pic>
      <p:sp>
        <p:nvSpPr>
          <p:cNvPr id="14" name="Text 8"/>
          <p:cNvSpPr/>
          <p:nvPr/>
        </p:nvSpPr>
        <p:spPr>
          <a:xfrm>
            <a:off x="9389031" y="4169212"/>
            <a:ext cx="2777490"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Evening Surge</a:t>
            </a:r>
            <a:endParaRPr lang="en-US" sz="2187" dirty="0"/>
          </a:p>
        </p:txBody>
      </p:sp>
      <p:sp>
        <p:nvSpPr>
          <p:cNvPr id="15" name="Text 9"/>
          <p:cNvSpPr/>
          <p:nvPr/>
        </p:nvSpPr>
        <p:spPr>
          <a:xfrm>
            <a:off x="9389031" y="4649629"/>
            <a:ext cx="3258979" cy="2132409"/>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Spike in sales towards the end of the day, highlighting the importance of maintaining product stock and staffing levels during this critical time.</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027872"/>
            <a:ext cx="7311628"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Interactive Graphs and Charts</a:t>
            </a:r>
            <a:endParaRPr lang="en-US" sz="4374" dirty="0"/>
          </a:p>
        </p:txBody>
      </p:sp>
      <p:pic>
        <p:nvPicPr>
          <p:cNvPr id="5" name="Image 0" descr="preencoded.png"/>
          <p:cNvPicPr>
            <a:picLocks noChangeAspect="1"/>
          </p:cNvPicPr>
          <p:nvPr/>
        </p:nvPicPr>
        <p:blipFill>
          <a:blip r:embed="rId3"/>
          <a:stretch>
            <a:fillRect/>
          </a:stretch>
        </p:blipFill>
        <p:spPr>
          <a:xfrm>
            <a:off x="1760220" y="3166586"/>
            <a:ext cx="555427" cy="555427"/>
          </a:xfrm>
          <a:prstGeom prst="rect">
            <a:avLst/>
          </a:prstGeom>
        </p:spPr>
      </p:pic>
      <p:sp>
        <p:nvSpPr>
          <p:cNvPr id="6" name="Text 3"/>
          <p:cNvSpPr/>
          <p:nvPr/>
        </p:nvSpPr>
        <p:spPr>
          <a:xfrm>
            <a:off x="1760220" y="3944183"/>
            <a:ext cx="2527459"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Bar Charts</a:t>
            </a:r>
            <a:endParaRPr lang="en-US" sz="2187" dirty="0"/>
          </a:p>
        </p:txBody>
      </p:sp>
      <p:sp>
        <p:nvSpPr>
          <p:cNvPr id="7" name="Text 4"/>
          <p:cNvSpPr/>
          <p:nvPr/>
        </p:nvSpPr>
        <p:spPr>
          <a:xfrm>
            <a:off x="1760220" y="4424601"/>
            <a:ext cx="2527459" cy="1066205"/>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Visualize sales data by category or time period.</a:t>
            </a:r>
            <a:endParaRPr lang="en-US" sz="1750" dirty="0"/>
          </a:p>
        </p:txBody>
      </p:sp>
      <p:pic>
        <p:nvPicPr>
          <p:cNvPr id="8" name="Image 1" descr="preencoded.png"/>
          <p:cNvPicPr>
            <a:picLocks noChangeAspect="1"/>
          </p:cNvPicPr>
          <p:nvPr/>
        </p:nvPicPr>
        <p:blipFill>
          <a:blip r:embed="rId4"/>
          <a:stretch>
            <a:fillRect/>
          </a:stretch>
        </p:blipFill>
        <p:spPr>
          <a:xfrm>
            <a:off x="4620935" y="3166586"/>
            <a:ext cx="555427" cy="555427"/>
          </a:xfrm>
          <a:prstGeom prst="rect">
            <a:avLst/>
          </a:prstGeom>
        </p:spPr>
      </p:pic>
      <p:sp>
        <p:nvSpPr>
          <p:cNvPr id="9" name="Text 5"/>
          <p:cNvSpPr/>
          <p:nvPr/>
        </p:nvSpPr>
        <p:spPr>
          <a:xfrm>
            <a:off x="4620935" y="3944183"/>
            <a:ext cx="2527578"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Line Charts</a:t>
            </a:r>
            <a:endParaRPr lang="en-US" sz="2187" dirty="0"/>
          </a:p>
        </p:txBody>
      </p:sp>
      <p:sp>
        <p:nvSpPr>
          <p:cNvPr id="10" name="Text 6"/>
          <p:cNvSpPr/>
          <p:nvPr/>
        </p:nvSpPr>
        <p:spPr>
          <a:xfrm>
            <a:off x="4620935" y="4424601"/>
            <a:ext cx="2527578" cy="1066205"/>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Track sales trends and identify patterns over time.</a:t>
            </a:r>
            <a:endParaRPr lang="en-US" sz="1750" dirty="0"/>
          </a:p>
        </p:txBody>
      </p:sp>
      <p:pic>
        <p:nvPicPr>
          <p:cNvPr id="11" name="Image 2" descr="preencoded.png"/>
          <p:cNvPicPr>
            <a:picLocks noChangeAspect="1"/>
          </p:cNvPicPr>
          <p:nvPr/>
        </p:nvPicPr>
        <p:blipFill>
          <a:blip r:embed="rId5"/>
          <a:stretch>
            <a:fillRect/>
          </a:stretch>
        </p:blipFill>
        <p:spPr>
          <a:xfrm>
            <a:off x="7481768" y="3166586"/>
            <a:ext cx="555427" cy="555427"/>
          </a:xfrm>
          <a:prstGeom prst="rect">
            <a:avLst/>
          </a:prstGeom>
        </p:spPr>
      </p:pic>
      <p:sp>
        <p:nvSpPr>
          <p:cNvPr id="12" name="Text 7"/>
          <p:cNvSpPr/>
          <p:nvPr/>
        </p:nvSpPr>
        <p:spPr>
          <a:xfrm>
            <a:off x="7481768" y="3944183"/>
            <a:ext cx="2527578"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Pie Charts</a:t>
            </a:r>
            <a:endParaRPr lang="en-US" sz="2187" dirty="0"/>
          </a:p>
        </p:txBody>
      </p:sp>
      <p:sp>
        <p:nvSpPr>
          <p:cNvPr id="13" name="Text 8"/>
          <p:cNvSpPr/>
          <p:nvPr/>
        </p:nvSpPr>
        <p:spPr>
          <a:xfrm>
            <a:off x="7481768" y="4424601"/>
            <a:ext cx="2527578" cy="1421606"/>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Analyze the distribution of sales across products or regions.</a:t>
            </a:r>
            <a:endParaRPr lang="en-US" sz="1750" dirty="0"/>
          </a:p>
        </p:txBody>
      </p:sp>
      <p:pic>
        <p:nvPicPr>
          <p:cNvPr id="14" name="Image 3" descr="preencoded.png"/>
          <p:cNvPicPr>
            <a:picLocks noChangeAspect="1"/>
          </p:cNvPicPr>
          <p:nvPr/>
        </p:nvPicPr>
        <p:blipFill>
          <a:blip r:embed="rId6"/>
          <a:stretch>
            <a:fillRect/>
          </a:stretch>
        </p:blipFill>
        <p:spPr>
          <a:xfrm>
            <a:off x="10342602" y="3166586"/>
            <a:ext cx="555427" cy="555427"/>
          </a:xfrm>
          <a:prstGeom prst="rect">
            <a:avLst/>
          </a:prstGeom>
        </p:spPr>
      </p:pic>
      <p:sp>
        <p:nvSpPr>
          <p:cNvPr id="15" name="Text 9"/>
          <p:cNvSpPr/>
          <p:nvPr/>
        </p:nvSpPr>
        <p:spPr>
          <a:xfrm>
            <a:off x="10342602" y="3944183"/>
            <a:ext cx="2527578"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Scatter Plots</a:t>
            </a:r>
            <a:endParaRPr lang="en-US" sz="2187" dirty="0"/>
          </a:p>
        </p:txBody>
      </p:sp>
      <p:sp>
        <p:nvSpPr>
          <p:cNvPr id="16" name="Text 10"/>
          <p:cNvSpPr/>
          <p:nvPr/>
        </p:nvSpPr>
        <p:spPr>
          <a:xfrm>
            <a:off x="10342602" y="4424601"/>
            <a:ext cx="2527578" cy="1777008"/>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Identify relationships between variables, such as sales and customer demographics.</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443395"/>
            <a:ext cx="7727156"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Insights and Recommendations</a:t>
            </a:r>
            <a:endParaRPr lang="en-US" sz="4374" dirty="0"/>
          </a:p>
        </p:txBody>
      </p:sp>
      <p:sp>
        <p:nvSpPr>
          <p:cNvPr id="5" name="Shape 3"/>
          <p:cNvSpPr/>
          <p:nvPr/>
        </p:nvSpPr>
        <p:spPr>
          <a:xfrm>
            <a:off x="1760220" y="2582108"/>
            <a:ext cx="5443895" cy="1990963"/>
          </a:xfrm>
          <a:prstGeom prst="roundRect">
            <a:avLst>
              <a:gd name="adj" fmla="val 6696"/>
            </a:avLst>
          </a:prstGeom>
          <a:solidFill>
            <a:srgbClr val="282C32"/>
          </a:solidFill>
          <a:ln/>
        </p:spPr>
      </p:sp>
      <p:sp>
        <p:nvSpPr>
          <p:cNvPr id="6" name="Text 4"/>
          <p:cNvSpPr/>
          <p:nvPr/>
        </p:nvSpPr>
        <p:spPr>
          <a:xfrm>
            <a:off x="1982391" y="2804279"/>
            <a:ext cx="277749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Seasonal Trends</a:t>
            </a:r>
            <a:endParaRPr lang="en-US" sz="2187" dirty="0"/>
          </a:p>
        </p:txBody>
      </p:sp>
      <p:sp>
        <p:nvSpPr>
          <p:cNvPr id="7" name="Text 5"/>
          <p:cNvSpPr/>
          <p:nvPr/>
        </p:nvSpPr>
        <p:spPr>
          <a:xfrm>
            <a:off x="1982391" y="3284696"/>
            <a:ext cx="4999553"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Leverage the identified seasonal sales patterns to optimize inventory, staffing, and marketing strategies.</a:t>
            </a:r>
            <a:endParaRPr lang="en-US" sz="1750" dirty="0"/>
          </a:p>
        </p:txBody>
      </p:sp>
      <p:sp>
        <p:nvSpPr>
          <p:cNvPr id="8" name="Shape 6"/>
          <p:cNvSpPr/>
          <p:nvPr/>
        </p:nvSpPr>
        <p:spPr>
          <a:xfrm>
            <a:off x="7426285" y="2582108"/>
            <a:ext cx="5443895" cy="1990963"/>
          </a:xfrm>
          <a:prstGeom prst="roundRect">
            <a:avLst>
              <a:gd name="adj" fmla="val 6696"/>
            </a:avLst>
          </a:prstGeom>
          <a:solidFill>
            <a:srgbClr val="282C32"/>
          </a:solidFill>
          <a:ln/>
        </p:spPr>
      </p:sp>
      <p:sp>
        <p:nvSpPr>
          <p:cNvPr id="9" name="Text 7"/>
          <p:cNvSpPr/>
          <p:nvPr/>
        </p:nvSpPr>
        <p:spPr>
          <a:xfrm>
            <a:off x="7648456" y="2804279"/>
            <a:ext cx="277749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Product Performance</a:t>
            </a:r>
            <a:endParaRPr lang="en-US" sz="2187" dirty="0"/>
          </a:p>
        </p:txBody>
      </p:sp>
      <p:sp>
        <p:nvSpPr>
          <p:cNvPr id="10" name="Text 8"/>
          <p:cNvSpPr/>
          <p:nvPr/>
        </p:nvSpPr>
        <p:spPr>
          <a:xfrm>
            <a:off x="7648456" y="3284696"/>
            <a:ext cx="4999553"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Identify underperforming products and explore ways to improve their sales, such as product updates or targeted promotions.</a:t>
            </a:r>
            <a:endParaRPr lang="en-US" sz="1750" dirty="0"/>
          </a:p>
        </p:txBody>
      </p:sp>
      <p:sp>
        <p:nvSpPr>
          <p:cNvPr id="11" name="Shape 9"/>
          <p:cNvSpPr/>
          <p:nvPr/>
        </p:nvSpPr>
        <p:spPr>
          <a:xfrm>
            <a:off x="1760220" y="4795242"/>
            <a:ext cx="5443895" cy="1990963"/>
          </a:xfrm>
          <a:prstGeom prst="roundRect">
            <a:avLst>
              <a:gd name="adj" fmla="val 6696"/>
            </a:avLst>
          </a:prstGeom>
          <a:solidFill>
            <a:srgbClr val="282C32"/>
          </a:solidFill>
          <a:ln/>
        </p:spPr>
      </p:sp>
      <p:sp>
        <p:nvSpPr>
          <p:cNvPr id="12" name="Text 10"/>
          <p:cNvSpPr/>
          <p:nvPr/>
        </p:nvSpPr>
        <p:spPr>
          <a:xfrm>
            <a:off x="1982391" y="5017413"/>
            <a:ext cx="2822972"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Customer Engagement</a:t>
            </a:r>
            <a:endParaRPr lang="en-US" sz="2187" dirty="0"/>
          </a:p>
        </p:txBody>
      </p:sp>
      <p:sp>
        <p:nvSpPr>
          <p:cNvPr id="13" name="Text 11"/>
          <p:cNvSpPr/>
          <p:nvPr/>
        </p:nvSpPr>
        <p:spPr>
          <a:xfrm>
            <a:off x="1982391" y="5497830"/>
            <a:ext cx="4999553"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Analyze the hourly sales patterns to enhance the customer experience and drive higher engagement during low-activity periods.</a:t>
            </a:r>
            <a:endParaRPr lang="en-US" sz="1750" dirty="0"/>
          </a:p>
        </p:txBody>
      </p:sp>
      <p:sp>
        <p:nvSpPr>
          <p:cNvPr id="14" name="Shape 12"/>
          <p:cNvSpPr/>
          <p:nvPr/>
        </p:nvSpPr>
        <p:spPr>
          <a:xfrm>
            <a:off x="7426285" y="4795242"/>
            <a:ext cx="5443895" cy="1990963"/>
          </a:xfrm>
          <a:prstGeom prst="roundRect">
            <a:avLst>
              <a:gd name="adj" fmla="val 6696"/>
            </a:avLst>
          </a:prstGeom>
          <a:solidFill>
            <a:srgbClr val="282C32"/>
          </a:solidFill>
          <a:ln/>
        </p:spPr>
      </p:sp>
      <p:sp>
        <p:nvSpPr>
          <p:cNvPr id="15" name="Text 13"/>
          <p:cNvSpPr/>
          <p:nvPr/>
        </p:nvSpPr>
        <p:spPr>
          <a:xfrm>
            <a:off x="7648456" y="5017413"/>
            <a:ext cx="277749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Data-Driven Decisions</a:t>
            </a:r>
            <a:endParaRPr lang="en-US" sz="2187" dirty="0"/>
          </a:p>
        </p:txBody>
      </p:sp>
      <p:sp>
        <p:nvSpPr>
          <p:cNvPr id="16" name="Text 14"/>
          <p:cNvSpPr/>
          <p:nvPr/>
        </p:nvSpPr>
        <p:spPr>
          <a:xfrm>
            <a:off x="7648456" y="5497830"/>
            <a:ext cx="4999553"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Utilize the interactive visualizations to quickly identify trends, opportunities, and areas for improvement.</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3208409" y="668952"/>
            <a:ext cx="6566297"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Conclusion and Next Steps</a:t>
            </a:r>
            <a:endParaRPr lang="en-US" sz="4374" dirty="0"/>
          </a:p>
        </p:txBody>
      </p:sp>
      <p:sp>
        <p:nvSpPr>
          <p:cNvPr id="6" name="Text 3"/>
          <p:cNvSpPr/>
          <p:nvPr/>
        </p:nvSpPr>
        <p:spPr>
          <a:xfrm>
            <a:off x="3208409" y="1838146"/>
            <a:ext cx="7477601"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The sales dashboard provides a comprehensive view of your business's performance, enabling you to make informed decisions and drive growth. By leveraging the insights and recommendations, you can optimize your sales strategies, enhance the customer experience, and achieve greater business success.</a:t>
            </a:r>
            <a:endParaRPr lang="en-US" sz="1750" dirty="0"/>
          </a:p>
        </p:txBody>
      </p:sp>
      <p:sp>
        <p:nvSpPr>
          <p:cNvPr id="7" name="Text 4"/>
          <p:cNvSpPr/>
          <p:nvPr/>
        </p:nvSpPr>
        <p:spPr>
          <a:xfrm>
            <a:off x="3208408" y="4452487"/>
            <a:ext cx="7477601"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As you move forward, continue to monitor the dashboard, explore new data visualizations, and collaborate with your team to identify areas for continuous improvement. The power of data-driven insights will be your guide to unlocking the full potential of your sales operations.</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529</Words>
  <Application>Microsoft Office PowerPoint</Application>
  <PresentationFormat>Custom</PresentationFormat>
  <Paragraphs>62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Tanmay Mohanta</cp:lastModifiedBy>
  <cp:revision>2</cp:revision>
  <dcterms:created xsi:type="dcterms:W3CDTF">2024-04-28T17:36:28Z</dcterms:created>
  <dcterms:modified xsi:type="dcterms:W3CDTF">2024-04-28T18:10:34Z</dcterms:modified>
</cp:coreProperties>
</file>