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58" r:id="rId9"/>
    <p:sldId id="269" r:id="rId10"/>
    <p:sldId id="262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7"/>
  </p:normalViewPr>
  <p:slideViewPr>
    <p:cSldViewPr snapToGrid="0" snapToObjects="1">
      <p:cViewPr varScale="1">
        <p:scale>
          <a:sx n="140" d="100"/>
          <a:sy n="140" d="100"/>
        </p:scale>
        <p:origin x="208" y="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62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3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7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16687"/>
            <a:ext cx="7543800" cy="2543778"/>
          </a:xfrm>
        </p:spPr>
        <p:txBody>
          <a:bodyPr/>
          <a:lstStyle/>
          <a:p>
            <a:r>
              <a:rPr lang="en-US" dirty="0" smtClean="0"/>
              <a:t>Foreign Exchange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8" y="3556587"/>
            <a:ext cx="7386970" cy="887280"/>
          </a:xfrm>
        </p:spPr>
        <p:txBody>
          <a:bodyPr/>
          <a:lstStyle/>
          <a:p>
            <a:r>
              <a:rPr lang="en-US" dirty="0" smtClean="0"/>
              <a:t>Prediction of foreign exchange directionality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Jianhong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Li 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jianhonl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Correlation among features: Correlation between different currency pairs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Feature quality: More appropriate features to consider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Time window adjustment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Better classifiers</a:t>
            </a:r>
          </a:p>
          <a:p>
            <a:pPr marL="0" indent="0">
              <a:buNone/>
            </a:pPr>
            <a:endParaRPr lang="en-US" sz="2200" dirty="0"/>
          </a:p>
          <a:p>
            <a:pPr lvl="1">
              <a:buFont typeface="Wingdings" charset="2"/>
              <a:buChar char="Ø"/>
            </a:pPr>
            <a:endParaRPr lang="en-US" sz="2000" dirty="0"/>
          </a:p>
          <a:p>
            <a:pPr lvl="1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Utilizing good programming tools: Spark, </a:t>
            </a:r>
            <a:r>
              <a:rPr lang="en-US" sz="2400" dirty="0" err="1" smtClean="0"/>
              <a:t>MLLib</a:t>
            </a:r>
            <a:r>
              <a:rPr lang="is-IS" sz="2400" dirty="0" smtClean="0"/>
              <a:t>… to reduce engineering efforts</a:t>
            </a:r>
          </a:p>
          <a:p>
            <a:pPr>
              <a:buFont typeface="Wingdings" charset="2"/>
              <a:buChar char="Ø"/>
            </a:pPr>
            <a:r>
              <a:rPr lang="is-IS" sz="2400" dirty="0"/>
              <a:t> </a:t>
            </a:r>
            <a:r>
              <a:rPr lang="is-IS" sz="2400" dirty="0" smtClean="0"/>
              <a:t>Domain knowledge is essential in domain-specific problems</a:t>
            </a:r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Try better feature selection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Introduce more domain knowledge in foreign exchange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Try better classifiers like Support Vector Machine or Convoluted Neural Network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Design trading strategies based on predictions</a:t>
            </a:r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400" dirty="0" smtClean="0"/>
              <a:t>Problem Statement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Foreign Exchange Market: </a:t>
            </a:r>
            <a:r>
              <a:rPr lang="en-US" sz="2000" dirty="0"/>
              <a:t>G</a:t>
            </a:r>
            <a:r>
              <a:rPr lang="en-US" sz="2000" dirty="0" smtClean="0"/>
              <a:t>lobal decentralized market for currency trading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Estimating EUR/USD directionality using Machine Learning methods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Utilizing prices for related currency pairs as features</a:t>
            </a:r>
            <a:endParaRPr lang="en-US" sz="20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Value Proposition</a:t>
            </a:r>
            <a:endParaRPr lang="zh-TW" altLang="en-US" sz="2400" dirty="0" smtClean="0"/>
          </a:p>
          <a:p>
            <a:pPr lvl="1">
              <a:buFont typeface="Wingdings" charset="2"/>
              <a:buChar char="Ø"/>
            </a:pPr>
            <a:r>
              <a:rPr lang="zh-TW" altLang="en-US" sz="2000" dirty="0"/>
              <a:t> </a:t>
            </a:r>
            <a:r>
              <a:rPr lang="en-US" altLang="zh-TW" sz="2000" dirty="0" smtClean="0"/>
              <a:t>Estimating currency exchange trend in the market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Make real money!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Data Preparation: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Aggregate data in time slots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Choose features in previous time slots </a:t>
            </a:r>
            <a:r>
              <a:rPr lang="en-US" sz="2000" dirty="0"/>
              <a:t>in AUDUSD, EURCHF, EURGBP, EURJPY, USDCAD, NZDUSD, EURUSD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Features:</a:t>
            </a:r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 Spread: (ask - bid) / bid for previous time slots</a:t>
            </a:r>
            <a:endParaRPr lang="en-US" sz="1600" dirty="0"/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 Price delta: Differences in bid price of two adjacent previous time slot</a:t>
            </a:r>
            <a:endParaRPr lang="en-US" sz="1600" dirty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Use directionality as label</a:t>
            </a:r>
          </a:p>
        </p:txBody>
      </p:sp>
    </p:spTree>
    <p:extLst>
      <p:ext uri="{BB962C8B-B14F-4D97-AF65-F5344CB8AC3E}">
        <p14:creationId xmlns:p14="http://schemas.microsoft.com/office/powerpoint/2010/main" val="119999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Data Preparation (cont.):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Generate data matrix with features and corresponding labels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Use 80% of data set as training data, use 20% of data set as test data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Store data matrix in Cassandra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90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Classification: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Classifier: Decision Tree, Random Forest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Use </a:t>
            </a:r>
            <a:r>
              <a:rPr lang="en-US" sz="2000" dirty="0" err="1" smtClean="0"/>
              <a:t>MLLib</a:t>
            </a:r>
            <a:r>
              <a:rPr lang="en-US" sz="2000" dirty="0" smtClean="0"/>
              <a:t> in Spark, implemented in Spark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Serialize trained model in Cassandra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254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Classifier: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Decision Tree: </a:t>
            </a:r>
            <a:r>
              <a:rPr lang="en-US" sz="2000" dirty="0"/>
              <a:t>P</a:t>
            </a:r>
            <a:r>
              <a:rPr lang="en-US" sz="2000" dirty="0" smtClean="0"/>
              <a:t>redicts </a:t>
            </a:r>
            <a:r>
              <a:rPr lang="en-US" sz="2000" dirty="0"/>
              <a:t>the value of a target variable by learning simple decision rules </a:t>
            </a:r>
            <a:r>
              <a:rPr lang="en-US" sz="2000" dirty="0" smtClean="0"/>
              <a:t>learnt from </a:t>
            </a:r>
            <a:r>
              <a:rPr lang="en-US" sz="2000" dirty="0"/>
              <a:t>the data features.</a:t>
            </a:r>
            <a:endParaRPr lang="en-US" sz="2000" dirty="0" smtClean="0"/>
          </a:p>
          <a:p>
            <a:pPr marL="201168" lvl="1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64" y="3183964"/>
            <a:ext cx="2622296" cy="25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1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Classifier: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Random Forest: Ensemble method that generate predictions according to voting of many decision trees to avoid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Number of features: </a:t>
            </a:r>
            <a:r>
              <a:rPr lang="en-US" sz="2000" dirty="0" err="1" smtClean="0"/>
              <a:t>sqrt</a:t>
            </a:r>
            <a:r>
              <a:rPr lang="en-US" sz="2000" dirty="0" smtClean="0"/>
              <a:t>(#features)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Number of samples: random 2/3 for a decision tree (use the rest 1/3 to test)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Number of trees: adjustable</a:t>
            </a: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74330"/>
              </p:ext>
            </p:extLst>
          </p:nvPr>
        </p:nvGraphicFramePr>
        <p:xfrm>
          <a:off x="822960" y="2641791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55.17%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(local + 10 trees)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56.74%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(local + 100 trees)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r>
                        <a:rPr lang="en-US" baseline="0" dirty="0" smtClean="0"/>
                        <a:t> (Spark + 10 trees)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56.93%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(Spark</a:t>
                      </a:r>
                      <a:r>
                        <a:rPr lang="en-US" baseline="0" dirty="0" smtClean="0"/>
                        <a:t> + 100 trees)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57.01%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Random Forest tends to have better performance than Decision Tree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With more trees in Random Forest, results tend to be more stable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Best accuracy: 57.01%</a:t>
            </a:r>
          </a:p>
        </p:txBody>
      </p:sp>
    </p:spTree>
    <p:extLst>
      <p:ext uri="{BB962C8B-B14F-4D97-AF65-F5344CB8AC3E}">
        <p14:creationId xmlns:p14="http://schemas.microsoft.com/office/powerpoint/2010/main" val="1748938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1222</TotalTime>
  <Words>454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新細明體</vt:lpstr>
      <vt:lpstr>Calibri</vt:lpstr>
      <vt:lpstr>Wingdings</vt:lpstr>
      <vt:lpstr>Retrospect</vt:lpstr>
      <vt:lpstr>Foreign Exchange Prediction</vt:lpstr>
      <vt:lpstr>Project Purpose</vt:lpstr>
      <vt:lpstr>Analytic Approach</vt:lpstr>
      <vt:lpstr>Analytic Approach</vt:lpstr>
      <vt:lpstr>Analytic Approach</vt:lpstr>
      <vt:lpstr>Analytic Approach</vt:lpstr>
      <vt:lpstr>Analytic Approach</vt:lpstr>
      <vt:lpstr>Results</vt:lpstr>
      <vt:lpstr>Results</vt:lpstr>
      <vt:lpstr>Error Analysis</vt:lpstr>
      <vt:lpstr>Actionable Information or Insights</vt:lpstr>
      <vt:lpstr>Future Work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Jianhong Li</cp:lastModifiedBy>
  <cp:revision>14</cp:revision>
  <dcterms:created xsi:type="dcterms:W3CDTF">2015-10-13T14:29:04Z</dcterms:created>
  <dcterms:modified xsi:type="dcterms:W3CDTF">2015-12-02T05:28:51Z</dcterms:modified>
</cp:coreProperties>
</file>