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nton"/>
      <p:regular r:id="rId16"/>
    </p:embeddedFon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1D49E7-DE68-4BE5-AA67-9C1DAEE62807}">
  <a:tblStyle styleId="{1B1D49E7-DE68-4BE5-AA67-9C1DAEE628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font" Target="fonts/Anton-regular.fntdata"/><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1c5792ef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1c5792ef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team 5’s project called ARchat.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1c5792efe_3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1c5792efe_3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1c5792e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1c5792e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Proxima Nova"/>
                <a:ea typeface="Proxima Nova"/>
                <a:cs typeface="Proxima Nova"/>
                <a:sym typeface="Proxima Nova"/>
              </a:rPr>
              <a:t>Our idea was to make </a:t>
            </a:r>
            <a:r>
              <a:rPr lang="en" sz="1200">
                <a:latin typeface="Proxima Nova"/>
                <a:ea typeface="Proxima Nova"/>
                <a:cs typeface="Proxima Nova"/>
                <a:sym typeface="Proxima Nova"/>
              </a:rPr>
              <a:t>a socializing platform that connected people with shared interests through augmented reality which is also known as AR and created a platform called ARchat.</a:t>
            </a:r>
            <a:endParaRPr sz="1200">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1c5792ef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1c5792ef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those of you who don’t know (after first bullet point), Bitmoji is in app that helps you create your own avatar. It takes skin color, hair style, clothing, and many others to create the best person customization experience.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1c5792ef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1c5792ef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Akshar: For the second version of our program, we tried to incorporate buttons that would redirect the user to echoAR into our code, but it failed, so we had to scrap it and make a third version, which would be our final.</a:t>
            </a:r>
            <a:br>
              <a:rPr lang="en"/>
            </a:br>
            <a:br>
              <a:rPr lang="en"/>
            </a:br>
            <a:r>
              <a:rPr lang="en"/>
              <a:t>Medha: For our 3rd iteration we tried again, and it worked this time. There was only problem, the title would not change. We left our website and decided to integrate the bitmoji portion, inside our chat feature. This succeeded, and we were able to present chatting and the AR bitmoji together.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1c5792efe_3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1c5792efe_3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1c5792ef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1c5792e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1c5792ef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1c5792ef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chat feature contains an input where you can say your name. Then, you will be placed in a session with a random person. You can talk by typing in the box on the very bottom and clicking the send. By clicking Exit Chat you can exit the session. This allowed us to merge our goal of communication into the chat feature.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1c5792efe_3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1c5792efe_3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1c5792ef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1c5792ef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52" name="Shape 52"/>
        <p:cNvGrpSpPr/>
        <p:nvPr/>
      </p:nvGrpSpPr>
      <p:grpSpPr>
        <a:xfrm>
          <a:off x="0" y="0"/>
          <a:ext cx="0" cy="0"/>
          <a:chOff x="0" y="0"/>
          <a:chExt cx="0" cy="0"/>
        </a:xfrm>
      </p:grpSpPr>
      <p:sp>
        <p:nvSpPr>
          <p:cNvPr id="53" name="Google Shape;53;p13"/>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55" name="Google Shape;55;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7" name="Shape 57"/>
        <p:cNvGrpSpPr/>
        <p:nvPr/>
      </p:nvGrpSpPr>
      <p:grpSpPr>
        <a:xfrm>
          <a:off x="0" y="0"/>
          <a:ext cx="0" cy="0"/>
          <a:chOff x="0" y="0"/>
          <a:chExt cx="0" cy="0"/>
        </a:xfrm>
      </p:grpSpPr>
      <p:sp>
        <p:nvSpPr>
          <p:cNvPr id="58" name="Google Shape;58;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rPr>
              <a:t>ARchat</a:t>
            </a:r>
            <a:endParaRPr>
              <a:solidFill>
                <a:srgbClr val="BF9000"/>
              </a:solidFill>
            </a:endParaRPr>
          </a:p>
        </p:txBody>
      </p:sp>
      <p:sp>
        <p:nvSpPr>
          <p:cNvPr id="66" name="Google Shape;66;p1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fontScale="62500" lnSpcReduction="20000"/>
          </a:bodyPr>
          <a:lstStyle/>
          <a:p>
            <a:pPr indent="0" lvl="0" marL="0" rtl="0" algn="ctr">
              <a:spcBef>
                <a:spcPts val="0"/>
              </a:spcBef>
              <a:spcAft>
                <a:spcPts val="0"/>
              </a:spcAft>
              <a:buNone/>
            </a:pPr>
            <a:r>
              <a:rPr lang="en" sz="3478">
                <a:solidFill>
                  <a:schemeClr val="lt1"/>
                </a:solidFill>
              </a:rPr>
              <a:t>By: </a:t>
            </a:r>
            <a:r>
              <a:rPr lang="en" sz="3478">
                <a:solidFill>
                  <a:schemeClr val="lt1"/>
                </a:solidFill>
              </a:rPr>
              <a:t>Team 5</a:t>
            </a:r>
            <a:r>
              <a:rPr b="0" lang="en" sz="3603">
                <a:solidFill>
                  <a:schemeClr val="lt1"/>
                </a:solidFill>
              </a:rPr>
              <a:t> </a:t>
            </a:r>
            <a:endParaRPr b="0" sz="3603">
              <a:solidFill>
                <a:schemeClr val="lt1"/>
              </a:solidFill>
            </a:endParaRPr>
          </a:p>
          <a:p>
            <a:pPr indent="0" lvl="0" marL="0" rtl="0" algn="ctr">
              <a:spcBef>
                <a:spcPts val="0"/>
              </a:spcBef>
              <a:spcAft>
                <a:spcPts val="0"/>
              </a:spcAft>
              <a:buNone/>
            </a:pPr>
            <a:r>
              <a:t/>
            </a:r>
            <a:endParaRPr b="0" sz="930">
              <a:solidFill>
                <a:schemeClr val="lt1"/>
              </a:solidFill>
            </a:endParaRPr>
          </a:p>
          <a:p>
            <a:pPr indent="0" lvl="0" marL="0" rtl="0" algn="ctr">
              <a:spcBef>
                <a:spcPts val="0"/>
              </a:spcBef>
              <a:spcAft>
                <a:spcPts val="0"/>
              </a:spcAft>
              <a:buNone/>
            </a:pPr>
            <a:r>
              <a:rPr b="0" lang="en" sz="2224">
                <a:solidFill>
                  <a:schemeClr val="lt1"/>
                </a:solidFill>
              </a:rPr>
              <a:t>(Akshar Belaguly, Medha Kappagantu, Dhara Panchal, Amelia Pagunsan, and Katelyn Mak)</a:t>
            </a:r>
            <a:endParaRPr b="0" sz="2224">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514800" y="1348800"/>
            <a:ext cx="8114400" cy="2445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highlight>
                  <a:srgbClr val="FEFEFE"/>
                </a:highlight>
              </a:rPr>
              <a:t>Thank You!!</a:t>
            </a:r>
            <a:endParaRPr>
              <a:solidFill>
                <a:srgbClr val="BF9000"/>
              </a:solidFill>
              <a:highlight>
                <a:srgbClr val="FEFEFE"/>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240756" y="985838"/>
            <a:ext cx="5592000" cy="81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rPr>
              <a:t>Our Idea</a:t>
            </a:r>
            <a:endParaRPr>
              <a:solidFill>
                <a:srgbClr val="BF9000"/>
              </a:solidFill>
            </a:endParaRPr>
          </a:p>
        </p:txBody>
      </p:sp>
      <p:sp>
        <p:nvSpPr>
          <p:cNvPr id="72" name="Google Shape;72;p16"/>
          <p:cNvSpPr txBox="1"/>
          <p:nvPr>
            <p:ph idx="1" type="body"/>
          </p:nvPr>
        </p:nvSpPr>
        <p:spPr>
          <a:xfrm>
            <a:off x="325379" y="2007854"/>
            <a:ext cx="5304900" cy="2149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ARchat would serve as a socializing platform that </a:t>
            </a:r>
            <a:r>
              <a:rPr lang="en"/>
              <a:t>connected</a:t>
            </a:r>
            <a:r>
              <a:rPr lang="en"/>
              <a:t> people with shared interests </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Char char="●"/>
            </a:pPr>
            <a:r>
              <a:rPr lang="en"/>
              <a:t>We imagined that the process would be easy and efficient, as it would be held on the efficient AR medium, echoAR.</a:t>
            </a:r>
            <a:endParaRPr/>
          </a:p>
        </p:txBody>
      </p:sp>
      <p:pic>
        <p:nvPicPr>
          <p:cNvPr descr="hi" id="73" name="Google Shape;73;p16"/>
          <p:cNvPicPr preferRelativeResize="0"/>
          <p:nvPr/>
        </p:nvPicPr>
        <p:blipFill>
          <a:blip r:embed="rId3">
            <a:alphaModFix/>
          </a:blip>
          <a:stretch>
            <a:fillRect/>
          </a:stretch>
        </p:blipFill>
        <p:spPr>
          <a:xfrm>
            <a:off x="6509961" y="2175076"/>
            <a:ext cx="2475188" cy="2460398"/>
          </a:xfrm>
          <a:prstGeom prst="rect">
            <a:avLst/>
          </a:prstGeom>
          <a:noFill/>
          <a:ln>
            <a:noFill/>
          </a:ln>
        </p:spPr>
      </p:pic>
      <p:sp>
        <p:nvSpPr>
          <p:cNvPr id="74" name="Google Shape;74;p16"/>
          <p:cNvSpPr/>
          <p:nvPr/>
        </p:nvSpPr>
        <p:spPr>
          <a:xfrm>
            <a:off x="6143353" y="1996644"/>
            <a:ext cx="1396500" cy="144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6"/>
          <p:cNvPicPr preferRelativeResize="0"/>
          <p:nvPr/>
        </p:nvPicPr>
        <p:blipFill>
          <a:blip r:embed="rId4">
            <a:alphaModFix/>
          </a:blip>
          <a:stretch>
            <a:fillRect/>
          </a:stretch>
        </p:blipFill>
        <p:spPr>
          <a:xfrm flipH="1">
            <a:off x="5766787" y="296020"/>
            <a:ext cx="2319691" cy="2349304"/>
          </a:xfrm>
          <a:prstGeom prst="rect">
            <a:avLst/>
          </a:prstGeom>
          <a:noFill/>
          <a:ln>
            <a:noFill/>
          </a:ln>
        </p:spPr>
      </p:pic>
      <p:sp>
        <p:nvSpPr>
          <p:cNvPr id="76" name="Google Shape;76;p16"/>
          <p:cNvSpPr/>
          <p:nvPr/>
        </p:nvSpPr>
        <p:spPr>
          <a:xfrm>
            <a:off x="7091168" y="36067"/>
            <a:ext cx="1396500" cy="144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rPr>
              <a:t>Our Goal</a:t>
            </a:r>
            <a:endParaRPr>
              <a:solidFill>
                <a:srgbClr val="BF9000"/>
              </a:solidFill>
            </a:endParaRPr>
          </a:p>
        </p:txBody>
      </p:sp>
      <p:sp>
        <p:nvSpPr>
          <p:cNvPr id="82" name="Google Shape;82;p17"/>
          <p:cNvSpPr txBox="1"/>
          <p:nvPr>
            <p:ph idx="1" type="body"/>
          </p:nvPr>
        </p:nvSpPr>
        <p:spPr>
          <a:xfrm>
            <a:off x="3320188" y="1410850"/>
            <a:ext cx="5538900" cy="29229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SzPct val="100000"/>
              <a:buChar char="●"/>
            </a:pPr>
            <a:r>
              <a:rPr lang="en"/>
              <a:t>Our goal was to portray Bitmoji “friends,” or customized icons through Augmented Reality.</a:t>
            </a:r>
            <a:endParaRPr/>
          </a:p>
          <a:p>
            <a:pPr indent="0" lvl="0" marL="0" rtl="0" algn="just">
              <a:lnSpc>
                <a:spcPct val="100000"/>
              </a:lnSpc>
              <a:spcBef>
                <a:spcPts val="0"/>
              </a:spcBef>
              <a:spcAft>
                <a:spcPts val="0"/>
              </a:spcAft>
              <a:buNone/>
            </a:pPr>
            <a:r>
              <a:t/>
            </a:r>
            <a:endParaRPr/>
          </a:p>
          <a:p>
            <a:pPr indent="-334327" lvl="0" marL="457200" rtl="0" algn="just">
              <a:spcBef>
                <a:spcPts val="0"/>
              </a:spcBef>
              <a:spcAft>
                <a:spcPts val="0"/>
              </a:spcAft>
              <a:buSzPct val="100000"/>
              <a:buChar char="●"/>
            </a:pPr>
            <a:r>
              <a:rPr lang="en"/>
              <a:t>Our medium was a website that would include buttons that would redirect the user to different tabs featuring echoAR’s amazing AR </a:t>
            </a:r>
            <a:r>
              <a:rPr lang="en"/>
              <a:t>technology</a:t>
            </a:r>
            <a:r>
              <a:rPr lang="en"/>
              <a:t>, with the characters being “placed” into the real world.</a:t>
            </a:r>
            <a:endParaRPr/>
          </a:p>
          <a:p>
            <a:pPr indent="0" lvl="0" marL="457200" rtl="0" algn="just">
              <a:spcBef>
                <a:spcPts val="0"/>
              </a:spcBef>
              <a:spcAft>
                <a:spcPts val="0"/>
              </a:spcAft>
              <a:buNone/>
            </a:pPr>
            <a:r>
              <a:t/>
            </a:r>
            <a:endParaRPr/>
          </a:p>
          <a:p>
            <a:pPr indent="-334327" lvl="0" marL="457200" rtl="0" algn="just">
              <a:spcBef>
                <a:spcPts val="0"/>
              </a:spcBef>
              <a:spcAft>
                <a:spcPts val="0"/>
              </a:spcAft>
              <a:buSzPct val="100000"/>
              <a:buChar char="●"/>
            </a:pPr>
            <a:r>
              <a:rPr lang="en"/>
              <a:t>We also wanted a chat feature to help people communicate with others easily.</a:t>
            </a:r>
            <a:endParaRPr/>
          </a:p>
        </p:txBody>
      </p:sp>
      <p:pic>
        <p:nvPicPr>
          <p:cNvPr id="83" name="Google Shape;83;p17"/>
          <p:cNvPicPr preferRelativeResize="0"/>
          <p:nvPr/>
        </p:nvPicPr>
        <p:blipFill>
          <a:blip r:embed="rId3">
            <a:alphaModFix/>
          </a:blip>
          <a:stretch>
            <a:fillRect/>
          </a:stretch>
        </p:blipFill>
        <p:spPr>
          <a:xfrm>
            <a:off x="263463" y="1335854"/>
            <a:ext cx="2922975" cy="292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18"/>
          <p:cNvGraphicFramePr/>
          <p:nvPr/>
        </p:nvGraphicFramePr>
        <p:xfrm>
          <a:off x="0" y="0"/>
          <a:ext cx="3000000" cy="3000000"/>
        </p:xfrm>
        <a:graphic>
          <a:graphicData uri="http://schemas.openxmlformats.org/drawingml/2006/table">
            <a:tbl>
              <a:tblPr>
                <a:noFill/>
                <a:tableStyleId>{1B1D49E7-DE68-4BE5-AA67-9C1DAEE62807}</a:tableStyleId>
              </a:tblPr>
              <a:tblGrid>
                <a:gridCol w="3048000"/>
                <a:gridCol w="3048000"/>
                <a:gridCol w="3048000"/>
              </a:tblGrid>
              <a:tr h="591900">
                <a:tc>
                  <a:txBody>
                    <a:bodyPr/>
                    <a:lstStyle/>
                    <a:p>
                      <a:pPr indent="0" lvl="0" marL="0" rtl="0" algn="ctr">
                        <a:spcBef>
                          <a:spcPts val="0"/>
                        </a:spcBef>
                        <a:spcAft>
                          <a:spcPts val="0"/>
                        </a:spcAft>
                        <a:buNone/>
                      </a:pPr>
                      <a:r>
                        <a:rPr lang="en" sz="2000">
                          <a:solidFill>
                            <a:srgbClr val="FFFFFF"/>
                          </a:solidFill>
                          <a:latin typeface="Anton"/>
                          <a:ea typeface="Anton"/>
                          <a:cs typeface="Anton"/>
                          <a:sym typeface="Anton"/>
                        </a:rPr>
                        <a:t>Version 1</a:t>
                      </a:r>
                      <a:endParaRPr sz="2000">
                        <a:solidFill>
                          <a:srgbClr val="FFFFFF"/>
                        </a:solidFill>
                        <a:latin typeface="Anton"/>
                        <a:ea typeface="Anton"/>
                        <a:cs typeface="Anton"/>
                        <a:sym typeface="Anton"/>
                      </a:endParaRPr>
                    </a:p>
                  </a:txBody>
                  <a:tcPr marT="91425" marB="91425" marR="91425" marL="91425" anchor="ctr">
                    <a:lnL cap="flat" cmpd="sng" w="28575">
                      <a:solidFill>
                        <a:srgbClr val="2E3037">
                          <a:alpha val="0"/>
                        </a:srgbClr>
                      </a:solidFill>
                      <a:prstDash val="solid"/>
                      <a:round/>
                      <a:headEnd len="sm" w="sm" type="none"/>
                      <a:tailEnd len="sm" w="sm" type="none"/>
                    </a:lnL>
                    <a:lnR cap="flat" cmpd="sng" w="28575">
                      <a:solidFill>
                        <a:srgbClr val="2E3037"/>
                      </a:solidFill>
                      <a:prstDash val="solid"/>
                      <a:round/>
                      <a:headEnd len="sm" w="sm" type="none"/>
                      <a:tailEnd len="sm" w="sm" type="none"/>
                    </a:lnR>
                    <a:lnT cap="flat" cmpd="sng" w="28575">
                      <a:solidFill>
                        <a:srgbClr val="2E3037">
                          <a:alpha val="0"/>
                        </a:srgbClr>
                      </a:solidFill>
                      <a:prstDash val="solid"/>
                      <a:round/>
                      <a:headEnd len="sm" w="sm" type="none"/>
                      <a:tailEnd len="sm" w="sm" type="none"/>
                    </a:lnT>
                    <a:lnB cap="flat" cmpd="sng" w="28575">
                      <a:solidFill>
                        <a:srgbClr val="2E3037">
                          <a:alpha val="0"/>
                        </a:srgb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2000">
                          <a:solidFill>
                            <a:srgbClr val="FFFFFF"/>
                          </a:solidFill>
                          <a:latin typeface="Anton"/>
                          <a:ea typeface="Anton"/>
                          <a:cs typeface="Anton"/>
                          <a:sym typeface="Anton"/>
                        </a:rPr>
                        <a:t>Version 2</a:t>
                      </a:r>
                      <a:endParaRPr sz="2000">
                        <a:solidFill>
                          <a:srgbClr val="FFFFFF"/>
                        </a:solidFill>
                        <a:latin typeface="Anton"/>
                        <a:ea typeface="Anton"/>
                        <a:cs typeface="Anton"/>
                        <a:sym typeface="Anton"/>
                      </a:endParaRPr>
                    </a:p>
                  </a:txBody>
                  <a:tcPr marT="91425" marB="91425" marR="91425" marL="91425" anchor="ctr">
                    <a:lnL cap="flat" cmpd="sng" w="28575">
                      <a:solidFill>
                        <a:srgbClr val="2E3037"/>
                      </a:solidFill>
                      <a:prstDash val="solid"/>
                      <a:round/>
                      <a:headEnd len="sm" w="sm" type="none"/>
                      <a:tailEnd len="sm" w="sm" type="none"/>
                    </a:lnL>
                    <a:lnR cap="flat" cmpd="sng" w="28575">
                      <a:solidFill>
                        <a:srgbClr val="2E3037"/>
                      </a:solidFill>
                      <a:prstDash val="solid"/>
                      <a:round/>
                      <a:headEnd len="sm" w="sm" type="none"/>
                      <a:tailEnd len="sm" w="sm" type="none"/>
                    </a:lnR>
                    <a:lnT cap="flat" cmpd="sng" w="28575">
                      <a:solidFill>
                        <a:srgbClr val="2E3037">
                          <a:alpha val="0"/>
                        </a:srgbClr>
                      </a:solidFill>
                      <a:prstDash val="solid"/>
                      <a:round/>
                      <a:headEnd len="sm" w="sm" type="none"/>
                      <a:tailEnd len="sm" w="sm" type="none"/>
                    </a:lnT>
                    <a:lnB cap="flat" cmpd="sng" w="28575">
                      <a:solidFill>
                        <a:srgbClr val="2E3037">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2000">
                          <a:solidFill>
                            <a:srgbClr val="FFFFFF"/>
                          </a:solidFill>
                          <a:latin typeface="Anton"/>
                          <a:ea typeface="Anton"/>
                          <a:cs typeface="Anton"/>
                          <a:sym typeface="Anton"/>
                        </a:rPr>
                        <a:t>Version 3</a:t>
                      </a:r>
                      <a:endParaRPr sz="2000">
                        <a:solidFill>
                          <a:srgbClr val="FFFFFF"/>
                        </a:solidFill>
                        <a:latin typeface="Anton"/>
                        <a:ea typeface="Anton"/>
                        <a:cs typeface="Anton"/>
                        <a:sym typeface="Anton"/>
                      </a:endParaRPr>
                    </a:p>
                  </a:txBody>
                  <a:tcPr marT="91425" marB="91425" marR="91425" marL="91425" anchor="ctr">
                    <a:lnL cap="flat" cmpd="sng" w="28575">
                      <a:solidFill>
                        <a:srgbClr val="2E3037"/>
                      </a:solidFill>
                      <a:prstDash val="solid"/>
                      <a:round/>
                      <a:headEnd len="sm" w="sm" type="none"/>
                      <a:tailEnd len="sm" w="sm" type="none"/>
                    </a:lnL>
                    <a:lnR cap="flat" cmpd="sng" w="28575">
                      <a:solidFill>
                        <a:srgbClr val="2E3037">
                          <a:alpha val="0"/>
                        </a:srgbClr>
                      </a:solidFill>
                      <a:prstDash val="solid"/>
                      <a:round/>
                      <a:headEnd len="sm" w="sm" type="none"/>
                      <a:tailEnd len="sm" w="sm" type="none"/>
                    </a:lnR>
                    <a:lnT cap="flat" cmpd="sng" w="28575">
                      <a:solidFill>
                        <a:srgbClr val="2E3037">
                          <a:alpha val="0"/>
                        </a:srgbClr>
                      </a:solidFill>
                      <a:prstDash val="solid"/>
                      <a:round/>
                      <a:headEnd len="sm" w="sm" type="none"/>
                      <a:tailEnd len="sm" w="sm" type="none"/>
                    </a:lnT>
                    <a:lnB cap="flat" cmpd="sng" w="28575">
                      <a:solidFill>
                        <a:srgbClr val="2E3037">
                          <a:alpha val="0"/>
                        </a:srgbClr>
                      </a:solidFill>
                      <a:prstDash val="solid"/>
                      <a:round/>
                      <a:headEnd len="sm" w="sm" type="none"/>
                      <a:tailEnd len="sm" w="sm" type="none"/>
                    </a:lnB>
                    <a:solidFill>
                      <a:schemeClr val="accent2"/>
                    </a:solidFill>
                  </a:tcPr>
                </a:tc>
              </a:tr>
            </a:tbl>
          </a:graphicData>
        </a:graphic>
      </p:graphicFrame>
      <p:cxnSp>
        <p:nvCxnSpPr>
          <p:cNvPr id="89" name="Google Shape;89;p18"/>
          <p:cNvCxnSpPr/>
          <p:nvPr/>
        </p:nvCxnSpPr>
        <p:spPr>
          <a:xfrm>
            <a:off x="3043234" y="579400"/>
            <a:ext cx="20100" cy="4634400"/>
          </a:xfrm>
          <a:prstGeom prst="straightConnector1">
            <a:avLst/>
          </a:prstGeom>
          <a:noFill/>
          <a:ln cap="flat" cmpd="sng" w="28575">
            <a:solidFill>
              <a:srgbClr val="000000"/>
            </a:solidFill>
            <a:prstDash val="solid"/>
            <a:round/>
            <a:headEnd len="med" w="med" type="none"/>
            <a:tailEnd len="med" w="med" type="none"/>
          </a:ln>
        </p:spPr>
      </p:cxnSp>
      <p:cxnSp>
        <p:nvCxnSpPr>
          <p:cNvPr id="90" name="Google Shape;90;p18"/>
          <p:cNvCxnSpPr/>
          <p:nvPr/>
        </p:nvCxnSpPr>
        <p:spPr>
          <a:xfrm>
            <a:off x="6101200" y="596050"/>
            <a:ext cx="13500" cy="4601100"/>
          </a:xfrm>
          <a:prstGeom prst="straightConnector1">
            <a:avLst/>
          </a:prstGeom>
          <a:noFill/>
          <a:ln cap="flat" cmpd="sng" w="28575">
            <a:solidFill>
              <a:srgbClr val="000000"/>
            </a:solidFill>
            <a:prstDash val="solid"/>
            <a:round/>
            <a:headEnd len="med" w="med" type="none"/>
            <a:tailEnd len="med" w="med" type="none"/>
          </a:ln>
        </p:spPr>
      </p:cxnSp>
      <p:sp>
        <p:nvSpPr>
          <p:cNvPr id="91" name="Google Shape;91;p18"/>
          <p:cNvSpPr txBox="1"/>
          <p:nvPr/>
        </p:nvSpPr>
        <p:spPr>
          <a:xfrm>
            <a:off x="0" y="596050"/>
            <a:ext cx="30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2" name="Google Shape;92;p18"/>
          <p:cNvPicPr preferRelativeResize="0"/>
          <p:nvPr/>
        </p:nvPicPr>
        <p:blipFill>
          <a:blip r:embed="rId3">
            <a:alphaModFix/>
          </a:blip>
          <a:stretch>
            <a:fillRect/>
          </a:stretch>
        </p:blipFill>
        <p:spPr>
          <a:xfrm>
            <a:off x="3471063" y="796551"/>
            <a:ext cx="2222400" cy="3755070"/>
          </a:xfrm>
          <a:prstGeom prst="rect">
            <a:avLst/>
          </a:prstGeom>
          <a:noFill/>
          <a:ln>
            <a:noFill/>
          </a:ln>
        </p:spPr>
      </p:pic>
      <p:cxnSp>
        <p:nvCxnSpPr>
          <p:cNvPr id="93" name="Google Shape;93;p18"/>
          <p:cNvCxnSpPr/>
          <p:nvPr/>
        </p:nvCxnSpPr>
        <p:spPr>
          <a:xfrm>
            <a:off x="-96437" y="589350"/>
            <a:ext cx="9312000" cy="0"/>
          </a:xfrm>
          <a:prstGeom prst="straightConnector1">
            <a:avLst/>
          </a:prstGeom>
          <a:noFill/>
          <a:ln cap="flat" cmpd="sng" w="28575">
            <a:solidFill>
              <a:srgbClr val="000000"/>
            </a:solidFill>
            <a:prstDash val="solid"/>
            <a:round/>
            <a:headEnd len="med" w="med" type="none"/>
            <a:tailEnd len="med" w="med" type="none"/>
          </a:ln>
        </p:spPr>
      </p:cxnSp>
      <p:pic>
        <p:nvPicPr>
          <p:cNvPr id="94" name="Google Shape;94;p18"/>
          <p:cNvPicPr preferRelativeResize="0"/>
          <p:nvPr/>
        </p:nvPicPr>
        <p:blipFill>
          <a:blip r:embed="rId4">
            <a:alphaModFix/>
          </a:blip>
          <a:stretch>
            <a:fillRect/>
          </a:stretch>
        </p:blipFill>
        <p:spPr>
          <a:xfrm>
            <a:off x="154788" y="749613"/>
            <a:ext cx="2738435" cy="3644278"/>
          </a:xfrm>
          <a:prstGeom prst="rect">
            <a:avLst/>
          </a:prstGeom>
          <a:noFill/>
          <a:ln>
            <a:noFill/>
          </a:ln>
        </p:spPr>
      </p:pic>
      <p:sp>
        <p:nvSpPr>
          <p:cNvPr id="95" name="Google Shape;95;p18"/>
          <p:cNvSpPr txBox="1"/>
          <p:nvPr/>
        </p:nvSpPr>
        <p:spPr>
          <a:xfrm>
            <a:off x="412800" y="4551625"/>
            <a:ext cx="22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Commented everything.</a:t>
            </a:r>
            <a:endParaRPr>
              <a:latin typeface="Proxima Nova"/>
              <a:ea typeface="Proxima Nova"/>
              <a:cs typeface="Proxima Nova"/>
              <a:sym typeface="Proxima Nova"/>
            </a:endParaRPr>
          </a:p>
        </p:txBody>
      </p:sp>
      <p:sp>
        <p:nvSpPr>
          <p:cNvPr id="96" name="Google Shape;96;p18"/>
          <p:cNvSpPr txBox="1"/>
          <p:nvPr/>
        </p:nvSpPr>
        <p:spPr>
          <a:xfrm>
            <a:off x="3648049" y="4551625"/>
            <a:ext cx="20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Bitmoji Button Code.</a:t>
            </a:r>
            <a:endParaRPr>
              <a:latin typeface="Proxima Nova"/>
              <a:ea typeface="Proxima Nova"/>
              <a:cs typeface="Proxima Nova"/>
              <a:sym typeface="Proxima Nova"/>
            </a:endParaRPr>
          </a:p>
        </p:txBody>
      </p:sp>
      <p:pic>
        <p:nvPicPr>
          <p:cNvPr id="97" name="Google Shape;97;p18"/>
          <p:cNvPicPr preferRelativeResize="0"/>
          <p:nvPr/>
        </p:nvPicPr>
        <p:blipFill>
          <a:blip r:embed="rId5">
            <a:alphaModFix/>
          </a:blip>
          <a:stretch>
            <a:fillRect/>
          </a:stretch>
        </p:blipFill>
        <p:spPr>
          <a:xfrm>
            <a:off x="6271300" y="996250"/>
            <a:ext cx="2724500" cy="2190284"/>
          </a:xfrm>
          <a:prstGeom prst="rect">
            <a:avLst/>
          </a:prstGeom>
          <a:noFill/>
          <a:ln>
            <a:noFill/>
          </a:ln>
        </p:spPr>
      </p:pic>
      <p:sp>
        <p:nvSpPr>
          <p:cNvPr id="98" name="Google Shape;98;p18"/>
          <p:cNvSpPr txBox="1"/>
          <p:nvPr/>
        </p:nvSpPr>
        <p:spPr>
          <a:xfrm>
            <a:off x="6457325" y="3452300"/>
            <a:ext cx="233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Website text editing.</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92850"/>
            <a:ext cx="8520600" cy="80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rPr>
              <a:t>Our </a:t>
            </a:r>
            <a:r>
              <a:rPr lang="en">
                <a:solidFill>
                  <a:srgbClr val="BF9000"/>
                </a:solidFill>
              </a:rPr>
              <a:t>Website</a:t>
            </a:r>
            <a:endParaRPr>
              <a:solidFill>
                <a:srgbClr val="BF9000"/>
              </a:solidFill>
            </a:endParaRPr>
          </a:p>
        </p:txBody>
      </p:sp>
      <p:pic>
        <p:nvPicPr>
          <p:cNvPr id="104" name="Google Shape;104;p19"/>
          <p:cNvPicPr preferRelativeResize="0"/>
          <p:nvPr/>
        </p:nvPicPr>
        <p:blipFill rotWithShape="1">
          <a:blip r:embed="rId3">
            <a:alphaModFix/>
          </a:blip>
          <a:srcRect b="5093" l="0" r="-725" t="12213"/>
          <a:stretch/>
        </p:blipFill>
        <p:spPr>
          <a:xfrm>
            <a:off x="492825" y="1136716"/>
            <a:ext cx="8158349" cy="37677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17450" y="376675"/>
            <a:ext cx="85206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BF9000"/>
                </a:solidFill>
              </a:rPr>
              <a:t>Chat </a:t>
            </a:r>
            <a:r>
              <a:rPr lang="en">
                <a:solidFill>
                  <a:srgbClr val="BF9000"/>
                </a:solidFill>
              </a:rPr>
              <a:t>Feature</a:t>
            </a:r>
            <a:endParaRPr>
              <a:solidFill>
                <a:srgbClr val="BF9000"/>
              </a:solidFill>
            </a:endParaRPr>
          </a:p>
        </p:txBody>
      </p:sp>
      <p:pic>
        <p:nvPicPr>
          <p:cNvPr id="110" name="Google Shape;110;p20"/>
          <p:cNvPicPr preferRelativeResize="0"/>
          <p:nvPr/>
        </p:nvPicPr>
        <p:blipFill>
          <a:blip r:embed="rId3">
            <a:alphaModFix/>
          </a:blip>
          <a:stretch>
            <a:fillRect/>
          </a:stretch>
        </p:blipFill>
        <p:spPr>
          <a:xfrm>
            <a:off x="311700" y="1357908"/>
            <a:ext cx="4006599" cy="2752804"/>
          </a:xfrm>
          <a:prstGeom prst="rect">
            <a:avLst/>
          </a:prstGeom>
          <a:noFill/>
          <a:ln>
            <a:noFill/>
          </a:ln>
        </p:spPr>
      </p:pic>
      <p:pic>
        <p:nvPicPr>
          <p:cNvPr id="111" name="Google Shape;111;p20"/>
          <p:cNvPicPr preferRelativeResize="0"/>
          <p:nvPr/>
        </p:nvPicPr>
        <p:blipFill>
          <a:blip r:embed="rId4">
            <a:alphaModFix/>
          </a:blip>
          <a:stretch>
            <a:fillRect/>
          </a:stretch>
        </p:blipFill>
        <p:spPr>
          <a:xfrm>
            <a:off x="4859450" y="1367412"/>
            <a:ext cx="4006601" cy="2817650"/>
          </a:xfrm>
          <a:prstGeom prst="rect">
            <a:avLst/>
          </a:prstGeom>
          <a:noFill/>
          <a:ln>
            <a:noFill/>
          </a:ln>
        </p:spPr>
      </p:pic>
      <p:sp>
        <p:nvSpPr>
          <p:cNvPr id="112" name="Google Shape;112;p20"/>
          <p:cNvSpPr txBox="1"/>
          <p:nvPr/>
        </p:nvSpPr>
        <p:spPr>
          <a:xfrm>
            <a:off x="5367150" y="4374775"/>
            <a:ext cx="32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Code for viewing the chat boxes.</a:t>
            </a:r>
            <a:endParaRPr>
              <a:latin typeface="Proxima Nova"/>
              <a:ea typeface="Proxima Nova"/>
              <a:cs typeface="Proxima Nova"/>
              <a:sym typeface="Proxima Nova"/>
            </a:endParaRPr>
          </a:p>
        </p:txBody>
      </p:sp>
      <p:sp>
        <p:nvSpPr>
          <p:cNvPr id="113" name="Google Shape;113;p20"/>
          <p:cNvSpPr txBox="1"/>
          <p:nvPr/>
        </p:nvSpPr>
        <p:spPr>
          <a:xfrm>
            <a:off x="644750" y="4374775"/>
            <a:ext cx="33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Code for user login/logout &amp; messaging.</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850"/>
            <a:ext cx="8520600" cy="80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rPr>
              <a:t>Chat Feature</a:t>
            </a:r>
            <a:endParaRPr>
              <a:solidFill>
                <a:srgbClr val="BF9000"/>
              </a:solidFill>
            </a:endParaRPr>
          </a:p>
        </p:txBody>
      </p:sp>
      <p:pic>
        <p:nvPicPr>
          <p:cNvPr id="119" name="Google Shape;119;p21"/>
          <p:cNvPicPr preferRelativeResize="0"/>
          <p:nvPr/>
        </p:nvPicPr>
        <p:blipFill>
          <a:blip r:embed="rId3">
            <a:alphaModFix/>
          </a:blip>
          <a:stretch>
            <a:fillRect/>
          </a:stretch>
        </p:blipFill>
        <p:spPr>
          <a:xfrm>
            <a:off x="2943050" y="1093847"/>
            <a:ext cx="3257882" cy="3744850"/>
          </a:xfrm>
          <a:prstGeom prst="rect">
            <a:avLst/>
          </a:prstGeom>
          <a:noFill/>
          <a:ln>
            <a:noFill/>
          </a:ln>
        </p:spPr>
      </p:pic>
      <p:sp>
        <p:nvSpPr>
          <p:cNvPr id="120" name="Google Shape;120;p21"/>
          <p:cNvSpPr txBox="1"/>
          <p:nvPr/>
        </p:nvSpPr>
        <p:spPr>
          <a:xfrm>
            <a:off x="922475" y="1453600"/>
            <a:ext cx="17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Name inputs</a:t>
            </a:r>
            <a:endParaRPr>
              <a:latin typeface="Proxima Nova"/>
              <a:ea typeface="Proxima Nova"/>
              <a:cs typeface="Proxima Nova"/>
              <a:sym typeface="Proxima Nova"/>
            </a:endParaRPr>
          </a:p>
        </p:txBody>
      </p:sp>
      <p:sp>
        <p:nvSpPr>
          <p:cNvPr id="121" name="Google Shape;121;p21"/>
          <p:cNvSpPr txBox="1"/>
          <p:nvPr/>
        </p:nvSpPr>
        <p:spPr>
          <a:xfrm>
            <a:off x="6671825" y="3142525"/>
            <a:ext cx="21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Chat box</a:t>
            </a:r>
            <a:endParaRPr>
              <a:latin typeface="Proxima Nova"/>
              <a:ea typeface="Proxima Nova"/>
              <a:cs typeface="Proxima Nova"/>
              <a:sym typeface="Proxima Nova"/>
            </a:endParaRPr>
          </a:p>
        </p:txBody>
      </p:sp>
      <p:cxnSp>
        <p:nvCxnSpPr>
          <p:cNvPr id="122" name="Google Shape;122;p21"/>
          <p:cNvCxnSpPr>
            <a:endCxn id="120" idx="3"/>
          </p:cNvCxnSpPr>
          <p:nvPr/>
        </p:nvCxnSpPr>
        <p:spPr>
          <a:xfrm flipH="1" rot="10800000">
            <a:off x="2124575" y="1653700"/>
            <a:ext cx="545100" cy="9600"/>
          </a:xfrm>
          <a:prstGeom prst="straightConnector1">
            <a:avLst/>
          </a:prstGeom>
          <a:noFill/>
          <a:ln cap="flat" cmpd="sng" w="28575">
            <a:solidFill>
              <a:schemeClr val="dk2"/>
            </a:solidFill>
            <a:prstDash val="solid"/>
            <a:round/>
            <a:headEnd len="med" w="med" type="none"/>
            <a:tailEnd len="med" w="med" type="triangle"/>
          </a:ln>
        </p:spPr>
      </p:cxnSp>
      <p:cxnSp>
        <p:nvCxnSpPr>
          <p:cNvPr id="123" name="Google Shape;123;p21"/>
          <p:cNvCxnSpPr>
            <a:stCxn id="121" idx="1"/>
          </p:cNvCxnSpPr>
          <p:nvPr/>
        </p:nvCxnSpPr>
        <p:spPr>
          <a:xfrm flipH="1">
            <a:off x="6233825" y="3342625"/>
            <a:ext cx="438000" cy="11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08125" y="571475"/>
            <a:ext cx="5496300" cy="71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BF9000"/>
                </a:solidFill>
              </a:rPr>
              <a:t>AR </a:t>
            </a:r>
            <a:r>
              <a:rPr lang="en">
                <a:solidFill>
                  <a:srgbClr val="BF9000"/>
                </a:solidFill>
              </a:rPr>
              <a:t>Feature</a:t>
            </a:r>
            <a:endParaRPr>
              <a:solidFill>
                <a:srgbClr val="BF9000"/>
              </a:solidFill>
            </a:endParaRPr>
          </a:p>
        </p:txBody>
      </p:sp>
      <p:sp>
        <p:nvSpPr>
          <p:cNvPr id="129" name="Google Shape;129;p22"/>
          <p:cNvSpPr txBox="1"/>
          <p:nvPr>
            <p:ph idx="1" type="body"/>
          </p:nvPr>
        </p:nvSpPr>
        <p:spPr>
          <a:xfrm>
            <a:off x="408125" y="1758200"/>
            <a:ext cx="5217600" cy="269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Anyone can meet new people in the comfort of their own homes by using our AR Bitmojis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If we plan to grow this software, we will work on getting real people talking through AR</a:t>
            </a:r>
            <a:endParaRPr/>
          </a:p>
        </p:txBody>
      </p:sp>
      <p:pic>
        <p:nvPicPr>
          <p:cNvPr id="130" name="Google Shape;130;p22"/>
          <p:cNvPicPr preferRelativeResize="0"/>
          <p:nvPr/>
        </p:nvPicPr>
        <p:blipFill>
          <a:blip r:embed="rId3">
            <a:alphaModFix/>
          </a:blip>
          <a:stretch>
            <a:fillRect/>
          </a:stretch>
        </p:blipFill>
        <p:spPr>
          <a:xfrm>
            <a:off x="6570320" y="318788"/>
            <a:ext cx="2291605" cy="2238164"/>
          </a:xfrm>
          <a:prstGeom prst="rect">
            <a:avLst/>
          </a:prstGeom>
          <a:noFill/>
          <a:ln>
            <a:noFill/>
          </a:ln>
        </p:spPr>
      </p:pic>
      <p:pic>
        <p:nvPicPr>
          <p:cNvPr id="131" name="Google Shape;131;p22"/>
          <p:cNvPicPr preferRelativeResize="0"/>
          <p:nvPr/>
        </p:nvPicPr>
        <p:blipFill>
          <a:blip r:embed="rId4">
            <a:alphaModFix/>
          </a:blip>
          <a:stretch>
            <a:fillRect/>
          </a:stretch>
        </p:blipFill>
        <p:spPr>
          <a:xfrm>
            <a:off x="5872278" y="2547098"/>
            <a:ext cx="2407581" cy="2277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850"/>
            <a:ext cx="8520600" cy="80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BF9000"/>
                </a:solidFill>
              </a:rPr>
              <a:t>Resources Used</a:t>
            </a:r>
            <a:endParaRPr>
              <a:solidFill>
                <a:srgbClr val="BF9000"/>
              </a:solidFill>
            </a:endParaRPr>
          </a:p>
        </p:txBody>
      </p:sp>
      <p:sp>
        <p:nvSpPr>
          <p:cNvPr id="137" name="Google Shape;13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PHP</a:t>
            </a:r>
            <a:endParaRPr/>
          </a:p>
          <a:p>
            <a:pPr indent="-342900" lvl="0" marL="457200" rtl="0" algn="l">
              <a:lnSpc>
                <a:spcPct val="150000"/>
              </a:lnSpc>
              <a:spcBef>
                <a:spcPts val="0"/>
              </a:spcBef>
              <a:spcAft>
                <a:spcPts val="0"/>
              </a:spcAft>
              <a:buSzPts val="1800"/>
              <a:buChar char="●"/>
            </a:pPr>
            <a:r>
              <a:rPr lang="en"/>
              <a:t>HTML, CSS, and JavaScript (basic Web languages)</a:t>
            </a:r>
            <a:endParaRPr/>
          </a:p>
          <a:p>
            <a:pPr indent="-342900" lvl="0" marL="457200" rtl="0" algn="l">
              <a:lnSpc>
                <a:spcPct val="150000"/>
              </a:lnSpc>
              <a:spcBef>
                <a:spcPts val="0"/>
              </a:spcBef>
              <a:spcAft>
                <a:spcPts val="0"/>
              </a:spcAft>
              <a:buSzPts val="1800"/>
              <a:buChar char="●"/>
            </a:pPr>
            <a:r>
              <a:rPr lang="en"/>
              <a:t>Coding Repository: Github </a:t>
            </a:r>
            <a:endParaRPr/>
          </a:p>
          <a:p>
            <a:pPr indent="-342900" lvl="0" marL="457200" rtl="0" algn="l">
              <a:lnSpc>
                <a:spcPct val="150000"/>
              </a:lnSpc>
              <a:spcBef>
                <a:spcPts val="0"/>
              </a:spcBef>
              <a:spcAft>
                <a:spcPts val="0"/>
              </a:spcAft>
              <a:buSzPts val="1800"/>
              <a:buChar char="●"/>
            </a:pPr>
            <a:r>
              <a:rPr lang="en"/>
              <a:t>Repil.it</a:t>
            </a:r>
            <a:endParaRPr/>
          </a:p>
          <a:p>
            <a:pPr indent="-342900" lvl="0" marL="457200" rtl="0" algn="l">
              <a:lnSpc>
                <a:spcPct val="150000"/>
              </a:lnSpc>
              <a:spcBef>
                <a:spcPts val="0"/>
              </a:spcBef>
              <a:spcAft>
                <a:spcPts val="0"/>
              </a:spcAft>
              <a:buSzPts val="1800"/>
              <a:buChar char="●"/>
            </a:pPr>
            <a:r>
              <a:rPr lang="en"/>
              <a:t>Web </a:t>
            </a:r>
            <a:r>
              <a:rPr lang="en"/>
              <a:t>templates</a:t>
            </a:r>
            <a:r>
              <a:rPr lang="en"/>
              <a:t> from Gabriel Nava &amp; Jekyll</a:t>
            </a:r>
            <a:endParaRPr/>
          </a:p>
          <a:p>
            <a:pPr indent="-342900" lvl="0" marL="457200" rtl="0" algn="l">
              <a:lnSpc>
                <a:spcPct val="150000"/>
              </a:lnSpc>
              <a:spcBef>
                <a:spcPts val="0"/>
              </a:spcBef>
              <a:spcAft>
                <a:spcPts val="0"/>
              </a:spcAft>
              <a:buSzPts val="1800"/>
              <a:buChar char="●"/>
            </a:pPr>
            <a:r>
              <a:rPr lang="en"/>
              <a:t>Workshops 1, 2 and 3</a:t>
            </a:r>
            <a:endParaRPr/>
          </a:p>
          <a:p>
            <a:pPr indent="-342900" lvl="0" marL="457200" rtl="0" algn="l">
              <a:lnSpc>
                <a:spcPct val="150000"/>
              </a:lnSpc>
              <a:spcBef>
                <a:spcPts val="0"/>
              </a:spcBef>
              <a:spcAft>
                <a:spcPts val="0"/>
              </a:spcAft>
              <a:buSzPts val="1800"/>
              <a:buChar char="●"/>
            </a:pPr>
            <a:r>
              <a:rPr lang="en"/>
              <a:t>Bitmoji</a:t>
            </a:r>
            <a:endParaRPr/>
          </a:p>
          <a:p>
            <a:pPr indent="-342900" lvl="0" marL="457200" rtl="0" algn="l">
              <a:lnSpc>
                <a:spcPct val="150000"/>
              </a:lnSpc>
              <a:spcBef>
                <a:spcPts val="0"/>
              </a:spcBef>
              <a:spcAft>
                <a:spcPts val="0"/>
              </a:spcAft>
              <a:buSzPts val="1800"/>
              <a:buChar char="●"/>
            </a:pPr>
            <a:r>
              <a:rPr lang="en"/>
              <a:t>echoAR</a:t>
            </a:r>
            <a:endParaRPr/>
          </a:p>
          <a:p>
            <a:pPr indent="-342900" lvl="0" marL="457200" rtl="0" algn="l">
              <a:lnSpc>
                <a:spcPct val="150000"/>
              </a:lnSpc>
              <a:spcBef>
                <a:spcPts val="0"/>
              </a:spcBef>
              <a:spcAft>
                <a:spcPts val="0"/>
              </a:spcAft>
              <a:buSzPts val="1800"/>
              <a:buChar char="●"/>
            </a:pPr>
            <a:r>
              <a:rPr lang="en"/>
              <a:t>The V</a:t>
            </a:r>
            <a:r>
              <a:rPr lang="en"/>
              <a:t>olunteers (especially David)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