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4"/>
    <p:sldMasterId id="2147484311" r:id="rId5"/>
  </p:sldMasterIdLst>
  <p:notesMasterIdLst>
    <p:notesMasterId r:id="rId29"/>
  </p:notesMasterIdLst>
  <p:sldIdLst>
    <p:sldId id="347" r:id="rId6"/>
    <p:sldId id="396" r:id="rId7"/>
    <p:sldId id="398" r:id="rId8"/>
    <p:sldId id="397" r:id="rId9"/>
    <p:sldId id="409" r:id="rId10"/>
    <p:sldId id="259" r:id="rId11"/>
    <p:sldId id="257" r:id="rId12"/>
    <p:sldId id="410" r:id="rId13"/>
    <p:sldId id="411" r:id="rId14"/>
    <p:sldId id="402" r:id="rId15"/>
    <p:sldId id="415" r:id="rId16"/>
    <p:sldId id="414" r:id="rId17"/>
    <p:sldId id="403" r:id="rId18"/>
    <p:sldId id="404" r:id="rId19"/>
    <p:sldId id="405" r:id="rId20"/>
    <p:sldId id="406" r:id="rId21"/>
    <p:sldId id="408" r:id="rId22"/>
    <p:sldId id="407" r:id="rId23"/>
    <p:sldId id="376" r:id="rId24"/>
    <p:sldId id="401" r:id="rId25"/>
    <p:sldId id="264" r:id="rId26"/>
    <p:sldId id="270" r:id="rId27"/>
    <p:sldId id="269" r:id="rId28"/>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CC1210-5489-456E-AB91-6F6A75F956BB}">
          <p14:sldIdLst>
            <p14:sldId id="347"/>
          </p14:sldIdLst>
        </p14:section>
        <p14:section name="Untitled Section" id="{905B68A5-7BA9-4ECC-B2A1-D8C5FA59EC76}">
          <p14:sldIdLst>
            <p14:sldId id="396"/>
            <p14:sldId id="398"/>
            <p14:sldId id="397"/>
            <p14:sldId id="409"/>
            <p14:sldId id="259"/>
            <p14:sldId id="257"/>
            <p14:sldId id="410"/>
            <p14:sldId id="411"/>
            <p14:sldId id="402"/>
            <p14:sldId id="415"/>
            <p14:sldId id="414"/>
            <p14:sldId id="403"/>
            <p14:sldId id="404"/>
            <p14:sldId id="405"/>
            <p14:sldId id="406"/>
            <p14:sldId id="408"/>
            <p14:sldId id="407"/>
            <p14:sldId id="376"/>
            <p14:sldId id="401"/>
            <p14:sldId id="264"/>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61DB"/>
    <a:srgbClr val="F8C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009625-4582-5CA6-7122-DC18059BB3AB}" v="9" dt="2025-03-10T14:57:14.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op Nurse" userId="S::preop@omegahospital.com::9c22b8aa-e761-48fb-b081-570900154a0d" providerId="AD" clId="Web-{76ABA088-9F54-E276-DEE8-D7E885FECE81}"/>
    <pc:docChg chg="sldOrd">
      <pc:chgData name="Preop Nurse" userId="S::preop@omegahospital.com::9c22b8aa-e761-48fb-b081-570900154a0d" providerId="AD" clId="Web-{76ABA088-9F54-E276-DEE8-D7E885FECE81}" dt="2024-10-01T13:56:52.634" v="0"/>
      <pc:docMkLst>
        <pc:docMk/>
      </pc:docMkLst>
      <pc:sldChg chg="ord">
        <pc:chgData name="Preop Nurse" userId="S::preop@omegahospital.com::9c22b8aa-e761-48fb-b081-570900154a0d" providerId="AD" clId="Web-{76ABA088-9F54-E276-DEE8-D7E885FECE81}" dt="2024-10-01T13:56:52.634" v="0"/>
        <pc:sldMkLst>
          <pc:docMk/>
          <pc:sldMk cId="2206770447" sldId="408"/>
        </pc:sldMkLst>
      </pc:sldChg>
    </pc:docChg>
  </pc:docChgLst>
  <pc:docChgLst>
    <pc:chgData name="Omega Nurse" userId="S::nurse@omegahospital.com::788533ea-9b36-417f-b989-b1c54c51db73" providerId="AD" clId="Web-{A3F1C73B-CE9B-ABAE-3E82-F2CAF203B90D}"/>
    <pc:docChg chg="sldOrd">
      <pc:chgData name="Omega Nurse" userId="S::nurse@omegahospital.com::788533ea-9b36-417f-b989-b1c54c51db73" providerId="AD" clId="Web-{A3F1C73B-CE9B-ABAE-3E82-F2CAF203B90D}" dt="2024-10-07T08:35:08.916" v="1"/>
      <pc:docMkLst>
        <pc:docMk/>
      </pc:docMkLst>
      <pc:sldChg chg="ord">
        <pc:chgData name="Omega Nurse" userId="S::nurse@omegahospital.com::788533ea-9b36-417f-b989-b1c54c51db73" providerId="AD" clId="Web-{A3F1C73B-CE9B-ABAE-3E82-F2CAF203B90D}" dt="2024-10-07T08:34:58.681" v="0"/>
        <pc:sldMkLst>
          <pc:docMk/>
          <pc:sldMk cId="3634172665" sldId="396"/>
        </pc:sldMkLst>
      </pc:sldChg>
      <pc:sldChg chg="ord">
        <pc:chgData name="Omega Nurse" userId="S::nurse@omegahospital.com::788533ea-9b36-417f-b989-b1c54c51db73" providerId="AD" clId="Web-{A3F1C73B-CE9B-ABAE-3E82-F2CAF203B90D}" dt="2024-10-07T08:35:08.916" v="1"/>
        <pc:sldMkLst>
          <pc:docMk/>
          <pc:sldMk cId="828509089" sldId="409"/>
        </pc:sldMkLst>
      </pc:sldChg>
    </pc:docChg>
  </pc:docChgLst>
  <pc:docChgLst>
    <pc:chgData name="Karla Lucas" userId="S::klucas@omegahospital.com::31a0692f-b9a8-48c8-9781-b20f22bf270b" providerId="AD" clId="Web-{5B56FF57-EE0F-5F53-21EC-7EE5C6C41392}"/>
    <pc:docChg chg="modSld">
      <pc:chgData name="Karla Lucas" userId="S::klucas@omegahospital.com::31a0692f-b9a8-48c8-9781-b20f22bf270b" providerId="AD" clId="Web-{5B56FF57-EE0F-5F53-21EC-7EE5C6C41392}" dt="2023-11-01T18:17:08.348" v="0" actId="1076"/>
      <pc:docMkLst>
        <pc:docMk/>
      </pc:docMkLst>
      <pc:sldChg chg="modSp">
        <pc:chgData name="Karla Lucas" userId="S::klucas@omegahospital.com::31a0692f-b9a8-48c8-9781-b20f22bf270b" providerId="AD" clId="Web-{5B56FF57-EE0F-5F53-21EC-7EE5C6C41392}" dt="2023-11-01T18:17:08.348" v="0" actId="1076"/>
        <pc:sldMkLst>
          <pc:docMk/>
          <pc:sldMk cId="828509089" sldId="409"/>
        </pc:sldMkLst>
        <pc:spChg chg="mod">
          <ac:chgData name="Karla Lucas" userId="S::klucas@omegahospital.com::31a0692f-b9a8-48c8-9781-b20f22bf270b" providerId="AD" clId="Web-{5B56FF57-EE0F-5F53-21EC-7EE5C6C41392}" dt="2023-11-01T18:17:08.348" v="0" actId="1076"/>
          <ac:spMkLst>
            <pc:docMk/>
            <pc:sldMk cId="828509089" sldId="409"/>
            <ac:spMk id="3" creationId="{EDD0FDCC-A623-C6FA-397B-D278F597A692}"/>
          </ac:spMkLst>
        </pc:spChg>
      </pc:sldChg>
    </pc:docChg>
  </pc:docChgLst>
  <pc:docChgLst>
    <pc:chgData name="Omega Nurse" userId="S::nurse@omegahospital.com::788533ea-9b36-417f-b989-b1c54c51db73" providerId="AD" clId="Web-{E72B5BCD-E89B-3CD2-DF9D-E7AB38DA3474}"/>
    <pc:docChg chg="sldOrd">
      <pc:chgData name="Omega Nurse" userId="S::nurse@omegahospital.com::788533ea-9b36-417f-b989-b1c54c51db73" providerId="AD" clId="Web-{E72B5BCD-E89B-3CD2-DF9D-E7AB38DA3474}" dt="2023-11-04T00:02:09.431" v="0"/>
      <pc:docMkLst>
        <pc:docMk/>
      </pc:docMkLst>
      <pc:sldChg chg="ord">
        <pc:chgData name="Omega Nurse" userId="S::nurse@omegahospital.com::788533ea-9b36-417f-b989-b1c54c51db73" providerId="AD" clId="Web-{E72B5BCD-E89B-3CD2-DF9D-E7AB38DA3474}" dt="2023-11-04T00:02:09.431" v="0"/>
        <pc:sldMkLst>
          <pc:docMk/>
          <pc:sldMk cId="1207322027" sldId="267"/>
        </pc:sldMkLst>
      </pc:sldChg>
    </pc:docChg>
  </pc:docChgLst>
  <pc:docChgLst>
    <pc:chgData name="Amy Uddo" userId="S::auddo@omegahospital.com::12ddaa49-1f19-41f0-ad1e-990a5d779ef6" providerId="AD" clId="Web-{D592A9A4-37B0-88B8-F06B-5D5150CDDC02}"/>
    <pc:docChg chg="modSld">
      <pc:chgData name="Amy Uddo" userId="S::auddo@omegahospital.com::12ddaa49-1f19-41f0-ad1e-990a5d779ef6" providerId="AD" clId="Web-{D592A9A4-37B0-88B8-F06B-5D5150CDDC02}" dt="2023-10-18T23:12:16.641" v="51" actId="20577"/>
      <pc:docMkLst>
        <pc:docMk/>
      </pc:docMkLst>
      <pc:sldChg chg="modSp">
        <pc:chgData name="Amy Uddo" userId="S::auddo@omegahospital.com::12ddaa49-1f19-41f0-ad1e-990a5d779ef6" providerId="AD" clId="Web-{D592A9A4-37B0-88B8-F06B-5D5150CDDC02}" dt="2023-10-18T23:07:48.554" v="26" actId="20577"/>
        <pc:sldMkLst>
          <pc:docMk/>
          <pc:sldMk cId="2544563732" sldId="264"/>
        </pc:sldMkLst>
        <pc:spChg chg="mod">
          <ac:chgData name="Amy Uddo" userId="S::auddo@omegahospital.com::12ddaa49-1f19-41f0-ad1e-990a5d779ef6" providerId="AD" clId="Web-{D592A9A4-37B0-88B8-F06B-5D5150CDDC02}" dt="2023-10-18T23:07:48.554" v="26" actId="20577"/>
          <ac:spMkLst>
            <pc:docMk/>
            <pc:sldMk cId="2544563732" sldId="264"/>
            <ac:spMk id="3" creationId="{00000000-0000-0000-0000-000000000000}"/>
          </ac:spMkLst>
        </pc:spChg>
      </pc:sldChg>
      <pc:sldChg chg="modSp">
        <pc:chgData name="Amy Uddo" userId="S::auddo@omegahospital.com::12ddaa49-1f19-41f0-ad1e-990a5d779ef6" providerId="AD" clId="Web-{D592A9A4-37B0-88B8-F06B-5D5150CDDC02}" dt="2023-10-18T23:11:01.545" v="49" actId="20577"/>
        <pc:sldMkLst>
          <pc:docMk/>
          <pc:sldMk cId="3423680274" sldId="269"/>
        </pc:sldMkLst>
        <pc:spChg chg="mod">
          <ac:chgData name="Amy Uddo" userId="S::auddo@omegahospital.com::12ddaa49-1f19-41f0-ad1e-990a5d779ef6" providerId="AD" clId="Web-{D592A9A4-37B0-88B8-F06B-5D5150CDDC02}" dt="2023-10-18T23:09:48.558" v="30" actId="14100"/>
          <ac:spMkLst>
            <pc:docMk/>
            <pc:sldMk cId="3423680274" sldId="269"/>
            <ac:spMk id="2" creationId="{00000000-0000-0000-0000-000000000000}"/>
          </ac:spMkLst>
        </pc:spChg>
        <pc:spChg chg="mod">
          <ac:chgData name="Amy Uddo" userId="S::auddo@omegahospital.com::12ddaa49-1f19-41f0-ad1e-990a5d779ef6" providerId="AD" clId="Web-{D592A9A4-37B0-88B8-F06B-5D5150CDDC02}" dt="2023-10-18T23:11:01.545" v="49" actId="20577"/>
          <ac:spMkLst>
            <pc:docMk/>
            <pc:sldMk cId="3423680274" sldId="269"/>
            <ac:spMk id="3" creationId="{00000000-0000-0000-0000-000000000000}"/>
          </ac:spMkLst>
        </pc:spChg>
      </pc:sldChg>
      <pc:sldChg chg="modSp">
        <pc:chgData name="Amy Uddo" userId="S::auddo@omegahospital.com::12ddaa49-1f19-41f0-ad1e-990a5d779ef6" providerId="AD" clId="Web-{D592A9A4-37B0-88B8-F06B-5D5150CDDC02}" dt="2023-10-18T23:12:16.641" v="51" actId="20577"/>
        <pc:sldMkLst>
          <pc:docMk/>
          <pc:sldMk cId="616210719" sldId="270"/>
        </pc:sldMkLst>
        <pc:spChg chg="mod">
          <ac:chgData name="Amy Uddo" userId="S::auddo@omegahospital.com::12ddaa49-1f19-41f0-ad1e-990a5d779ef6" providerId="AD" clId="Web-{D592A9A4-37B0-88B8-F06B-5D5150CDDC02}" dt="2023-10-18T23:12:16.641" v="51" actId="20577"/>
          <ac:spMkLst>
            <pc:docMk/>
            <pc:sldMk cId="616210719" sldId="270"/>
            <ac:spMk id="3" creationId="{00000000-0000-0000-0000-000000000000}"/>
          </ac:spMkLst>
        </pc:spChg>
      </pc:sldChg>
    </pc:docChg>
  </pc:docChgLst>
  <pc:docChgLst>
    <pc:chgData name="Omega Nurse" userId="S::nurse@omegahospital.com::788533ea-9b36-417f-b989-b1c54c51db73" providerId="AD" clId="Web-{DA881B5C-A998-DBE5-40D3-7BC32AC19EB0}"/>
    <pc:docChg chg="sldOrd">
      <pc:chgData name="Omega Nurse" userId="S::nurse@omegahospital.com::788533ea-9b36-417f-b989-b1c54c51db73" providerId="AD" clId="Web-{DA881B5C-A998-DBE5-40D3-7BC32AC19EB0}" dt="2023-11-04T03:35:13.930" v="1"/>
      <pc:docMkLst>
        <pc:docMk/>
      </pc:docMkLst>
      <pc:sldChg chg="ord">
        <pc:chgData name="Omega Nurse" userId="S::nurse@omegahospital.com::788533ea-9b36-417f-b989-b1c54c51db73" providerId="AD" clId="Web-{DA881B5C-A998-DBE5-40D3-7BC32AC19EB0}" dt="2023-11-04T03:22:16.594" v="0"/>
        <pc:sldMkLst>
          <pc:docMk/>
          <pc:sldMk cId="1207322027" sldId="267"/>
        </pc:sldMkLst>
      </pc:sldChg>
      <pc:sldChg chg="ord">
        <pc:chgData name="Omega Nurse" userId="S::nurse@omegahospital.com::788533ea-9b36-417f-b989-b1c54c51db73" providerId="AD" clId="Web-{DA881B5C-A998-DBE5-40D3-7BC32AC19EB0}" dt="2023-11-04T03:35:13.930" v="1"/>
        <pc:sldMkLst>
          <pc:docMk/>
          <pc:sldMk cId="3423680274" sldId="269"/>
        </pc:sldMkLst>
      </pc:sldChg>
    </pc:docChg>
  </pc:docChgLst>
  <pc:docChgLst>
    <pc:chgData name="Helaina Roebiski" userId="S::hroebiski@omegahospital.com::7fa19f4d-773d-4c77-9b60-a0cf6d6bd282" providerId="AD" clId="Web-{7B4B1DDF-D5BC-DD5B-CE1F-C640F5734551}"/>
    <pc:docChg chg="sldOrd">
      <pc:chgData name="Helaina Roebiski" userId="S::hroebiski@omegahospital.com::7fa19f4d-773d-4c77-9b60-a0cf6d6bd282" providerId="AD" clId="Web-{7B4B1DDF-D5BC-DD5B-CE1F-C640F5734551}" dt="2023-11-01T16:19:17.825" v="1"/>
      <pc:docMkLst>
        <pc:docMk/>
      </pc:docMkLst>
      <pc:sldChg chg="ord">
        <pc:chgData name="Helaina Roebiski" userId="S::hroebiski@omegahospital.com::7fa19f4d-773d-4c77-9b60-a0cf6d6bd282" providerId="AD" clId="Web-{7B4B1DDF-D5BC-DD5B-CE1F-C640F5734551}" dt="2023-11-01T16:19:17.825" v="1"/>
        <pc:sldMkLst>
          <pc:docMk/>
          <pc:sldMk cId="616210719" sldId="270"/>
        </pc:sldMkLst>
      </pc:sldChg>
      <pc:sldChg chg="ord">
        <pc:chgData name="Helaina Roebiski" userId="S::hroebiski@omegahospital.com::7fa19f4d-773d-4c77-9b60-a0cf6d6bd282" providerId="AD" clId="Web-{7B4B1DDF-D5BC-DD5B-CE1F-C640F5734551}" dt="2023-11-01T16:18:59.308" v="0"/>
        <pc:sldMkLst>
          <pc:docMk/>
          <pc:sldMk cId="828509089" sldId="409"/>
        </pc:sldMkLst>
      </pc:sldChg>
    </pc:docChg>
  </pc:docChgLst>
  <pc:docChgLst>
    <pc:chgData name="Omega Nurse" userId="S::nurse@omegahospital.com::788533ea-9b36-417f-b989-b1c54c51db73" providerId="AD" clId="Web-{4AC3EABD-754A-CE70-F8EE-29BA46499CAE}"/>
    <pc:docChg chg="modSld">
      <pc:chgData name="Omega Nurse" userId="S::nurse@omegahospital.com::788533ea-9b36-417f-b989-b1c54c51db73" providerId="AD" clId="Web-{4AC3EABD-754A-CE70-F8EE-29BA46499CAE}" dt="2024-07-01T13:47:00.150" v="0" actId="1076"/>
      <pc:docMkLst>
        <pc:docMk/>
      </pc:docMkLst>
      <pc:sldChg chg="modSp">
        <pc:chgData name="Omega Nurse" userId="S::nurse@omegahospital.com::788533ea-9b36-417f-b989-b1c54c51db73" providerId="AD" clId="Web-{4AC3EABD-754A-CE70-F8EE-29BA46499CAE}" dt="2024-07-01T13:47:00.150" v="0" actId="1076"/>
        <pc:sldMkLst>
          <pc:docMk/>
          <pc:sldMk cId="1397670177" sldId="257"/>
        </pc:sldMkLst>
        <pc:picChg chg="mod">
          <ac:chgData name="Omega Nurse" userId="S::nurse@omegahospital.com::788533ea-9b36-417f-b989-b1c54c51db73" providerId="AD" clId="Web-{4AC3EABD-754A-CE70-F8EE-29BA46499CAE}" dt="2024-07-01T13:47:00.150" v="0" actId="1076"/>
          <ac:picMkLst>
            <pc:docMk/>
            <pc:sldMk cId="1397670177" sldId="257"/>
            <ac:picMk id="5" creationId="{515D9922-3A88-4E74-9AAA-69EAC398A1C6}"/>
          </ac:picMkLst>
        </pc:picChg>
      </pc:sldChg>
    </pc:docChg>
  </pc:docChgLst>
  <pc:docChgLst>
    <pc:chgData name="Amy Uddo" userId="S::auddo@omegahospital.com::12ddaa49-1f19-41f0-ad1e-990a5d779ef6" providerId="AD" clId="Web-{FAD03C65-7247-BB6C-1DA5-FDF128EA85E8}"/>
    <pc:docChg chg="sldOrd">
      <pc:chgData name="Amy Uddo" userId="S::auddo@omegahospital.com::12ddaa49-1f19-41f0-ad1e-990a5d779ef6" providerId="AD" clId="Web-{FAD03C65-7247-BB6C-1DA5-FDF128EA85E8}" dt="2025-01-03T19:22:42.092" v="0"/>
      <pc:docMkLst>
        <pc:docMk/>
      </pc:docMkLst>
      <pc:sldChg chg="ord">
        <pc:chgData name="Amy Uddo" userId="S::auddo@omegahospital.com::12ddaa49-1f19-41f0-ad1e-990a5d779ef6" providerId="AD" clId="Web-{FAD03C65-7247-BB6C-1DA5-FDF128EA85E8}" dt="2025-01-03T19:22:42.092" v="0"/>
        <pc:sldMkLst>
          <pc:docMk/>
          <pc:sldMk cId="2771609781" sldId="407"/>
        </pc:sldMkLst>
      </pc:sldChg>
    </pc:docChg>
  </pc:docChgLst>
  <pc:docChgLst>
    <pc:chgData name="Alexis  Nunez" userId="S::anunez@ergenterprises.net::a1b68d96-785d-4489-bf93-bae1fdc235f3" providerId="AD" clId="Web-{B4E13472-4082-8CC8-0078-72116DCC16AA}"/>
    <pc:docChg chg="sldOrd">
      <pc:chgData name="Alexis  Nunez" userId="S::anunez@ergenterprises.net::a1b68d96-785d-4489-bf93-bae1fdc235f3" providerId="AD" clId="Web-{B4E13472-4082-8CC8-0078-72116DCC16AA}" dt="2024-09-13T13:37:36.004" v="3"/>
      <pc:docMkLst>
        <pc:docMk/>
      </pc:docMkLst>
      <pc:sldChg chg="ord">
        <pc:chgData name="Alexis  Nunez" userId="S::anunez@ergenterprises.net::a1b68d96-785d-4489-bf93-bae1fdc235f3" providerId="AD" clId="Web-{B4E13472-4082-8CC8-0078-72116DCC16AA}" dt="2024-09-13T13:37:36.004" v="3"/>
        <pc:sldMkLst>
          <pc:docMk/>
          <pc:sldMk cId="616210719" sldId="270"/>
        </pc:sldMkLst>
      </pc:sldChg>
      <pc:sldChg chg="ord">
        <pc:chgData name="Alexis  Nunez" userId="S::anunez@ergenterprises.net::a1b68d96-785d-4489-bf93-bae1fdc235f3" providerId="AD" clId="Web-{B4E13472-4082-8CC8-0078-72116DCC16AA}" dt="2024-09-13T13:32:53.930" v="0"/>
        <pc:sldMkLst>
          <pc:docMk/>
          <pc:sldMk cId="3634172665" sldId="396"/>
        </pc:sldMkLst>
      </pc:sldChg>
      <pc:sldChg chg="ord">
        <pc:chgData name="Alexis  Nunez" userId="S::anunez@ergenterprises.net::a1b68d96-785d-4489-bf93-bae1fdc235f3" providerId="AD" clId="Web-{B4E13472-4082-8CC8-0078-72116DCC16AA}" dt="2024-09-13T13:33:36.479" v="1"/>
        <pc:sldMkLst>
          <pc:docMk/>
          <pc:sldMk cId="828509089" sldId="409"/>
        </pc:sldMkLst>
      </pc:sldChg>
      <pc:sldChg chg="ord">
        <pc:chgData name="Alexis  Nunez" userId="S::anunez@ergenterprises.net::a1b68d96-785d-4489-bf93-bae1fdc235f3" providerId="AD" clId="Web-{B4E13472-4082-8CC8-0078-72116DCC16AA}" dt="2024-09-13T13:34:38.512" v="2"/>
        <pc:sldMkLst>
          <pc:docMk/>
          <pc:sldMk cId="1199343550" sldId="415"/>
        </pc:sldMkLst>
      </pc:sldChg>
    </pc:docChg>
  </pc:docChgLst>
  <pc:docChgLst>
    <pc:chgData name="Alexis  Nunez" userId="S::anunez@ergenterprises.net::a1b68d96-785d-4489-bf93-bae1fdc235f3" providerId="AD" clId="Web-{7B8853A9-97AC-3D99-9358-132BB3771332}"/>
    <pc:docChg chg="sldOrd">
      <pc:chgData name="Alexis  Nunez" userId="S::anunez@ergenterprises.net::a1b68d96-785d-4489-bf93-bae1fdc235f3" providerId="AD" clId="Web-{7B8853A9-97AC-3D99-9358-132BB3771332}" dt="2024-08-12T14:52:47.678" v="0"/>
      <pc:docMkLst>
        <pc:docMk/>
      </pc:docMkLst>
      <pc:sldChg chg="ord">
        <pc:chgData name="Alexis  Nunez" userId="S::anunez@ergenterprises.net::a1b68d96-785d-4489-bf93-bae1fdc235f3" providerId="AD" clId="Web-{7B8853A9-97AC-3D99-9358-132BB3771332}" dt="2024-08-12T14:52:47.678" v="0"/>
        <pc:sldMkLst>
          <pc:docMk/>
          <pc:sldMk cId="2206770447" sldId="408"/>
        </pc:sldMkLst>
      </pc:sldChg>
    </pc:docChg>
  </pc:docChgLst>
  <pc:docChgLst>
    <pc:chgData name="Alexis  Nunez" userId="S::anunez@ergenterprises.net::a1b68d96-785d-4489-bf93-bae1fdc235f3" providerId="AD" clId="Web-{1B009625-4582-5CA6-7122-DC18059BB3AB}"/>
    <pc:docChg chg="modSld">
      <pc:chgData name="Alexis  Nunez" userId="S::anunez@ergenterprises.net::a1b68d96-785d-4489-bf93-bae1fdc235f3" providerId="AD" clId="Web-{1B009625-4582-5CA6-7122-DC18059BB3AB}" dt="2025-03-10T14:57:09.619" v="3" actId="20577"/>
      <pc:docMkLst>
        <pc:docMk/>
      </pc:docMkLst>
      <pc:sldChg chg="modSp">
        <pc:chgData name="Alexis  Nunez" userId="S::anunez@ergenterprises.net::a1b68d96-785d-4489-bf93-bae1fdc235f3" providerId="AD" clId="Web-{1B009625-4582-5CA6-7122-DC18059BB3AB}" dt="2025-03-10T14:57:09.619" v="3" actId="20577"/>
        <pc:sldMkLst>
          <pc:docMk/>
          <pc:sldMk cId="827861112" sldId="401"/>
        </pc:sldMkLst>
        <pc:spChg chg="mod">
          <ac:chgData name="Alexis  Nunez" userId="S::anunez@ergenterprises.net::a1b68d96-785d-4489-bf93-bae1fdc235f3" providerId="AD" clId="Web-{1B009625-4582-5CA6-7122-DC18059BB3AB}" dt="2025-03-10T14:57:09.619" v="3" actId="20577"/>
          <ac:spMkLst>
            <pc:docMk/>
            <pc:sldMk cId="827861112" sldId="401"/>
            <ac:spMk id="3" creationId="{A41C646E-7199-C95A-540F-4236E3134FA6}"/>
          </ac:spMkLst>
        </pc:spChg>
      </pc:sldChg>
    </pc:docChg>
  </pc:docChgLst>
  <pc:docChgLst>
    <pc:chgData name="Amy Uddo" userId="S::auddo@omegahospital.com::12ddaa49-1f19-41f0-ad1e-990a5d779ef6" providerId="AD" clId="Web-{623EDB10-46C2-15DE-A515-C5BF1557CF06}"/>
    <pc:docChg chg="modSld">
      <pc:chgData name="Amy Uddo" userId="S::auddo@omegahospital.com::12ddaa49-1f19-41f0-ad1e-990a5d779ef6" providerId="AD" clId="Web-{623EDB10-46C2-15DE-A515-C5BF1557CF06}" dt="2024-12-18T13:52:55.108" v="3" actId="20577"/>
      <pc:docMkLst>
        <pc:docMk/>
      </pc:docMkLst>
      <pc:sldChg chg="modSp">
        <pc:chgData name="Amy Uddo" userId="S::auddo@omegahospital.com::12ddaa49-1f19-41f0-ad1e-990a5d779ef6" providerId="AD" clId="Web-{623EDB10-46C2-15DE-A515-C5BF1557CF06}" dt="2024-12-18T13:52:55.108" v="3" actId="20577"/>
        <pc:sldMkLst>
          <pc:docMk/>
          <pc:sldMk cId="3777099658" sldId="347"/>
        </pc:sldMkLst>
        <pc:spChg chg="mod">
          <ac:chgData name="Amy Uddo" userId="S::auddo@omegahospital.com::12ddaa49-1f19-41f0-ad1e-990a5d779ef6" providerId="AD" clId="Web-{623EDB10-46C2-15DE-A515-C5BF1557CF06}" dt="2024-12-18T13:52:55.108" v="3" actId="20577"/>
          <ac:spMkLst>
            <pc:docMk/>
            <pc:sldMk cId="3777099658" sldId="347"/>
            <ac:spMk id="2" creationId="{00000000-0000-0000-0000-000000000000}"/>
          </ac:spMkLst>
        </pc:spChg>
      </pc:sldChg>
    </pc:docChg>
  </pc:docChgLst>
  <pc:docChgLst>
    <pc:chgData name="Kerri MacDonald" userId="S::kmacdonald@omegahospital.com::585c4cb4-3454-43cb-bbc9-061e6487a4de" providerId="AD" clId="Web-{3B8550E3-55E8-6944-6465-B0E583C4BE64}"/>
    <pc:docChg chg="sldOrd">
      <pc:chgData name="Kerri MacDonald" userId="S::kmacdonald@omegahospital.com::585c4cb4-3454-43cb-bbc9-061e6487a4de" providerId="AD" clId="Web-{3B8550E3-55E8-6944-6465-B0E583C4BE64}" dt="2023-10-25T18:06:44.732" v="1"/>
      <pc:docMkLst>
        <pc:docMk/>
      </pc:docMkLst>
      <pc:sldChg chg="ord">
        <pc:chgData name="Kerri MacDonald" userId="S::kmacdonald@omegahospital.com::585c4cb4-3454-43cb-bbc9-061e6487a4de" providerId="AD" clId="Web-{3B8550E3-55E8-6944-6465-B0E583C4BE64}" dt="2023-10-25T18:06:44.060" v="0"/>
        <pc:sldMkLst>
          <pc:docMk/>
          <pc:sldMk cId="1636696890" sldId="402"/>
        </pc:sldMkLst>
      </pc:sldChg>
      <pc:sldChg chg="ord">
        <pc:chgData name="Kerri MacDonald" userId="S::kmacdonald@omegahospital.com::585c4cb4-3454-43cb-bbc9-061e6487a4de" providerId="AD" clId="Web-{3B8550E3-55E8-6944-6465-B0E583C4BE64}" dt="2023-10-25T18:06:44.732" v="1"/>
        <pc:sldMkLst>
          <pc:docMk/>
          <pc:sldMk cId="1199343550" sldId="415"/>
        </pc:sldMkLst>
      </pc:sldChg>
    </pc:docChg>
  </pc:docChgLst>
  <pc:docChgLst>
    <pc:chgData name="Amy Uddo" userId="S::auddo@omegahospital.com::12ddaa49-1f19-41f0-ad1e-990a5d779ef6" providerId="AD" clId="Web-{2F51358D-7521-DF34-B69F-4720D83ABC62}"/>
    <pc:docChg chg="modSld">
      <pc:chgData name="Amy Uddo" userId="S::auddo@omegahospital.com::12ddaa49-1f19-41f0-ad1e-990a5d779ef6" providerId="AD" clId="Web-{2F51358D-7521-DF34-B69F-4720D83ABC62}" dt="2023-10-19T21:40:20.051" v="184" actId="20577"/>
      <pc:docMkLst>
        <pc:docMk/>
      </pc:docMkLst>
      <pc:sldChg chg="modSp">
        <pc:chgData name="Amy Uddo" userId="S::auddo@omegahospital.com::12ddaa49-1f19-41f0-ad1e-990a5d779ef6" providerId="AD" clId="Web-{2F51358D-7521-DF34-B69F-4720D83ABC62}" dt="2023-10-19T21:38:42.251" v="156" actId="20577"/>
        <pc:sldMkLst>
          <pc:docMk/>
          <pc:sldMk cId="1174894160" sldId="259"/>
        </pc:sldMkLst>
        <pc:spChg chg="mod">
          <ac:chgData name="Amy Uddo" userId="S::auddo@omegahospital.com::12ddaa49-1f19-41f0-ad1e-990a5d779ef6" providerId="AD" clId="Web-{2F51358D-7521-DF34-B69F-4720D83ABC62}" dt="2023-10-19T21:38:42.251" v="156" actId="20577"/>
          <ac:spMkLst>
            <pc:docMk/>
            <pc:sldMk cId="1174894160" sldId="259"/>
            <ac:spMk id="3" creationId="{00000000-0000-0000-0000-000000000000}"/>
          </ac:spMkLst>
        </pc:spChg>
      </pc:sldChg>
      <pc:sldChg chg="modSp">
        <pc:chgData name="Amy Uddo" userId="S::auddo@omegahospital.com::12ddaa49-1f19-41f0-ad1e-990a5d779ef6" providerId="AD" clId="Web-{2F51358D-7521-DF34-B69F-4720D83ABC62}" dt="2023-10-19T21:39:53.800" v="177" actId="20577"/>
        <pc:sldMkLst>
          <pc:docMk/>
          <pc:sldMk cId="3527242679" sldId="399"/>
        </pc:sldMkLst>
        <pc:spChg chg="mod">
          <ac:chgData name="Amy Uddo" userId="S::auddo@omegahospital.com::12ddaa49-1f19-41f0-ad1e-990a5d779ef6" providerId="AD" clId="Web-{2F51358D-7521-DF34-B69F-4720D83ABC62}" dt="2023-10-19T21:39:53.800" v="177" actId="20577"/>
          <ac:spMkLst>
            <pc:docMk/>
            <pc:sldMk cId="3527242679" sldId="399"/>
            <ac:spMk id="2" creationId="{C6352357-1C22-43E5-8E0B-81E411CFED80}"/>
          </ac:spMkLst>
        </pc:spChg>
      </pc:sldChg>
      <pc:sldChg chg="modSp">
        <pc:chgData name="Amy Uddo" userId="S::auddo@omegahospital.com::12ddaa49-1f19-41f0-ad1e-990a5d779ef6" providerId="AD" clId="Web-{2F51358D-7521-DF34-B69F-4720D83ABC62}" dt="2023-10-19T21:40:20.051" v="184" actId="20577"/>
        <pc:sldMkLst>
          <pc:docMk/>
          <pc:sldMk cId="3523200123" sldId="411"/>
        </pc:sldMkLst>
        <pc:spChg chg="mod">
          <ac:chgData name="Amy Uddo" userId="S::auddo@omegahospital.com::12ddaa49-1f19-41f0-ad1e-990a5d779ef6" providerId="AD" clId="Web-{2F51358D-7521-DF34-B69F-4720D83ABC62}" dt="2023-10-19T21:40:20.051" v="184" actId="20577"/>
          <ac:spMkLst>
            <pc:docMk/>
            <pc:sldMk cId="3523200123" sldId="411"/>
            <ac:spMk id="2" creationId="{5BC8344E-F1D9-BA3D-1025-270C4AF73D7A}"/>
          </ac:spMkLst>
        </pc:spChg>
      </pc:sldChg>
    </pc:docChg>
  </pc:docChgLst>
  <pc:docChgLst>
    <pc:chgData name="Omega Nurse" userId="S::nurse@omegahospital.com::788533ea-9b36-417f-b989-b1c54c51db73" providerId="AD" clId="Web-{AE891416-241C-26AF-78E4-4DC5494BBE61}"/>
    <pc:docChg chg="sldOrd">
      <pc:chgData name="Omega Nurse" userId="S::nurse@omegahospital.com::788533ea-9b36-417f-b989-b1c54c51db73" providerId="AD" clId="Web-{AE891416-241C-26AF-78E4-4DC5494BBE61}" dt="2024-06-10T22:59:50.443" v="0"/>
      <pc:docMkLst>
        <pc:docMk/>
      </pc:docMkLst>
      <pc:sldChg chg="ord">
        <pc:chgData name="Omega Nurse" userId="S::nurse@omegahospital.com::788533ea-9b36-417f-b989-b1c54c51db73" providerId="AD" clId="Web-{AE891416-241C-26AF-78E4-4DC5494BBE61}" dt="2024-06-10T22:59:50.443" v="0"/>
        <pc:sldMkLst>
          <pc:docMk/>
          <pc:sldMk cId="3777099658" sldId="347"/>
        </pc:sldMkLst>
      </pc:sldChg>
    </pc:docChg>
  </pc:docChgLst>
  <pc:docChgLst>
    <pc:chgData name="Alexis  Nunez" userId="S::anunez@ergenterprises.net::a1b68d96-785d-4489-bf93-bae1fdc235f3" providerId="AD" clId="Web-{7866E25D-34C7-7541-9516-8E60ABF2CFC4}"/>
    <pc:docChg chg="delSld sldOrd modSection">
      <pc:chgData name="Alexis  Nunez" userId="S::anunez@ergenterprises.net::a1b68d96-785d-4489-bf93-bae1fdc235f3" providerId="AD" clId="Web-{7866E25D-34C7-7541-9516-8E60ABF2CFC4}" dt="2024-08-05T15:14:31.269" v="5"/>
      <pc:docMkLst>
        <pc:docMk/>
      </pc:docMkLst>
      <pc:sldChg chg="del">
        <pc:chgData name="Alexis  Nunez" userId="S::anunez@ergenterprises.net::a1b68d96-785d-4489-bf93-bae1fdc235f3" providerId="AD" clId="Web-{7866E25D-34C7-7541-9516-8E60ABF2CFC4}" dt="2024-08-05T15:14:30.347" v="4"/>
        <pc:sldMkLst>
          <pc:docMk/>
          <pc:sldMk cId="1207322027" sldId="267"/>
        </pc:sldMkLst>
      </pc:sldChg>
      <pc:sldChg chg="del ord">
        <pc:chgData name="Alexis  Nunez" userId="S::anunez@ergenterprises.net::a1b68d96-785d-4489-bf93-bae1fdc235f3" providerId="AD" clId="Web-{7866E25D-34C7-7541-9516-8E60ABF2CFC4}" dt="2024-08-05T15:14:28.081" v="2"/>
        <pc:sldMkLst>
          <pc:docMk/>
          <pc:sldMk cId="2254510570" sldId="393"/>
        </pc:sldMkLst>
      </pc:sldChg>
      <pc:sldChg chg="del">
        <pc:chgData name="Alexis  Nunez" userId="S::anunez@ergenterprises.net::a1b68d96-785d-4489-bf93-bae1fdc235f3" providerId="AD" clId="Web-{7866E25D-34C7-7541-9516-8E60ABF2CFC4}" dt="2024-08-05T15:14:29.550" v="3"/>
        <pc:sldMkLst>
          <pc:docMk/>
          <pc:sldMk cId="3527242679" sldId="399"/>
        </pc:sldMkLst>
      </pc:sldChg>
      <pc:sldChg chg="del">
        <pc:chgData name="Alexis  Nunez" userId="S::anunez@ergenterprises.net::a1b68d96-785d-4489-bf93-bae1fdc235f3" providerId="AD" clId="Web-{7866E25D-34C7-7541-9516-8E60ABF2CFC4}" dt="2024-08-05T15:14:31.269" v="5"/>
        <pc:sldMkLst>
          <pc:docMk/>
          <pc:sldMk cId="2077112601" sldId="400"/>
        </pc:sldMkLst>
      </pc:sldChg>
    </pc:docChg>
  </pc:docChgLst>
  <pc:docChgLst>
    <pc:chgData name="Alexis  Nunez" userId="S::anunez@ergenterprises.net::a1b68d96-785d-4489-bf93-bae1fdc235f3" providerId="AD" clId="Web-{95A95A3C-DCB7-072F-F4CD-7660222FCB0E}"/>
    <pc:docChg chg="modSld sldOrd">
      <pc:chgData name="Alexis  Nunez" userId="S::anunez@ergenterprises.net::a1b68d96-785d-4489-bf93-bae1fdc235f3" providerId="AD" clId="Web-{95A95A3C-DCB7-072F-F4CD-7660222FCB0E}" dt="2024-10-21T19:47:29.124" v="4" actId="20577"/>
      <pc:docMkLst>
        <pc:docMk/>
      </pc:docMkLst>
      <pc:sldChg chg="modSp">
        <pc:chgData name="Alexis  Nunez" userId="S::anunez@ergenterprises.net::a1b68d96-785d-4489-bf93-bae1fdc235f3" providerId="AD" clId="Web-{95A95A3C-DCB7-072F-F4CD-7660222FCB0E}" dt="2024-10-21T19:47:29.124" v="4" actId="20577"/>
        <pc:sldMkLst>
          <pc:docMk/>
          <pc:sldMk cId="385391069" sldId="404"/>
        </pc:sldMkLst>
        <pc:spChg chg="mod">
          <ac:chgData name="Alexis  Nunez" userId="S::anunez@ergenterprises.net::a1b68d96-785d-4489-bf93-bae1fdc235f3" providerId="AD" clId="Web-{95A95A3C-DCB7-072F-F4CD-7660222FCB0E}" dt="2024-10-21T19:47:29.124" v="4" actId="20577"/>
          <ac:spMkLst>
            <pc:docMk/>
            <pc:sldMk cId="385391069" sldId="404"/>
            <ac:spMk id="3" creationId="{728F3DBC-53F6-84E0-A601-AF80FE27A279}"/>
          </ac:spMkLst>
        </pc:spChg>
      </pc:sldChg>
      <pc:sldChg chg="modSp">
        <pc:chgData name="Alexis  Nunez" userId="S::anunez@ergenterprises.net::a1b68d96-785d-4489-bf93-bae1fdc235f3" providerId="AD" clId="Web-{95A95A3C-DCB7-072F-F4CD-7660222FCB0E}" dt="2024-10-21T19:39:48.332" v="0" actId="1076"/>
        <pc:sldMkLst>
          <pc:docMk/>
          <pc:sldMk cId="828509089" sldId="409"/>
        </pc:sldMkLst>
        <pc:spChg chg="mod">
          <ac:chgData name="Alexis  Nunez" userId="S::anunez@ergenterprises.net::a1b68d96-785d-4489-bf93-bae1fdc235f3" providerId="AD" clId="Web-{95A95A3C-DCB7-072F-F4CD-7660222FCB0E}" dt="2024-10-21T19:39:48.332" v="0" actId="1076"/>
          <ac:spMkLst>
            <pc:docMk/>
            <pc:sldMk cId="828509089" sldId="409"/>
            <ac:spMk id="3" creationId="{EDD0FDCC-A623-C6FA-397B-D278F597A692}"/>
          </ac:spMkLst>
        </pc:spChg>
      </pc:sldChg>
      <pc:sldChg chg="ord">
        <pc:chgData name="Alexis  Nunez" userId="S::anunez@ergenterprises.net::a1b68d96-785d-4489-bf93-bae1fdc235f3" providerId="AD" clId="Web-{95A95A3C-DCB7-072F-F4CD-7660222FCB0E}" dt="2024-10-21T19:40:53.646" v="1"/>
        <pc:sldMkLst>
          <pc:docMk/>
          <pc:sldMk cId="2999680515" sldId="414"/>
        </pc:sldMkLst>
      </pc:sldChg>
    </pc:docChg>
  </pc:docChgLst>
  <pc:docChgLst>
    <pc:chgData name="Omega Nurse" userId="S::nurse@omegahospital.com::788533ea-9b36-417f-b989-b1c54c51db73" providerId="AD" clId="Web-{B46CA5DC-7F59-999E-6A3E-ACB98D337D9D}"/>
    <pc:docChg chg="addSld delSld modSection">
      <pc:chgData name="Omega Nurse" userId="S::nurse@omegahospital.com::788533ea-9b36-417f-b989-b1c54c51db73" providerId="AD" clId="Web-{B46CA5DC-7F59-999E-6A3E-ACB98D337D9D}" dt="2024-01-02T15:47:52.279" v="1"/>
      <pc:docMkLst>
        <pc:docMk/>
      </pc:docMkLst>
      <pc:sldChg chg="new del">
        <pc:chgData name="Omega Nurse" userId="S::nurse@omegahospital.com::788533ea-9b36-417f-b989-b1c54c51db73" providerId="AD" clId="Web-{B46CA5DC-7F59-999E-6A3E-ACB98D337D9D}" dt="2024-01-02T15:47:52.279" v="1"/>
        <pc:sldMkLst>
          <pc:docMk/>
          <pc:sldMk cId="1431972894" sldId="4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82742" cy="4665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514" y="0"/>
            <a:ext cx="2982742" cy="466578"/>
          </a:xfrm>
          <a:prstGeom prst="rect">
            <a:avLst/>
          </a:prstGeom>
        </p:spPr>
        <p:txBody>
          <a:bodyPr vert="horz" lIns="91440" tIns="45720" rIns="91440" bIns="45720" rtlCol="0"/>
          <a:lstStyle>
            <a:lvl1pPr algn="r">
              <a:defRPr sz="1200"/>
            </a:lvl1pPr>
          </a:lstStyle>
          <a:p>
            <a:fld id="{6DCBBD29-4311-4ED9-87F1-2860550EF3DD}" type="datetimeFigureOut">
              <a:rPr lang="en-US" smtClean="0"/>
              <a:t>3/10/2025</a:t>
            </a:fld>
            <a:endParaRPr lang="en-US"/>
          </a:p>
        </p:txBody>
      </p:sp>
      <p:sp>
        <p:nvSpPr>
          <p:cNvPr id="4" name="Slide Image Placeholder 3"/>
          <p:cNvSpPr>
            <a:spLocks noGrp="1" noRot="1" noChangeAspect="1"/>
          </p:cNvSpPr>
          <p:nvPr>
            <p:ph type="sldImg" idx="2"/>
          </p:nvPr>
        </p:nvSpPr>
        <p:spPr>
          <a:xfrm>
            <a:off x="652463" y="1162050"/>
            <a:ext cx="5576887" cy="31384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805" y="4474034"/>
            <a:ext cx="5504204" cy="366071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29822"/>
            <a:ext cx="2982742" cy="4665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514" y="8829822"/>
            <a:ext cx="2982742" cy="466578"/>
          </a:xfrm>
          <a:prstGeom prst="rect">
            <a:avLst/>
          </a:prstGeom>
        </p:spPr>
        <p:txBody>
          <a:bodyPr vert="horz" lIns="91440" tIns="45720" rIns="91440" bIns="45720" rtlCol="0" anchor="b"/>
          <a:lstStyle>
            <a:lvl1pPr algn="r">
              <a:defRPr sz="1200"/>
            </a:lvl1pPr>
          </a:lstStyle>
          <a:p>
            <a:fld id="{6F0DB792-9EFE-45CC-8052-3D30C989A942}" type="slidenum">
              <a:rPr lang="en-US" smtClean="0"/>
              <a:t>‹#›</a:t>
            </a:fld>
            <a:endParaRPr lang="en-US"/>
          </a:p>
        </p:txBody>
      </p:sp>
    </p:spTree>
    <p:extLst>
      <p:ext uri="{BB962C8B-B14F-4D97-AF65-F5344CB8AC3E}">
        <p14:creationId xmlns:p14="http://schemas.microsoft.com/office/powerpoint/2010/main" val="417285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73471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429056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8808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790127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019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39654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593558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3377022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5" name="Footer Placeholder 4"/>
          <p:cNvSpPr>
            <a:spLocks noGrp="1"/>
          </p:cNvSpPr>
          <p:nvPr>
            <p:ph type="ftr" sz="quarter" idx="11"/>
          </p:nvPr>
        </p:nvSpPr>
        <p:spPr>
          <a:xfrm>
            <a:off x="2692397" y="5037663"/>
            <a:ext cx="5214635" cy="279400"/>
          </a:xfrm>
        </p:spPr>
        <p:txBody>
          <a:bodyPr/>
          <a:lstStyle/>
          <a:p>
            <a:endParaRPr lang="en-US">
              <a:solidFill>
                <a:srgbClr val="696464"/>
              </a:solidFill>
            </a:endParaRPr>
          </a:p>
        </p:txBody>
      </p:sp>
      <p:sp>
        <p:nvSpPr>
          <p:cNvPr id="6" name="Slide Number Placeholder 5"/>
          <p:cNvSpPr>
            <a:spLocks noGrp="1"/>
          </p:cNvSpPr>
          <p:nvPr>
            <p:ph type="sldNum" sz="quarter" idx="12"/>
          </p:nvPr>
        </p:nvSpPr>
        <p:spPr>
          <a:xfrm>
            <a:off x="8956900" y="5037663"/>
            <a:ext cx="551167" cy="279400"/>
          </a:xfrm>
        </p:spPr>
        <p:txBody>
          <a:bodyPr/>
          <a:lstStyle/>
          <a:p>
            <a:fld id="{A56A662F-74C9-47D8-992D-49E5579A66F9}"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3200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A56A662F-74C9-47D8-992D-49E5579A66F9}" type="slidenum">
              <a:rPr lang="en-US" smtClean="0"/>
              <a:pPr/>
              <a:t>‹#›</a:t>
            </a:fld>
            <a:endParaRPr lang="en-US"/>
          </a:p>
        </p:txBody>
      </p:sp>
    </p:spTree>
    <p:extLst>
      <p:ext uri="{BB962C8B-B14F-4D97-AF65-F5344CB8AC3E}">
        <p14:creationId xmlns:p14="http://schemas.microsoft.com/office/powerpoint/2010/main" val="2869619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A56A662F-74C9-47D8-992D-49E5579A66F9}"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0374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314840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A56A662F-74C9-47D8-992D-49E5579A66F9}" type="slidenum">
              <a:rPr lang="en-US" smtClean="0"/>
              <a:pPr/>
              <a:t>‹#›</a:t>
            </a:fld>
            <a:endParaRPr lang="en-US"/>
          </a:p>
        </p:txBody>
      </p:sp>
    </p:spTree>
    <p:extLst>
      <p:ext uri="{BB962C8B-B14F-4D97-AF65-F5344CB8AC3E}">
        <p14:creationId xmlns:p14="http://schemas.microsoft.com/office/powerpoint/2010/main" val="3102392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A56A662F-74C9-47D8-992D-49E5579A66F9}"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224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A56A662F-74C9-47D8-992D-49E5579A66F9}"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24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A56A662F-74C9-47D8-992D-49E5579A66F9}" type="slidenum">
              <a:rPr lang="en-US" smtClean="0"/>
              <a:pPr/>
              <a:t>‹#›</a:t>
            </a:fld>
            <a:endParaRPr lang="en-US"/>
          </a:p>
        </p:txBody>
      </p:sp>
    </p:spTree>
    <p:extLst>
      <p:ext uri="{BB962C8B-B14F-4D97-AF65-F5344CB8AC3E}">
        <p14:creationId xmlns:p14="http://schemas.microsoft.com/office/powerpoint/2010/main" val="154212308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A56A662F-74C9-47D8-992D-49E5579A66F9}"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1041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6A662F-74C9-47D8-992D-49E5579A66F9}" type="slidenum">
              <a:rPr lang="en-US" smtClean="0"/>
              <a:pPr/>
              <a:t>‹#›</a:t>
            </a:fld>
            <a:endParaRPr lang="en-US"/>
          </a:p>
        </p:txBody>
      </p:sp>
    </p:spTree>
    <p:extLst>
      <p:ext uri="{BB962C8B-B14F-4D97-AF65-F5344CB8AC3E}">
        <p14:creationId xmlns:p14="http://schemas.microsoft.com/office/powerpoint/2010/main" val="11086615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33731592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965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0525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413262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40203704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056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001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A56A662F-74C9-47D8-992D-49E5579A66F9}"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987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6E076-43AE-4DB1-9F2F-3882C60B7437}" type="datetimeFigureOut">
              <a:rPr lang="en-US" smtClean="0">
                <a:solidFill>
                  <a:srgbClr val="696464"/>
                </a:solidFill>
              </a:rPr>
              <a:pPr/>
              <a:t>3/10/2025</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A56A662F-74C9-47D8-992D-49E5579A66F9}"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789255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22772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8" name="Footer Placeholder 7"/>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243971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4" name="Footer Placeholder 3"/>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205808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72626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74112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6" name="Footer Placeholder 5"/>
          <p:cNvSpPr>
            <a:spLocks noGrp="1"/>
          </p:cNvSpPr>
          <p:nvPr>
            <p:ph type="ftr" sz="quarter" idx="11"/>
          </p:nvPr>
        </p:nvSpPr>
        <p:spPr/>
        <p:txBody>
          <a:bodyPr/>
          <a:lstStyle/>
          <a:p>
            <a:endParaRPr lang="en-US" dirty="0">
              <a:solidFill>
                <a:srgbClr val="000000">
                  <a:tint val="75000"/>
                </a:srgbClr>
              </a:solidFill>
            </a:endParaRPr>
          </a:p>
        </p:txBody>
      </p:sp>
      <p:sp>
        <p:nvSpPr>
          <p:cNvPr id="7" name="Slide Number Placeholder 6"/>
          <p:cNvSpPr>
            <a:spLocks noGrp="1"/>
          </p:cNvSpPr>
          <p:nvPr>
            <p:ph type="sldNum" sz="quarter" idx="12"/>
          </p:nvPr>
        </p:nvSpPr>
        <p:spPr/>
        <p:txBody>
          <a:body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70390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2764136446"/>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 id="2147484091" r:id="rId13"/>
    <p:sldLayoutId id="2147484092" r:id="rId14"/>
    <p:sldLayoutId id="2147484093" r:id="rId15"/>
    <p:sldLayoutId id="214748409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F3DD2A-9C8C-435E-B7F7-60D860102893}" type="datetimeFigureOut">
              <a:rPr lang="en-US" smtClean="0">
                <a:solidFill>
                  <a:srgbClr val="000000">
                    <a:tint val="75000"/>
                  </a:srgbClr>
                </a:solidFill>
              </a:rPr>
              <a:pPr/>
              <a:t>3/10/2025</a:t>
            </a:fld>
            <a:endParaRPr lang="en-US">
              <a:solidFill>
                <a:srgbClr val="000000">
                  <a:tint val="75000"/>
                </a:srgbClr>
              </a:solidFill>
            </a:endParaRP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solidFill>
                <a:srgbClr val="000000">
                  <a:tint val="75000"/>
                </a:srgbClr>
              </a:solidFill>
            </a:endParaRP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F62053-FD07-46CD-98ED-4860870FF569}" type="slidenum">
              <a:rPr lang="en-US" smtClean="0">
                <a:solidFill>
                  <a:srgbClr val="418AB3"/>
                </a:solidFill>
              </a:rPr>
              <a:pPr/>
              <a:t>‹#›</a:t>
            </a:fld>
            <a:endParaRPr lang="en-US">
              <a:solidFill>
                <a:srgbClr val="418AB3"/>
              </a:solidFill>
            </a:endParaRPr>
          </a:p>
        </p:txBody>
      </p:sp>
    </p:spTree>
    <p:extLst>
      <p:ext uri="{BB962C8B-B14F-4D97-AF65-F5344CB8AC3E}">
        <p14:creationId xmlns:p14="http://schemas.microsoft.com/office/powerpoint/2010/main" val="13962347"/>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 id="2147484326" r:id="rId15"/>
    <p:sldLayoutId id="2147484327" r:id="rId16"/>
    <p:sldLayoutId id="214748432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weddingcommunity.com/tips/relationship-advice/dealing-with-pre-wedding-nerves/" TargetMode="External"/><Relationship Id="rId2" Type="http://schemas.openxmlformats.org/officeDocument/2006/relationships/image" Target="../media/image10.jpg"/><Relationship Id="rId1" Type="http://schemas.openxmlformats.org/officeDocument/2006/relationships/slideLayout" Target="../slideLayouts/slideLayout18.xml"/><Relationship Id="rId4"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5VcSwejU2D0" TargetMode="External"/><Relationship Id="rId1" Type="http://schemas.openxmlformats.org/officeDocument/2006/relationships/slideLayout" Target="../slideLayouts/slideLayout9.xml"/><Relationship Id="rId4" Type="http://schemas.openxmlformats.org/officeDocument/2006/relationships/hyperlink" Target="https://pixabay.com/en/caution-label-warning-red-mark-94337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hyperlink" Target="https://compliancy-group.com/ai-in-healthcare-machine-learning-medical-research-and-cybersecurity/" TargetMode="External"/><Relationship Id="rId2" Type="http://schemas.openxmlformats.org/officeDocument/2006/relationships/hyperlink" Target="https://www.ncbi.nlm.nih.gov/pmc/articles/PMC6179506/" TargetMode="External"/><Relationship Id="rId1" Type="http://schemas.openxmlformats.org/officeDocument/2006/relationships/slideLayout" Target="../slideLayouts/slideLayout1.xml"/><Relationship Id="rId6" Type="http://schemas.openxmlformats.org/officeDocument/2006/relationships/hyperlink" Target="https://www.hhs.gov/hipaa/for-professionals/faq/disposal-of-protected-health-information/index.html" TargetMode="External"/><Relationship Id="rId5" Type="http://schemas.openxmlformats.org/officeDocument/2006/relationships/hyperlink" Target="https://www.hhs.gov/hipaa/for-professionals/training/index.html" TargetMode="External"/><Relationship Id="rId4" Type="http://schemas.openxmlformats.org/officeDocument/2006/relationships/hyperlink" Target="https://www.hhs.gov/hipaa/for-professionals/faq/3000/does-having-health-care-power-attorney-allow-access-patients-medical-mental-health-records-under-hipa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2024 Hospital Update	</a:t>
            </a:r>
          </a:p>
        </p:txBody>
      </p:sp>
      <p:sp>
        <p:nvSpPr>
          <p:cNvPr id="3" name="Subtitle 2"/>
          <p:cNvSpPr>
            <a:spLocks noGrp="1"/>
          </p:cNvSpPr>
          <p:nvPr>
            <p:ph type="subTitle" idx="1"/>
          </p:nvPr>
        </p:nvSpPr>
        <p:spPr/>
        <p:txBody>
          <a:bodyPr/>
          <a:lstStyle/>
          <a:p>
            <a:r>
              <a:rPr lang="en-US" dirty="0"/>
              <a:t>Omega Hospital </a:t>
            </a:r>
          </a:p>
        </p:txBody>
      </p:sp>
    </p:spTree>
    <p:extLst>
      <p:ext uri="{BB962C8B-B14F-4D97-AF65-F5344CB8AC3E}">
        <p14:creationId xmlns:p14="http://schemas.microsoft.com/office/powerpoint/2010/main" val="377709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7613-9F44-9163-5C21-0D824E1B0A51}"/>
              </a:ext>
            </a:extLst>
          </p:cNvPr>
          <p:cNvSpPr>
            <a:spLocks noGrp="1"/>
          </p:cNvSpPr>
          <p:nvPr>
            <p:ph type="title"/>
          </p:nvPr>
        </p:nvSpPr>
        <p:spPr/>
        <p:txBody>
          <a:bodyPr/>
          <a:lstStyle/>
          <a:p>
            <a:r>
              <a:rPr lang="en-US" dirty="0"/>
              <a:t>Workplace Violence</a:t>
            </a:r>
          </a:p>
        </p:txBody>
      </p:sp>
      <p:sp>
        <p:nvSpPr>
          <p:cNvPr id="3" name="Content Placeholder 2">
            <a:extLst>
              <a:ext uri="{FF2B5EF4-FFF2-40B4-BE49-F238E27FC236}">
                <a16:creationId xmlns:a16="http://schemas.microsoft.com/office/drawing/2014/main" id="{C7FE4E14-B1BA-8303-03B9-37281727902C}"/>
              </a:ext>
            </a:extLst>
          </p:cNvPr>
          <p:cNvSpPr>
            <a:spLocks noGrp="1"/>
          </p:cNvSpPr>
          <p:nvPr>
            <p:ph idx="1"/>
          </p:nvPr>
        </p:nvSpPr>
        <p:spPr/>
        <p:txBody>
          <a:bodyPr/>
          <a:lstStyle/>
          <a:p>
            <a:r>
              <a:rPr lang="en-US" dirty="0"/>
              <a:t>Omega Hospital has zero tolerance for workplace violence</a:t>
            </a:r>
          </a:p>
          <a:p>
            <a:r>
              <a:rPr lang="en-US" dirty="0"/>
              <a:t>Do not hesitate to call the police or security if confronted with a potentially violent situation</a:t>
            </a:r>
          </a:p>
          <a:p>
            <a:r>
              <a:rPr lang="en-US" dirty="0"/>
              <a:t>A “Code White” indicates a need for immediate response of all available personnel to report to the area to provide assistance until situation is under control</a:t>
            </a:r>
          </a:p>
          <a:p>
            <a:endParaRPr lang="en-US" dirty="0"/>
          </a:p>
        </p:txBody>
      </p:sp>
    </p:spTree>
    <p:extLst>
      <p:ext uri="{BB962C8B-B14F-4D97-AF65-F5344CB8AC3E}">
        <p14:creationId xmlns:p14="http://schemas.microsoft.com/office/powerpoint/2010/main" val="163669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5DD0-3055-AF6E-5711-3D3C0DC1A17B}"/>
              </a:ext>
            </a:extLst>
          </p:cNvPr>
          <p:cNvSpPr>
            <a:spLocks noGrp="1"/>
          </p:cNvSpPr>
          <p:nvPr>
            <p:ph type="title"/>
          </p:nvPr>
        </p:nvSpPr>
        <p:spPr/>
        <p:txBody>
          <a:bodyPr/>
          <a:lstStyle/>
          <a:p>
            <a:r>
              <a:rPr lang="en-US" dirty="0"/>
              <a:t>Fire Safety in the Operating Room</a:t>
            </a:r>
          </a:p>
        </p:txBody>
      </p:sp>
      <p:sp>
        <p:nvSpPr>
          <p:cNvPr id="3" name="Content Placeholder 2">
            <a:extLst>
              <a:ext uri="{FF2B5EF4-FFF2-40B4-BE49-F238E27FC236}">
                <a16:creationId xmlns:a16="http://schemas.microsoft.com/office/drawing/2014/main" id="{F5E302FB-CD8C-2084-0B45-C3A92C170B61}"/>
              </a:ext>
            </a:extLst>
          </p:cNvPr>
          <p:cNvSpPr>
            <a:spLocks noGrp="1"/>
          </p:cNvSpPr>
          <p:nvPr>
            <p:ph sz="half" idx="1"/>
          </p:nvPr>
        </p:nvSpPr>
        <p:spPr/>
        <p:txBody>
          <a:bodyPr>
            <a:normAutofit fontScale="55000" lnSpcReduction="20000"/>
          </a:bodyPr>
          <a:lstStyle/>
          <a:p>
            <a:pPr marL="0" marR="0" indent="0">
              <a:spcBef>
                <a:spcPts val="0"/>
              </a:spcBef>
              <a:spcAft>
                <a:spcPts val="0"/>
              </a:spcAft>
              <a:buNone/>
            </a:pPr>
            <a:r>
              <a:rPr lang="en-US" sz="2800" i="1" dirty="0">
                <a:effectLst/>
                <a:latin typeface="Times New Roman" panose="02020603050405020304" pitchFamily="18" charset="0"/>
                <a:ea typeface="Times New Roman" panose="02020603050405020304" pitchFamily="18" charset="0"/>
              </a:rPr>
              <a:t>Procedure for extinguishing surgical fire on patient:</a:t>
            </a:r>
          </a:p>
          <a:p>
            <a:pPr marL="0" marR="0" indent="0">
              <a:spcBef>
                <a:spcPts val="0"/>
              </a:spcBef>
              <a:spcAft>
                <a:spcPts val="0"/>
              </a:spcAft>
              <a:buNone/>
            </a:pPr>
            <a:endParaRPr lang="en-US" sz="28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Communicate the presence of fire to the OR team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Stop the flow of all airway gases to the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Small fire – pour saline or water on the fire slowly to prevent spreading</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Remove burning material from patient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If drapes are involved, remove the drape to the ground, rolling it on itself to smother the fire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Avoid moving the drape into evacuation route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Assess the surgical field for a secondary fire on underlying drapes or towels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Activate alarms as necessary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Assess the patient for injuries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C9C8128C-4907-1A24-3847-DBFEE4E30DB0}"/>
              </a:ext>
            </a:extLst>
          </p:cNvPr>
          <p:cNvSpPr>
            <a:spLocks noGrp="1"/>
          </p:cNvSpPr>
          <p:nvPr>
            <p:ph sz="half" idx="2"/>
          </p:nvPr>
        </p:nvSpPr>
        <p:spPr/>
        <p:txBody>
          <a:bodyPr>
            <a:normAutofit fontScale="55000" lnSpcReduction="20000"/>
          </a:bodyPr>
          <a:lstStyle/>
          <a:p>
            <a:pPr marL="0" marR="0" indent="0">
              <a:spcBef>
                <a:spcPts val="0"/>
              </a:spcBef>
              <a:spcAft>
                <a:spcPts val="0"/>
              </a:spcAft>
              <a:buNone/>
            </a:pPr>
            <a:r>
              <a:rPr lang="en-US" sz="2800" i="1" dirty="0">
                <a:effectLst/>
                <a:latin typeface="Times New Roman" panose="02020603050405020304" pitchFamily="18" charset="0"/>
                <a:ea typeface="Times New Roman" panose="02020603050405020304" pitchFamily="18" charset="0"/>
              </a:rPr>
              <a:t>Procedure for extinguishing fire on surgical equipment:</a:t>
            </a:r>
          </a:p>
          <a:p>
            <a:pPr marL="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Communicate the presence of fire to the OR team</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Disconnect equipment from its electrical source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Shut off electricity to the equipment at the electrical panel, if it is not possible to the remove the plug from the outlet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Shut off gases to equipment, if applicable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Assess size of fire and determine whether equipment can be removed from room safely or if room needs to be evacuated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Activate alarms as necessary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Extinguish fire using extinguisher if appropriate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934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7BEA-483D-EC52-628E-3F190366CD78}"/>
              </a:ext>
            </a:extLst>
          </p:cNvPr>
          <p:cNvSpPr>
            <a:spLocks noGrp="1"/>
          </p:cNvSpPr>
          <p:nvPr>
            <p:ph type="title"/>
          </p:nvPr>
        </p:nvSpPr>
        <p:spPr/>
        <p:txBody>
          <a:bodyPr>
            <a:normAutofit fontScale="90000"/>
          </a:bodyPr>
          <a:lstStyle/>
          <a:p>
            <a:r>
              <a:rPr lang="en-US" sz="4400" dirty="0">
                <a:effectLst/>
                <a:latin typeface="Times New Roman" panose="02020603050405020304" pitchFamily="18" charset="0"/>
                <a:ea typeface="Times New Roman" panose="02020603050405020304" pitchFamily="18" charset="0"/>
              </a:rPr>
              <a:t>Fire Safety in the Operating Room</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C01B18B-D2B0-15FC-0882-0A30787B1290}"/>
              </a:ext>
            </a:extLst>
          </p:cNvPr>
          <p:cNvSpPr>
            <a:spLocks noGrp="1"/>
          </p:cNvSpPr>
          <p:nvPr>
            <p:ph idx="1"/>
          </p:nvPr>
        </p:nvSpPr>
        <p:spPr>
          <a:xfrm>
            <a:off x="838200" y="1808847"/>
            <a:ext cx="10515600" cy="4351338"/>
          </a:xfrm>
        </p:spPr>
        <p:txBody>
          <a:bodyPr>
            <a:normAutofit lnSpcReduction="10000"/>
          </a:bodyPr>
          <a:lstStyle/>
          <a:p>
            <a:pPr marL="0" marR="0" lvl="0" indent="0" algn="just">
              <a:spcBef>
                <a:spcPts val="0"/>
              </a:spcBef>
              <a:spcAft>
                <a:spcPts val="0"/>
              </a:spcAft>
              <a:buNone/>
              <a:tabLst>
                <a:tab pos="400050" algn="l"/>
                <a:tab pos="1143000" algn="l"/>
              </a:tabLst>
            </a:pPr>
            <a:r>
              <a:rPr lang="en-US" sz="1400" dirty="0">
                <a:effectLst/>
                <a:latin typeface="Times New Roman" panose="02020603050405020304" pitchFamily="18" charset="0"/>
                <a:ea typeface="Times New Roman" panose="02020603050405020304" pitchFamily="18" charset="0"/>
              </a:rPr>
              <a:t>Patients are assessed for fire risk at the beginning of </a:t>
            </a:r>
            <a:r>
              <a:rPr lang="en-US" sz="1400" u="sng" dirty="0">
                <a:effectLst/>
                <a:latin typeface="Times New Roman" panose="02020603050405020304" pitchFamily="18" charset="0"/>
                <a:ea typeface="Times New Roman" panose="02020603050405020304" pitchFamily="18" charset="0"/>
              </a:rPr>
              <a:t>each</a:t>
            </a:r>
            <a:r>
              <a:rPr lang="en-US" sz="1400" dirty="0">
                <a:effectLst/>
                <a:latin typeface="Times New Roman" panose="02020603050405020304" pitchFamily="18" charset="0"/>
                <a:ea typeface="Times New Roman" panose="02020603050405020304" pitchFamily="18" charset="0"/>
              </a:rPr>
              <a:t> surgical case. </a:t>
            </a:r>
          </a:p>
          <a:p>
            <a:pPr marL="0" marR="0" lvl="0" indent="0" algn="just">
              <a:spcBef>
                <a:spcPts val="0"/>
              </a:spcBef>
              <a:spcAft>
                <a:spcPts val="0"/>
              </a:spcAft>
              <a:buNone/>
              <a:tabLst>
                <a:tab pos="400050" algn="l"/>
                <a:tab pos="1143000" algn="l"/>
              </a:tabLst>
            </a:pPr>
            <a:endParaRPr lang="en-US" sz="14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tabLst>
                <a:tab pos="400050" algn="l"/>
                <a:tab pos="1143000" algn="l"/>
              </a:tabLst>
            </a:pPr>
            <a:endParaRPr lang="en-US" sz="14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tabLst>
                <a:tab pos="400050" algn="l"/>
                <a:tab pos="1143000" algn="l"/>
              </a:tabLst>
            </a:pPr>
            <a:r>
              <a:rPr lang="en-US" sz="1400" dirty="0">
                <a:effectLst/>
                <a:latin typeface="Times New Roman" panose="02020603050405020304" pitchFamily="18" charset="0"/>
                <a:ea typeface="Times New Roman" panose="02020603050405020304" pitchFamily="18" charset="0"/>
              </a:rPr>
              <a:t>Risk factors are:</a:t>
            </a:r>
          </a:p>
          <a:p>
            <a:pPr marR="0" lvl="0" algn="just">
              <a:spcBef>
                <a:spcPts val="0"/>
              </a:spcBef>
              <a:spcAft>
                <a:spcPts val="0"/>
              </a:spcAft>
              <a:buFont typeface="Courier New" panose="02070309020205020404" pitchFamily="49" charset="0"/>
              <a:buChar char="o"/>
              <a:tabLst>
                <a:tab pos="400050" algn="l"/>
                <a:tab pos="1143000" algn="l"/>
              </a:tabLst>
            </a:pPr>
            <a:r>
              <a:rPr lang="en-US" sz="1400" dirty="0">
                <a:effectLst/>
                <a:latin typeface="Times New Roman" panose="02020603050405020304" pitchFamily="18" charset="0"/>
                <a:ea typeface="Times New Roman" panose="02020603050405020304" pitchFamily="18" charset="0"/>
              </a:rPr>
              <a:t>presence of ignition source, </a:t>
            </a:r>
          </a:p>
          <a:p>
            <a:pPr marR="0" lvl="0" algn="just">
              <a:spcBef>
                <a:spcPts val="0"/>
              </a:spcBef>
              <a:spcAft>
                <a:spcPts val="0"/>
              </a:spcAft>
              <a:buFont typeface="Courier New" panose="02070309020205020404" pitchFamily="49" charset="0"/>
              <a:buChar char="o"/>
              <a:tabLst>
                <a:tab pos="400050" algn="l"/>
                <a:tab pos="1143000" algn="l"/>
              </a:tabLst>
            </a:pPr>
            <a:r>
              <a:rPr lang="en-US" sz="1400" dirty="0">
                <a:effectLst/>
                <a:latin typeface="Times New Roman" panose="02020603050405020304" pitchFamily="18" charset="0"/>
                <a:ea typeface="Times New Roman" panose="02020603050405020304" pitchFamily="18" charset="0"/>
              </a:rPr>
              <a:t>use of an open oxygen source </a:t>
            </a:r>
          </a:p>
          <a:p>
            <a:pPr marR="0" lvl="0" algn="just">
              <a:spcBef>
                <a:spcPts val="0"/>
              </a:spcBef>
              <a:spcAft>
                <a:spcPts val="0"/>
              </a:spcAft>
              <a:buFont typeface="Courier New" panose="02070309020205020404" pitchFamily="49" charset="0"/>
              <a:buChar char="o"/>
              <a:tabLst>
                <a:tab pos="400050" algn="l"/>
                <a:tab pos="1143000" algn="l"/>
              </a:tabLst>
            </a:pPr>
            <a:r>
              <a:rPr lang="en-US" sz="1400" dirty="0">
                <a:effectLst/>
                <a:latin typeface="Times New Roman" panose="02020603050405020304" pitchFamily="18" charset="0"/>
                <a:ea typeface="Times New Roman" panose="02020603050405020304" pitchFamily="18" charset="0"/>
              </a:rPr>
              <a:t>proximity to the fire triangle</a:t>
            </a:r>
          </a:p>
          <a:p>
            <a:pPr marL="0" marR="0" lvl="0" indent="0" algn="just">
              <a:spcBef>
                <a:spcPts val="0"/>
              </a:spcBef>
              <a:spcAft>
                <a:spcPts val="0"/>
              </a:spcAft>
              <a:buNone/>
              <a:tabLst>
                <a:tab pos="400050" algn="l"/>
                <a:tab pos="1143000" algn="l"/>
              </a:tabLst>
            </a:pPr>
            <a:endParaRPr lang="en-US" sz="1400" dirty="0">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tabLst>
                <a:tab pos="400050" algn="l"/>
                <a:tab pos="1143000" algn="l"/>
              </a:tabLst>
            </a:pPr>
            <a:endParaRPr lang="en-US" sz="1400" dirty="0">
              <a:solidFill>
                <a:srgbClr val="0070C0"/>
              </a:solidFill>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tabLst>
                <a:tab pos="400050" algn="l"/>
                <a:tab pos="1143000" algn="l"/>
              </a:tabLst>
            </a:pPr>
            <a:r>
              <a:rPr lang="en-US" sz="1400" dirty="0">
                <a:solidFill>
                  <a:srgbClr val="0070C0"/>
                </a:solidFill>
                <a:effectLst/>
                <a:latin typeface="Times New Roman" panose="02020603050405020304" pitchFamily="18" charset="0"/>
                <a:ea typeface="Times New Roman" panose="02020603050405020304" pitchFamily="18" charset="0"/>
              </a:rPr>
              <a:t>Precautions are taken according to risk score of low, medium or high. </a:t>
            </a:r>
          </a:p>
          <a:p>
            <a:pPr marL="0" marR="0" lvl="0" indent="0" algn="just">
              <a:spcBef>
                <a:spcPts val="0"/>
              </a:spcBef>
              <a:spcAft>
                <a:spcPts val="0"/>
              </a:spcAft>
              <a:buNone/>
              <a:tabLst>
                <a:tab pos="400050" algn="l"/>
                <a:tab pos="1143000" algn="l"/>
              </a:tabLst>
            </a:pPr>
            <a:endParaRPr lang="en-US" sz="1400" dirty="0">
              <a:solidFill>
                <a:srgbClr val="0070C0"/>
              </a:solidFill>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tabLst>
                <a:tab pos="400050" algn="l"/>
                <a:tab pos="1143000" algn="l"/>
              </a:tabLst>
            </a:pPr>
            <a:endParaRPr lang="en-US" sz="1400" dirty="0">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tabLst>
                <a:tab pos="400050" algn="l"/>
                <a:tab pos="1143000" algn="l"/>
              </a:tabLst>
            </a:pPr>
            <a:r>
              <a:rPr lang="en-US" sz="1400" dirty="0">
                <a:effectLst/>
                <a:latin typeface="Times New Roman" panose="02020603050405020304" pitchFamily="18" charset="0"/>
                <a:ea typeface="Times New Roman" panose="02020603050405020304" pitchFamily="18" charset="0"/>
              </a:rPr>
              <a:t>Precautions include but are not limited to: </a:t>
            </a:r>
          </a:p>
          <a:p>
            <a:pPr marR="0" lvl="0" algn="just">
              <a:spcBef>
                <a:spcPts val="0"/>
              </a:spcBef>
              <a:spcAft>
                <a:spcPts val="0"/>
              </a:spcAft>
              <a:buFont typeface="Times New Roman" panose="02020603050405020304" pitchFamily="18" charset="0"/>
              <a:buChar char="⁕"/>
              <a:tabLst>
                <a:tab pos="400050" algn="l"/>
                <a:tab pos="1143000" algn="l"/>
              </a:tabLst>
            </a:pPr>
            <a:r>
              <a:rPr lang="en-US" sz="1400" dirty="0">
                <a:effectLst/>
                <a:latin typeface="Times New Roman" panose="02020603050405020304" pitchFamily="18" charset="0"/>
                <a:ea typeface="Times New Roman" panose="02020603050405020304" pitchFamily="18" charset="0"/>
              </a:rPr>
              <a:t>observing prep drying times,</a:t>
            </a:r>
          </a:p>
          <a:p>
            <a:pPr marR="0" lvl="0" algn="just">
              <a:spcBef>
                <a:spcPts val="0"/>
              </a:spcBef>
              <a:spcAft>
                <a:spcPts val="0"/>
              </a:spcAft>
              <a:buFont typeface="Times New Roman" panose="02020603050405020304" pitchFamily="18" charset="0"/>
              <a:buChar char="⁕"/>
              <a:tabLst>
                <a:tab pos="400050" algn="l"/>
                <a:tab pos="1143000" algn="l"/>
              </a:tabLst>
            </a:pPr>
            <a:r>
              <a:rPr lang="en-US" sz="1400" dirty="0">
                <a:effectLst/>
                <a:latin typeface="Times New Roman" panose="02020603050405020304" pitchFamily="18" charset="0"/>
                <a:ea typeface="Times New Roman" panose="02020603050405020304" pitchFamily="18" charset="0"/>
              </a:rPr>
              <a:t>draping patient to avoid pooling, </a:t>
            </a:r>
          </a:p>
          <a:p>
            <a:pPr marR="0" lvl="0" algn="just">
              <a:spcBef>
                <a:spcPts val="0"/>
              </a:spcBef>
              <a:spcAft>
                <a:spcPts val="0"/>
              </a:spcAft>
              <a:buFont typeface="Times New Roman" panose="02020603050405020304" pitchFamily="18" charset="0"/>
              <a:buChar char="⁕"/>
              <a:tabLst>
                <a:tab pos="400050" algn="l"/>
                <a:tab pos="1143000" algn="l"/>
              </a:tabLst>
            </a:pPr>
            <a:r>
              <a:rPr lang="en-US" sz="1400" dirty="0">
                <a:effectLst/>
                <a:latin typeface="Times New Roman" panose="02020603050405020304" pitchFamily="18" charset="0"/>
                <a:ea typeface="Times New Roman" panose="02020603050405020304" pitchFamily="18" charset="0"/>
              </a:rPr>
              <a:t>protecting heat sources, </a:t>
            </a:r>
          </a:p>
          <a:p>
            <a:pPr marR="0" lvl="0" algn="just">
              <a:spcBef>
                <a:spcPts val="0"/>
              </a:spcBef>
              <a:spcAft>
                <a:spcPts val="0"/>
              </a:spcAft>
              <a:buFont typeface="Times New Roman" panose="02020603050405020304" pitchFamily="18" charset="0"/>
              <a:buChar char="⁕"/>
              <a:tabLst>
                <a:tab pos="400050" algn="l"/>
                <a:tab pos="1143000" algn="l"/>
              </a:tabLst>
            </a:pPr>
            <a:r>
              <a:rPr lang="en-US" sz="1400" dirty="0">
                <a:effectLst/>
                <a:latin typeface="Times New Roman" panose="02020603050405020304" pitchFamily="18" charset="0"/>
                <a:ea typeface="Times New Roman" panose="02020603050405020304" pitchFamily="18" charset="0"/>
              </a:rPr>
              <a:t>use of low flow oxygen, </a:t>
            </a:r>
          </a:p>
          <a:p>
            <a:pPr marR="0" lvl="0" algn="just">
              <a:spcBef>
                <a:spcPts val="0"/>
              </a:spcBef>
              <a:spcAft>
                <a:spcPts val="0"/>
              </a:spcAft>
              <a:buFont typeface="Times New Roman" panose="02020603050405020304" pitchFamily="18" charset="0"/>
              <a:buChar char="⁕"/>
              <a:tabLst>
                <a:tab pos="400050" algn="l"/>
                <a:tab pos="1143000" algn="l"/>
              </a:tabLst>
            </a:pPr>
            <a:r>
              <a:rPr lang="en-US" sz="1400" dirty="0">
                <a:effectLst/>
                <a:latin typeface="Times New Roman" panose="02020603050405020304" pitchFamily="18" charset="0"/>
                <a:ea typeface="Times New Roman" panose="02020603050405020304" pitchFamily="18" charset="0"/>
              </a:rPr>
              <a:t>discontinuation of supplemental oxygen before use of cautery </a:t>
            </a:r>
          </a:p>
          <a:p>
            <a:pPr marR="0" lvl="0" algn="just">
              <a:spcBef>
                <a:spcPts val="0"/>
              </a:spcBef>
              <a:spcAft>
                <a:spcPts val="0"/>
              </a:spcAft>
              <a:buFont typeface="Times New Roman" panose="02020603050405020304" pitchFamily="18" charset="0"/>
              <a:buChar char="⁕"/>
              <a:tabLst>
                <a:tab pos="400050" algn="l"/>
                <a:tab pos="1143000" algn="l"/>
              </a:tabLst>
            </a:pPr>
            <a:r>
              <a:rPr lang="en-US" sz="1400" dirty="0">
                <a:effectLst/>
                <a:latin typeface="Times New Roman" panose="02020603050405020304" pitchFamily="18" charset="0"/>
                <a:ea typeface="Times New Roman" panose="02020603050405020304" pitchFamily="18" charset="0"/>
              </a:rPr>
              <a:t>wet sponges readily available</a:t>
            </a:r>
          </a:p>
          <a:p>
            <a:pPr marR="0" lvl="0" algn="just">
              <a:spcBef>
                <a:spcPts val="0"/>
              </a:spcBef>
              <a:spcAft>
                <a:spcPts val="0"/>
              </a:spcAft>
              <a:buFont typeface="Times New Roman" panose="02020603050405020304" pitchFamily="18" charset="0"/>
              <a:buChar char="⁕"/>
              <a:tabLst>
                <a:tab pos="400050" algn="l"/>
                <a:tab pos="1143000" algn="l"/>
              </a:tabLst>
            </a:pPr>
            <a:r>
              <a:rPr lang="en-US" sz="1400" dirty="0">
                <a:effectLst/>
                <a:latin typeface="Times New Roman" panose="02020603050405020304" pitchFamily="18" charset="0"/>
                <a:ea typeface="Times New Roman" panose="02020603050405020304" pitchFamily="18" charset="0"/>
              </a:rPr>
              <a:t>basins of sterile water or saline available for fire suppression. </a:t>
            </a:r>
          </a:p>
          <a:p>
            <a:endParaRPr lang="en-US" dirty="0"/>
          </a:p>
        </p:txBody>
      </p:sp>
    </p:spTree>
    <p:extLst>
      <p:ext uri="{BB962C8B-B14F-4D97-AF65-F5344CB8AC3E}">
        <p14:creationId xmlns:p14="http://schemas.microsoft.com/office/powerpoint/2010/main" val="299968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70C9-55C6-5ED7-B329-0B370D01F093}"/>
              </a:ext>
            </a:extLst>
          </p:cNvPr>
          <p:cNvSpPr>
            <a:spLocks noGrp="1"/>
          </p:cNvSpPr>
          <p:nvPr>
            <p:ph type="title"/>
          </p:nvPr>
        </p:nvSpPr>
        <p:spPr/>
        <p:txBody>
          <a:bodyPr/>
          <a:lstStyle/>
          <a:p>
            <a:r>
              <a:rPr lang="en-US" dirty="0"/>
              <a:t>Reporting disruptive behavior	</a:t>
            </a:r>
          </a:p>
        </p:txBody>
      </p:sp>
      <p:sp>
        <p:nvSpPr>
          <p:cNvPr id="3" name="Content Placeholder 2">
            <a:extLst>
              <a:ext uri="{FF2B5EF4-FFF2-40B4-BE49-F238E27FC236}">
                <a16:creationId xmlns:a16="http://schemas.microsoft.com/office/drawing/2014/main" id="{CB57DF1D-D797-C574-1863-5EC9A9A557EA}"/>
              </a:ext>
            </a:extLst>
          </p:cNvPr>
          <p:cNvSpPr>
            <a:spLocks noGrp="1"/>
          </p:cNvSpPr>
          <p:nvPr>
            <p:ph idx="1"/>
          </p:nvPr>
        </p:nvSpPr>
        <p:spPr/>
        <p:txBody>
          <a:bodyPr>
            <a:normAutofit fontScale="92500" lnSpcReduction="10000"/>
          </a:bodyPr>
          <a:lstStyle/>
          <a:p>
            <a:r>
              <a:rPr lang="en-US" dirty="0"/>
              <a:t>Always report disruptive behavior to your supervisor</a:t>
            </a:r>
          </a:p>
          <a:p>
            <a:r>
              <a:rPr lang="en-US" dirty="0"/>
              <a:t>Behavior can be reported anonymously </a:t>
            </a:r>
          </a:p>
          <a:p>
            <a:r>
              <a:rPr lang="en-US" dirty="0"/>
              <a:t>All reports will be investigated</a:t>
            </a:r>
          </a:p>
          <a:p>
            <a:r>
              <a:rPr lang="en-US" dirty="0"/>
              <a:t>Reports or incidents warranting confidentiality will be handled appropriately and information disclosed on a need-to-know basis</a:t>
            </a:r>
          </a:p>
          <a:p>
            <a:r>
              <a:rPr lang="en-US" dirty="0"/>
              <a:t>Reporting makes it possible to identify, address, and correct security problems</a:t>
            </a:r>
          </a:p>
          <a:p>
            <a:r>
              <a:rPr lang="en-US" dirty="0"/>
              <a:t>No one will be penalized for asking questions, raising concerns or making an honest report of disruptive behavior or improper conduct</a:t>
            </a:r>
          </a:p>
        </p:txBody>
      </p:sp>
    </p:spTree>
    <p:extLst>
      <p:ext uri="{BB962C8B-B14F-4D97-AF65-F5344CB8AC3E}">
        <p14:creationId xmlns:p14="http://schemas.microsoft.com/office/powerpoint/2010/main" val="129721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42EC-41EE-A23B-766C-435FECC91069}"/>
              </a:ext>
            </a:extLst>
          </p:cNvPr>
          <p:cNvSpPr>
            <a:spLocks noGrp="1"/>
          </p:cNvSpPr>
          <p:nvPr>
            <p:ph type="title"/>
          </p:nvPr>
        </p:nvSpPr>
        <p:spPr>
          <a:xfrm>
            <a:off x="838200" y="314791"/>
            <a:ext cx="10515600" cy="1325563"/>
          </a:xfrm>
        </p:spPr>
        <p:txBody>
          <a:bodyPr>
            <a:normAutofit/>
          </a:bodyPr>
          <a:lstStyle/>
          <a:p>
            <a:r>
              <a:rPr lang="en-US" sz="3200" dirty="0">
                <a:solidFill>
                  <a:srgbClr val="7030A0"/>
                </a:solidFill>
                <a:latin typeface="+mn-lt"/>
              </a:rPr>
              <a:t>Recognizing and Responding to combative or hostile behavior</a:t>
            </a:r>
          </a:p>
        </p:txBody>
      </p:sp>
      <p:sp>
        <p:nvSpPr>
          <p:cNvPr id="3" name="Content Placeholder 2">
            <a:extLst>
              <a:ext uri="{FF2B5EF4-FFF2-40B4-BE49-F238E27FC236}">
                <a16:creationId xmlns:a16="http://schemas.microsoft.com/office/drawing/2014/main" id="{728F3DBC-53F6-84E0-A601-AF80FE27A279}"/>
              </a:ext>
            </a:extLst>
          </p:cNvPr>
          <p:cNvSpPr>
            <a:spLocks noGrp="1"/>
          </p:cNvSpPr>
          <p:nvPr>
            <p:ph idx="1"/>
          </p:nvPr>
        </p:nvSpPr>
        <p:spPr/>
        <p:txBody>
          <a:bodyPr>
            <a:normAutofit fontScale="92500" lnSpcReduction="10000"/>
          </a:bodyPr>
          <a:lstStyle/>
          <a:p>
            <a:pPr>
              <a:buSzPct val="114999"/>
            </a:pPr>
            <a:r>
              <a:rPr lang="en-US" dirty="0"/>
              <a:t>Levels of hostile behavior include tension, disruptiveness and violence</a:t>
            </a:r>
            <a:endParaRPr lang="en-US"/>
          </a:p>
          <a:p>
            <a:pPr>
              <a:buSzPct val="114999"/>
            </a:pPr>
            <a:r>
              <a:rPr lang="en-US" dirty="0">
                <a:highlight>
                  <a:srgbClr val="FFFF00"/>
                </a:highlight>
              </a:rPr>
              <a:t>Anxious</a:t>
            </a:r>
            <a:r>
              <a:rPr lang="en-US" dirty="0"/>
              <a:t> people are frustrated and highly sensitive</a:t>
            </a:r>
            <a:endParaRPr lang="en-US"/>
          </a:p>
          <a:p>
            <a:pPr lvl="1">
              <a:buSzPct val="114999"/>
            </a:pPr>
            <a:r>
              <a:rPr lang="en-US" dirty="0"/>
              <a:t>Stay calm</a:t>
            </a:r>
            <a:endParaRPr lang="en-US"/>
          </a:p>
          <a:p>
            <a:pPr lvl="1">
              <a:buSzPct val="114999"/>
            </a:pPr>
            <a:r>
              <a:rPr lang="en-US" dirty="0"/>
              <a:t>Apologize (for wait, circumstances, </a:t>
            </a:r>
            <a:r>
              <a:rPr lang="en-US" err="1"/>
              <a:t>etc</a:t>
            </a:r>
            <a:r>
              <a:rPr lang="en-US" dirty="0"/>
              <a:t>)</a:t>
            </a:r>
            <a:endParaRPr lang="en-US"/>
          </a:p>
          <a:p>
            <a:pPr lvl="1">
              <a:buSzPct val="114999"/>
            </a:pPr>
            <a:r>
              <a:rPr lang="en-US" dirty="0"/>
              <a:t>Listen</a:t>
            </a:r>
            <a:endParaRPr lang="en-US"/>
          </a:p>
          <a:p>
            <a:pPr lvl="1">
              <a:buSzPct val="114999"/>
            </a:pPr>
            <a:r>
              <a:rPr lang="en-US" dirty="0"/>
              <a:t>Ask questions</a:t>
            </a:r>
          </a:p>
          <a:p>
            <a:pPr lvl="1">
              <a:buSzPct val="114999"/>
            </a:pPr>
            <a:r>
              <a:rPr lang="en-US" dirty="0"/>
              <a:t>Summarize concern</a:t>
            </a:r>
            <a:endParaRPr lang="en-US"/>
          </a:p>
          <a:p>
            <a:pPr lvl="1">
              <a:buSzPct val="114999"/>
            </a:pPr>
            <a:r>
              <a:rPr lang="en-US" dirty="0"/>
              <a:t>Address the problem</a:t>
            </a:r>
            <a:endParaRPr lang="en-US"/>
          </a:p>
        </p:txBody>
      </p:sp>
      <p:pic>
        <p:nvPicPr>
          <p:cNvPr id="8" name="Picture 7">
            <a:extLst>
              <a:ext uri="{FF2B5EF4-FFF2-40B4-BE49-F238E27FC236}">
                <a16:creationId xmlns:a16="http://schemas.microsoft.com/office/drawing/2014/main" id="{179D1DE9-5DCC-CB3C-A7AA-0A9CAAE3DD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00082" y="3693528"/>
            <a:ext cx="2653718" cy="1769145"/>
          </a:xfrm>
          <a:prstGeom prst="rect">
            <a:avLst/>
          </a:prstGeom>
        </p:spPr>
      </p:pic>
      <p:sp>
        <p:nvSpPr>
          <p:cNvPr id="9" name="TextBox 8">
            <a:extLst>
              <a:ext uri="{FF2B5EF4-FFF2-40B4-BE49-F238E27FC236}">
                <a16:creationId xmlns:a16="http://schemas.microsoft.com/office/drawing/2014/main" id="{8586D624-AE62-A6BB-4B26-230D6188B555}"/>
              </a:ext>
            </a:extLst>
          </p:cNvPr>
          <p:cNvSpPr txBox="1"/>
          <p:nvPr/>
        </p:nvSpPr>
        <p:spPr>
          <a:xfrm>
            <a:off x="8700082" y="5644130"/>
            <a:ext cx="2653718" cy="369332"/>
          </a:xfrm>
          <a:prstGeom prst="rect">
            <a:avLst/>
          </a:prstGeom>
          <a:noFill/>
        </p:spPr>
        <p:txBody>
          <a:bodyPr wrap="square" rtlCol="0">
            <a:spAutoFit/>
          </a:bodyPr>
          <a:lstStyle/>
          <a:p>
            <a:r>
              <a:rPr lang="en-US" sz="900">
                <a:hlinkClick r:id="rId3" tooltip="https://www.theweddingcommunity.com/tips/relationship-advice/dealing-with-pre-wedding-nerv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8539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71B8-C81E-4B46-C0C4-EF9052AC68EF}"/>
              </a:ext>
            </a:extLst>
          </p:cNvPr>
          <p:cNvSpPr>
            <a:spLocks noGrp="1"/>
          </p:cNvSpPr>
          <p:nvPr>
            <p:ph type="title"/>
          </p:nvPr>
        </p:nvSpPr>
        <p:spPr/>
        <p:txBody>
          <a:bodyPr>
            <a:normAutofit/>
          </a:bodyPr>
          <a:lstStyle/>
          <a:p>
            <a:r>
              <a:rPr lang="en-US" sz="3200" dirty="0">
                <a:solidFill>
                  <a:srgbClr val="7030A0"/>
                </a:solidFill>
                <a:latin typeface="+mn-lt"/>
              </a:rPr>
              <a:t>Recognizing and Responding to combative or hostile behavior</a:t>
            </a:r>
            <a:endParaRPr lang="en-US" sz="3200" dirty="0"/>
          </a:p>
        </p:txBody>
      </p:sp>
      <p:sp>
        <p:nvSpPr>
          <p:cNvPr id="3" name="Content Placeholder 2">
            <a:extLst>
              <a:ext uri="{FF2B5EF4-FFF2-40B4-BE49-F238E27FC236}">
                <a16:creationId xmlns:a16="http://schemas.microsoft.com/office/drawing/2014/main" id="{2C5CFA57-75E7-F067-AA1A-25BC098108BF}"/>
              </a:ext>
            </a:extLst>
          </p:cNvPr>
          <p:cNvSpPr>
            <a:spLocks noGrp="1"/>
          </p:cNvSpPr>
          <p:nvPr>
            <p:ph idx="1"/>
          </p:nvPr>
        </p:nvSpPr>
        <p:spPr/>
        <p:txBody>
          <a:bodyPr/>
          <a:lstStyle/>
          <a:p>
            <a:r>
              <a:rPr lang="en-US" dirty="0">
                <a:solidFill>
                  <a:schemeClr val="accent2">
                    <a:lumMod val="75000"/>
                  </a:schemeClr>
                </a:solidFill>
              </a:rPr>
              <a:t>Defensive</a:t>
            </a:r>
            <a:r>
              <a:rPr lang="en-US" dirty="0"/>
              <a:t> people are verbally abusive, irrational, and difficult to calm down</a:t>
            </a:r>
          </a:p>
          <a:p>
            <a:pPr lvl="1"/>
            <a:r>
              <a:rPr lang="en-US" dirty="0"/>
              <a:t>Stay calm</a:t>
            </a:r>
          </a:p>
          <a:p>
            <a:pPr lvl="1"/>
            <a:r>
              <a:rPr lang="en-US" dirty="0"/>
              <a:t>Choose words carefully</a:t>
            </a:r>
          </a:p>
          <a:p>
            <a:pPr lvl="1"/>
            <a:r>
              <a:rPr lang="en-US" dirty="0"/>
              <a:t>Set clear limits</a:t>
            </a:r>
          </a:p>
          <a:p>
            <a:pPr lvl="1"/>
            <a:r>
              <a:rPr lang="en-US" dirty="0"/>
              <a:t>Show that you want to help</a:t>
            </a:r>
          </a:p>
          <a:p>
            <a:pPr lvl="1"/>
            <a:r>
              <a:rPr lang="en-US" dirty="0"/>
              <a:t>Secretly call for security, assistance</a:t>
            </a:r>
          </a:p>
          <a:p>
            <a:pPr lvl="1"/>
            <a:r>
              <a:rPr lang="en-US" dirty="0"/>
              <a:t>Use verbal de-escalation techniques</a:t>
            </a:r>
          </a:p>
        </p:txBody>
      </p:sp>
    </p:spTree>
    <p:extLst>
      <p:ext uri="{BB962C8B-B14F-4D97-AF65-F5344CB8AC3E}">
        <p14:creationId xmlns:p14="http://schemas.microsoft.com/office/powerpoint/2010/main" val="185717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D7E7-DA42-8466-D577-B20C1001D2E4}"/>
              </a:ext>
            </a:extLst>
          </p:cNvPr>
          <p:cNvSpPr>
            <a:spLocks noGrp="1"/>
          </p:cNvSpPr>
          <p:nvPr>
            <p:ph type="title"/>
          </p:nvPr>
        </p:nvSpPr>
        <p:spPr/>
        <p:txBody>
          <a:bodyPr>
            <a:normAutofit/>
          </a:bodyPr>
          <a:lstStyle/>
          <a:p>
            <a:r>
              <a:rPr lang="en-US" sz="3200" dirty="0">
                <a:solidFill>
                  <a:srgbClr val="7030A0"/>
                </a:solidFill>
                <a:latin typeface="+mn-lt"/>
              </a:rPr>
              <a:t>Recognizing and Responding to combative or hostile behavior</a:t>
            </a:r>
            <a:endParaRPr lang="en-US" sz="3200" dirty="0"/>
          </a:p>
        </p:txBody>
      </p:sp>
      <p:sp>
        <p:nvSpPr>
          <p:cNvPr id="3" name="Content Placeholder 2">
            <a:extLst>
              <a:ext uri="{FF2B5EF4-FFF2-40B4-BE49-F238E27FC236}">
                <a16:creationId xmlns:a16="http://schemas.microsoft.com/office/drawing/2014/main" id="{02875B5D-DC1C-73AF-1B56-2AFDD44FF38F}"/>
              </a:ext>
            </a:extLst>
          </p:cNvPr>
          <p:cNvSpPr>
            <a:spLocks noGrp="1"/>
          </p:cNvSpPr>
          <p:nvPr>
            <p:ph idx="1"/>
          </p:nvPr>
        </p:nvSpPr>
        <p:spPr/>
        <p:txBody>
          <a:bodyPr/>
          <a:lstStyle/>
          <a:p>
            <a:r>
              <a:rPr lang="en-US" dirty="0">
                <a:solidFill>
                  <a:srgbClr val="FF0000"/>
                </a:solidFill>
              </a:rPr>
              <a:t>Risk Behavior  </a:t>
            </a:r>
            <a:r>
              <a:rPr lang="en-US" dirty="0"/>
              <a:t>- yelling, screaming, acting physically violent, may use weapons</a:t>
            </a:r>
          </a:p>
          <a:p>
            <a:pPr lvl="1"/>
            <a:r>
              <a:rPr lang="en-US" dirty="0"/>
              <a:t>Get yourself and others to safety</a:t>
            </a:r>
          </a:p>
          <a:p>
            <a:pPr lvl="1"/>
            <a:r>
              <a:rPr lang="en-US" dirty="0"/>
              <a:t>Call security or police</a:t>
            </a:r>
          </a:p>
          <a:p>
            <a:pPr lvl="1"/>
            <a:r>
              <a:rPr lang="en-US" dirty="0"/>
              <a:t>Activate Code White or Code Silver process as needed</a:t>
            </a:r>
          </a:p>
          <a:p>
            <a:pPr lvl="1"/>
            <a:endParaRPr lang="en-US" dirty="0"/>
          </a:p>
        </p:txBody>
      </p:sp>
    </p:spTree>
    <p:extLst>
      <p:ext uri="{BB962C8B-B14F-4D97-AF65-F5344CB8AC3E}">
        <p14:creationId xmlns:p14="http://schemas.microsoft.com/office/powerpoint/2010/main" val="289628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E488-4682-5DB0-7F07-242EAAC25F15}"/>
              </a:ext>
            </a:extLst>
          </p:cNvPr>
          <p:cNvSpPr>
            <a:spLocks noGrp="1"/>
          </p:cNvSpPr>
          <p:nvPr>
            <p:ph type="title"/>
          </p:nvPr>
        </p:nvSpPr>
        <p:spPr/>
        <p:txBody>
          <a:bodyPr>
            <a:normAutofit fontScale="90000"/>
          </a:bodyPr>
          <a:lstStyle/>
          <a:p>
            <a:r>
              <a:rPr lang="en-US" dirty="0"/>
              <a:t>Steps we have taken to prevent violence in the workplace</a:t>
            </a:r>
          </a:p>
        </p:txBody>
      </p:sp>
      <p:sp>
        <p:nvSpPr>
          <p:cNvPr id="3" name="Content Placeholder 2">
            <a:extLst>
              <a:ext uri="{FF2B5EF4-FFF2-40B4-BE49-F238E27FC236}">
                <a16:creationId xmlns:a16="http://schemas.microsoft.com/office/drawing/2014/main" id="{EF2250AF-EC5A-7CA1-ACB8-2BE4F4F6920F}"/>
              </a:ext>
            </a:extLst>
          </p:cNvPr>
          <p:cNvSpPr>
            <a:spLocks noGrp="1"/>
          </p:cNvSpPr>
          <p:nvPr>
            <p:ph idx="1"/>
          </p:nvPr>
        </p:nvSpPr>
        <p:spPr/>
        <p:txBody>
          <a:bodyPr>
            <a:normAutofit fontScale="92500" lnSpcReduction="10000"/>
          </a:bodyPr>
          <a:lstStyle/>
          <a:p>
            <a:r>
              <a:rPr lang="en-US" dirty="0"/>
              <a:t>Additional hospital security hours and increased visibility after hours</a:t>
            </a:r>
          </a:p>
          <a:p>
            <a:r>
              <a:rPr lang="en-US" dirty="0"/>
              <a:t>Communication with Law Enforcement agencies to enhance security measures</a:t>
            </a:r>
          </a:p>
          <a:p>
            <a:r>
              <a:rPr lang="en-US" dirty="0"/>
              <a:t>Addition of badge only access and keypad access to selected areas to limit traffic flow</a:t>
            </a:r>
          </a:p>
          <a:p>
            <a:r>
              <a:rPr lang="en-US" dirty="0"/>
              <a:t>Limited entrance to the facility after hours to limit traffic flow</a:t>
            </a:r>
          </a:p>
          <a:p>
            <a:r>
              <a:rPr lang="en-US" dirty="0"/>
              <a:t>System initiated for routine changing of door lock codes</a:t>
            </a:r>
          </a:p>
          <a:p>
            <a:r>
              <a:rPr lang="en-US" dirty="0"/>
              <a:t>Crisis Prevention Intervention (CPI) Training for staff in higher risk areas or as needed</a:t>
            </a:r>
          </a:p>
          <a:p>
            <a:endParaRPr lang="en-US" dirty="0">
              <a:highlight>
                <a:srgbClr val="FFFF00"/>
              </a:highlight>
            </a:endParaRPr>
          </a:p>
          <a:p>
            <a:endParaRPr lang="en-US" dirty="0"/>
          </a:p>
        </p:txBody>
      </p:sp>
    </p:spTree>
    <p:extLst>
      <p:ext uri="{BB962C8B-B14F-4D97-AF65-F5344CB8AC3E}">
        <p14:creationId xmlns:p14="http://schemas.microsoft.com/office/powerpoint/2010/main" val="220677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16ED-9A9A-747D-E3EF-C1282380128E}"/>
              </a:ext>
            </a:extLst>
          </p:cNvPr>
          <p:cNvSpPr>
            <a:spLocks noGrp="1"/>
          </p:cNvSpPr>
          <p:nvPr>
            <p:ph type="title"/>
          </p:nvPr>
        </p:nvSpPr>
        <p:spPr/>
        <p:txBody>
          <a:bodyPr/>
          <a:lstStyle/>
          <a:p>
            <a:r>
              <a:rPr lang="en-US" dirty="0"/>
              <a:t>Code Silver	</a:t>
            </a:r>
          </a:p>
        </p:txBody>
      </p:sp>
      <p:sp>
        <p:nvSpPr>
          <p:cNvPr id="3" name="Content Placeholder 2">
            <a:extLst>
              <a:ext uri="{FF2B5EF4-FFF2-40B4-BE49-F238E27FC236}">
                <a16:creationId xmlns:a16="http://schemas.microsoft.com/office/drawing/2014/main" id="{5E8B16D8-C306-B5AD-02DB-79A68B5EF3A4}"/>
              </a:ext>
            </a:extLst>
          </p:cNvPr>
          <p:cNvSpPr>
            <a:spLocks noGrp="1"/>
          </p:cNvSpPr>
          <p:nvPr>
            <p:ph idx="1"/>
          </p:nvPr>
        </p:nvSpPr>
        <p:spPr/>
        <p:txBody>
          <a:bodyPr/>
          <a:lstStyle/>
          <a:p>
            <a:r>
              <a:rPr lang="en-US" dirty="0"/>
              <a:t>Minimizes risk and causalities in the event of a person using a weapon or threatening to use a weapon on our campus</a:t>
            </a:r>
          </a:p>
          <a:p>
            <a:r>
              <a:rPr lang="en-US" dirty="0"/>
              <a:t>Take immediate action to protect the safety of patients, guests, visitors and other team members</a:t>
            </a:r>
          </a:p>
          <a:p>
            <a:pPr marL="0" indent="0">
              <a:buNone/>
            </a:pPr>
            <a:endParaRPr lang="en-US" dirty="0"/>
          </a:p>
          <a:p>
            <a:endParaRPr lang="en-US" dirty="0"/>
          </a:p>
        </p:txBody>
      </p:sp>
    </p:spTree>
    <p:extLst>
      <p:ext uri="{BB962C8B-B14F-4D97-AF65-F5344CB8AC3E}">
        <p14:creationId xmlns:p14="http://schemas.microsoft.com/office/powerpoint/2010/main" val="277160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Shooter – Code Silver</a:t>
            </a:r>
          </a:p>
        </p:txBody>
      </p:sp>
      <p:sp>
        <p:nvSpPr>
          <p:cNvPr id="3" name="Content Placeholder 2"/>
          <p:cNvSpPr>
            <a:spLocks noGrp="1"/>
          </p:cNvSpPr>
          <p:nvPr>
            <p:ph idx="1"/>
          </p:nvPr>
        </p:nvSpPr>
        <p:spPr>
          <a:xfrm>
            <a:off x="805542" y="1404257"/>
            <a:ext cx="8468459" cy="4637105"/>
          </a:xfrm>
        </p:spPr>
        <p:txBody>
          <a:bodyPr>
            <a:normAutofit fontScale="85000" lnSpcReduction="20000"/>
          </a:bodyPr>
          <a:lstStyle/>
          <a:p>
            <a:r>
              <a:rPr lang="en-US" dirty="0"/>
              <a:t>The U.S. Department of Homeland Security offers these suggestions for responding when an active shooter is in your area: </a:t>
            </a:r>
            <a:br>
              <a:rPr lang="en-US" dirty="0"/>
            </a:br>
            <a:r>
              <a:rPr lang="en-US" dirty="0"/>
              <a:t> </a:t>
            </a:r>
            <a:br>
              <a:rPr lang="en-US" dirty="0"/>
            </a:br>
            <a:r>
              <a:rPr lang="en-US" b="1" dirty="0">
                <a:solidFill>
                  <a:srgbClr val="00B050"/>
                </a:solidFill>
              </a:rPr>
              <a:t>Evacuate</a:t>
            </a:r>
            <a:r>
              <a:rPr lang="en-US" b="1" dirty="0"/>
              <a:t>.</a:t>
            </a:r>
            <a:r>
              <a:rPr lang="en-US" dirty="0"/>
              <a:t> </a:t>
            </a:r>
            <a:r>
              <a:rPr lang="en-US" u="sng" dirty="0"/>
              <a:t>Exit</a:t>
            </a:r>
            <a:r>
              <a:rPr lang="en-US" dirty="0"/>
              <a:t> if there is an accessible escape route. </a:t>
            </a:r>
            <a:r>
              <a:rPr lang="en-US" u="sng" dirty="0"/>
              <a:t>Leave</a:t>
            </a:r>
            <a:r>
              <a:rPr lang="en-US" dirty="0"/>
              <a:t> your belongings behind and try to help others escape. </a:t>
            </a:r>
            <a:r>
              <a:rPr lang="en-US" u="sng" dirty="0"/>
              <a:t>Keep your hands visible </a:t>
            </a:r>
            <a:r>
              <a:rPr lang="en-US" dirty="0"/>
              <a:t>so law enforcement can see you are unarmed. </a:t>
            </a:r>
            <a:br>
              <a:rPr lang="en-US" dirty="0"/>
            </a:br>
            <a:r>
              <a:rPr lang="en-US" dirty="0"/>
              <a:t> </a:t>
            </a:r>
            <a:br>
              <a:rPr lang="en-US" dirty="0"/>
            </a:br>
            <a:r>
              <a:rPr lang="en-US" b="1" dirty="0">
                <a:solidFill>
                  <a:schemeClr val="accent3">
                    <a:lumMod val="75000"/>
                  </a:schemeClr>
                </a:solidFill>
              </a:rPr>
              <a:t>Hide</a:t>
            </a:r>
            <a:r>
              <a:rPr lang="en-US" b="1" dirty="0"/>
              <a:t>.</a:t>
            </a:r>
            <a:r>
              <a:rPr lang="en-US" dirty="0"/>
              <a:t> </a:t>
            </a:r>
            <a:r>
              <a:rPr lang="en-US" u="sng" dirty="0"/>
              <a:t>If you can’t get out, find a place to hide</a:t>
            </a:r>
            <a:r>
              <a:rPr lang="en-US" dirty="0"/>
              <a:t>. Block entry to your hiding place if possible, for example, by pushing furniture against the door. Silence your cell phone and turn off any other sources of noise such as a radio or television. Turn off room lights and hide opposite of any windows. </a:t>
            </a:r>
            <a:br>
              <a:rPr lang="en-US" dirty="0"/>
            </a:br>
            <a:r>
              <a:rPr lang="en-US" dirty="0"/>
              <a:t> </a:t>
            </a:r>
            <a:br>
              <a:rPr lang="en-US" dirty="0"/>
            </a:br>
            <a:r>
              <a:rPr lang="en-US" b="1" dirty="0">
                <a:solidFill>
                  <a:srgbClr val="FF0000"/>
                </a:solidFill>
              </a:rPr>
              <a:t>Take action</a:t>
            </a:r>
            <a:r>
              <a:rPr lang="en-US" dirty="0"/>
              <a:t>. As a last resort, and only if your life is in imminent danger, try to incapacitate the shooter. Find a makeshift weapon and act aggressively: yell and throw items. Try to remain calm, particularly if you are with patients at the time. When you contact 9-1-1, give the location of the shooter, the number of shooters, a physical description, number or type of weapons, and number of potential victims. </a:t>
            </a:r>
          </a:p>
          <a:p>
            <a:pPr marL="0" indent="0">
              <a:buNone/>
            </a:pPr>
            <a:r>
              <a:rPr lang="en-US" dirty="0"/>
              <a:t>	When law enforcement or security arrives, follow their orders, knowing that they may 	shout commands and use weapons or force. Employees not in the area can take 	actions such as ensuring that emergency vehicles are diverted from the facility and 	monitoring and reassuring 	patients and others who may be aware of what is happening. </a:t>
            </a:r>
            <a:br>
              <a:rPr lang="en-US" dirty="0"/>
            </a:br>
            <a:r>
              <a:rPr lang="en-US" dirty="0"/>
              <a:t> </a:t>
            </a:r>
          </a:p>
          <a:p>
            <a:endParaRPr lang="en-US" dirty="0"/>
          </a:p>
        </p:txBody>
      </p:sp>
    </p:spTree>
    <p:extLst>
      <p:ext uri="{BB962C8B-B14F-4D97-AF65-F5344CB8AC3E}">
        <p14:creationId xmlns:p14="http://schemas.microsoft.com/office/powerpoint/2010/main" val="376742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62816B-2364-424B-BE41-328D9835A0ED}"/>
              </a:ext>
            </a:extLst>
          </p:cNvPr>
          <p:cNvPicPr>
            <a:picLocks noChangeAspect="1"/>
          </p:cNvPicPr>
          <p:nvPr/>
        </p:nvPicPr>
        <p:blipFill>
          <a:blip r:embed="rId2"/>
          <a:stretch>
            <a:fillRect/>
          </a:stretch>
        </p:blipFill>
        <p:spPr>
          <a:xfrm>
            <a:off x="1604829" y="1647239"/>
            <a:ext cx="6096528" cy="3429297"/>
          </a:xfrm>
          <a:prstGeom prst="rect">
            <a:avLst/>
          </a:prstGeom>
        </p:spPr>
      </p:pic>
    </p:spTree>
    <p:extLst>
      <p:ext uri="{BB962C8B-B14F-4D97-AF65-F5344CB8AC3E}">
        <p14:creationId xmlns:p14="http://schemas.microsoft.com/office/powerpoint/2010/main" val="363417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1C646E-7199-C95A-540F-4236E3134FA6}"/>
              </a:ext>
            </a:extLst>
          </p:cNvPr>
          <p:cNvSpPr txBox="1"/>
          <p:nvPr/>
        </p:nvSpPr>
        <p:spPr>
          <a:xfrm>
            <a:off x="3049398" y="3246431"/>
            <a:ext cx="6098796" cy="369332"/>
          </a:xfrm>
          <a:prstGeom prst="rect">
            <a:avLst/>
          </a:prstGeom>
          <a:noFill/>
        </p:spPr>
        <p:txBody>
          <a:bodyPr wrap="square" lIns="91440" tIns="45720" rIns="91440" bIns="45720" anchor="t">
            <a:spAutoFit/>
          </a:bodyPr>
          <a:lstStyle/>
          <a:p>
            <a:r>
              <a:rPr lang="en-US" u="sng" dirty="0">
                <a:solidFill>
                  <a:srgbClr val="0563C1"/>
                </a:solidFill>
                <a:latin typeface="Calibri"/>
                <a:ea typeface="Calibri"/>
                <a:cs typeface="Calibri"/>
                <a:hlinkClick r:id="rId2"/>
              </a:rPr>
              <a:t>https://www.youtube.com/watch?v=5VcSwejU2D0</a:t>
            </a:r>
            <a:endParaRPr lang="en-US"/>
          </a:p>
        </p:txBody>
      </p:sp>
      <p:sp>
        <p:nvSpPr>
          <p:cNvPr id="2" name="Title 1">
            <a:extLst>
              <a:ext uri="{FF2B5EF4-FFF2-40B4-BE49-F238E27FC236}">
                <a16:creationId xmlns:a16="http://schemas.microsoft.com/office/drawing/2014/main" id="{2CC08599-D425-BE3B-294D-6CE8D14C70D5}"/>
              </a:ext>
            </a:extLst>
          </p:cNvPr>
          <p:cNvSpPr>
            <a:spLocks noGrp="1"/>
          </p:cNvSpPr>
          <p:nvPr>
            <p:ph type="title"/>
          </p:nvPr>
        </p:nvSpPr>
        <p:spPr/>
        <p:txBody>
          <a:bodyPr/>
          <a:lstStyle/>
          <a:p>
            <a:r>
              <a:rPr lang="en-US" dirty="0"/>
              <a:t>Active Shooter</a:t>
            </a:r>
          </a:p>
        </p:txBody>
      </p:sp>
      <p:pic>
        <p:nvPicPr>
          <p:cNvPr id="23" name="Picture Placeholder 22">
            <a:extLst>
              <a:ext uri="{FF2B5EF4-FFF2-40B4-BE49-F238E27FC236}">
                <a16:creationId xmlns:a16="http://schemas.microsoft.com/office/drawing/2014/main" id="{41F45237-1FF0-DDE9-4E16-E6E40B65AEE7}"/>
              </a:ext>
            </a:extLst>
          </p:cNvPr>
          <p:cNvPicPr>
            <a:picLocks noGrp="1" noChangeAspect="1"/>
          </p:cNvPicPr>
          <p:nvPr>
            <p:ph type="pic"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6454" b="16454"/>
          <a:stretch>
            <a:fillRect/>
          </a:stretch>
        </p:blipFill>
        <p:spPr>
          <a:xfrm>
            <a:off x="677335" y="609600"/>
            <a:ext cx="5304016" cy="2372751"/>
          </a:xfrm>
        </p:spPr>
      </p:pic>
      <p:sp>
        <p:nvSpPr>
          <p:cNvPr id="5" name="Text Placeholder 4">
            <a:extLst>
              <a:ext uri="{FF2B5EF4-FFF2-40B4-BE49-F238E27FC236}">
                <a16:creationId xmlns:a16="http://schemas.microsoft.com/office/drawing/2014/main" id="{344076E1-556A-FD02-8FBB-0A724CEBEC64}"/>
              </a:ext>
            </a:extLst>
          </p:cNvPr>
          <p:cNvSpPr>
            <a:spLocks noGrp="1"/>
          </p:cNvSpPr>
          <p:nvPr>
            <p:ph type="body" sz="half" idx="2"/>
          </p:nvPr>
        </p:nvSpPr>
        <p:spPr/>
        <p:txBody>
          <a:bodyPr/>
          <a:lstStyle/>
          <a:p>
            <a:r>
              <a:rPr lang="en-US" dirty="0"/>
              <a:t>6 minute video – Run, Hide, Fight</a:t>
            </a:r>
          </a:p>
          <a:p>
            <a:r>
              <a:rPr lang="en-US" dirty="0"/>
              <a:t>Warning – adjust volume as necessary, contains sound of gunshots</a:t>
            </a:r>
          </a:p>
        </p:txBody>
      </p:sp>
    </p:spTree>
    <p:extLst>
      <p:ext uri="{BB962C8B-B14F-4D97-AF65-F5344CB8AC3E}">
        <p14:creationId xmlns:p14="http://schemas.microsoft.com/office/powerpoint/2010/main" val="827861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Hearing Impaired</a:t>
            </a:r>
          </a:p>
        </p:txBody>
      </p:sp>
      <p:sp>
        <p:nvSpPr>
          <p:cNvPr id="3" name="Content Placeholder 2"/>
          <p:cNvSpPr>
            <a:spLocks noGrp="1"/>
          </p:cNvSpPr>
          <p:nvPr>
            <p:ph idx="1"/>
          </p:nvPr>
        </p:nvSpPr>
        <p:spPr>
          <a:solidFill>
            <a:schemeClr val="accent5">
              <a:lumMod val="20000"/>
              <a:lumOff val="80000"/>
            </a:schemeClr>
          </a:solidFill>
        </p:spPr>
        <p:txBody>
          <a:bodyPr>
            <a:normAutofit fontScale="70000" lnSpcReduction="20000"/>
          </a:bodyPr>
          <a:lstStyle/>
          <a:p>
            <a:pPr eaLnBrk="0"/>
            <a:r>
              <a:rPr lang="en-US" dirty="0">
                <a:solidFill>
                  <a:srgbClr val="FF0000"/>
                </a:solidFill>
              </a:rPr>
              <a:t>Family and Friends should not be used as interpreters</a:t>
            </a:r>
            <a:r>
              <a:rPr lang="en-US" dirty="0"/>
              <a:t>. The only case when this is acceptable is when the patient has been made aware of the availability of qualified sign language interpreters/interpreters at no additional charge and without any coercion whatsoever, choose the services of family and/or friends.</a:t>
            </a:r>
          </a:p>
          <a:p>
            <a:pPr marL="0" indent="0" eaLnBrk="0">
              <a:buNone/>
            </a:pPr>
            <a:r>
              <a:rPr lang="en-US" u="sng" dirty="0"/>
              <a:t>Hearing Impaired Patients</a:t>
            </a:r>
            <a:r>
              <a:rPr lang="en-US" dirty="0"/>
              <a:t>:</a:t>
            </a:r>
          </a:p>
          <a:p>
            <a:pPr eaLnBrk="0"/>
            <a:r>
              <a:rPr lang="en-US" dirty="0"/>
              <a:t>A hearing impaired person presenting for services requesting an interpreter for sign language will be assisted in the following manner:</a:t>
            </a:r>
          </a:p>
          <a:p>
            <a:pPr lvl="0" eaLnBrk="0"/>
            <a:r>
              <a:rPr lang="en-US" dirty="0"/>
              <a:t>The Social Worker or designee will contact the Deaf Action Center by email or phone and arrange for interpreter services. If an interpreter is required on an emergency basis, the number is 504-452-3354. An Interpreter Request Form will also be completed and emailed to the Deaf Action Center. </a:t>
            </a:r>
          </a:p>
          <a:p>
            <a:pPr eaLnBrk="0"/>
            <a:r>
              <a:rPr lang="en-US" dirty="0"/>
              <a:t>The charges of an interpreter will not be the responsibility of the patient or his/her insurance company.</a:t>
            </a:r>
          </a:p>
          <a:p>
            <a:endParaRPr lang="en-US" dirty="0"/>
          </a:p>
        </p:txBody>
      </p:sp>
    </p:spTree>
    <p:extLst>
      <p:ext uri="{BB962C8B-B14F-4D97-AF65-F5344CB8AC3E}">
        <p14:creationId xmlns:p14="http://schemas.microsoft.com/office/powerpoint/2010/main" val="254456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Abuse and Neglect</a:t>
            </a:r>
          </a:p>
        </p:txBody>
      </p:sp>
      <p:sp>
        <p:nvSpPr>
          <p:cNvPr id="3" name="Content Placeholder 2"/>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85000" lnSpcReduction="20000"/>
          </a:bodyPr>
          <a:lstStyle/>
          <a:p>
            <a:pPr eaLnBrk="0"/>
            <a:r>
              <a:rPr lang="en-US" dirty="0"/>
              <a:t>Patients admitted to Omega Hospital will be assessed for possible abuse or neglect through the means of the initial assessment (pre-admit and direct admit) process and the utilization of established triggers</a:t>
            </a:r>
          </a:p>
          <a:p>
            <a:pPr eaLnBrk="0"/>
            <a:r>
              <a:rPr lang="en-US" dirty="0"/>
              <a:t>Cases of suspected abuse, neglect, or exploitation shall be reported by staff members to a supervisor, director of nursing, or administrator and treated as occurrences. All such occurrences shall immediately be reported</a:t>
            </a:r>
          </a:p>
          <a:p>
            <a:pPr eaLnBrk="0"/>
            <a:r>
              <a:rPr lang="en-US" dirty="0"/>
              <a:t>All occurrences of suspected patient abuse and/or neglect shall be promptly reported to the attending physician</a:t>
            </a:r>
          </a:p>
          <a:p>
            <a:pPr eaLnBrk="0"/>
            <a:r>
              <a:rPr lang="en-US" dirty="0"/>
              <a:t>If immediate danger exists, notify security so that measures to protect the patient from harm will be taken. In the case of family violence, the law enforcement agency will be notified</a:t>
            </a:r>
          </a:p>
          <a:p>
            <a:pPr lvl="0" eaLnBrk="0"/>
            <a:endParaRPr lang="en-US" dirty="0"/>
          </a:p>
          <a:p>
            <a:endParaRPr lang="en-US" dirty="0"/>
          </a:p>
        </p:txBody>
      </p:sp>
    </p:spTree>
    <p:extLst>
      <p:ext uri="{BB962C8B-B14F-4D97-AF65-F5344CB8AC3E}">
        <p14:creationId xmlns:p14="http://schemas.microsoft.com/office/powerpoint/2010/main" val="61621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396116"/>
            <a:ext cx="10058400" cy="1488247"/>
          </a:xfrm>
        </p:spPr>
        <p:txBody>
          <a:bodyPr>
            <a:normAutofit/>
          </a:bodyPr>
          <a:lstStyle/>
          <a:p>
            <a:r>
              <a:rPr lang="en-US" sz="4400" b="1" dirty="0">
                <a:solidFill>
                  <a:schemeClr val="accent1">
                    <a:lumMod val="75000"/>
                  </a:schemeClr>
                </a:solidFill>
              </a:rPr>
              <a:t>Language Line </a:t>
            </a:r>
            <a:r>
              <a:rPr lang="en-US" sz="4400" dirty="0"/>
              <a:t>– available for patients with limited English proficiency </a:t>
            </a:r>
          </a:p>
        </p:txBody>
      </p:sp>
      <p:sp>
        <p:nvSpPr>
          <p:cNvPr id="3" name="Content Placeholder 2"/>
          <p:cNvSpPr>
            <a:spLocks noGrp="1"/>
          </p:cNvSpPr>
          <p:nvPr>
            <p:ph idx="4294967295"/>
          </p:nvPr>
        </p:nvSpPr>
        <p:spPr>
          <a:xfrm>
            <a:off x="1431985" y="2134769"/>
            <a:ext cx="9601200" cy="3317875"/>
          </a:xfrm>
        </p:spPr>
        <p:txBody>
          <a:bodyPr>
            <a:normAutofit fontScale="55000" lnSpcReduction="20000"/>
          </a:bodyPr>
          <a:lstStyle/>
          <a:p>
            <a:pPr eaLnBrk="0"/>
            <a:r>
              <a:rPr lang="en-US" dirty="0"/>
              <a:t>Use </a:t>
            </a:r>
            <a:r>
              <a:rPr lang="en-US" dirty="0">
                <a:solidFill>
                  <a:schemeClr val="accent1">
                    <a:lumMod val="75000"/>
                  </a:schemeClr>
                </a:solidFill>
              </a:rPr>
              <a:t>Language Line Solutions</a:t>
            </a:r>
            <a:r>
              <a:rPr lang="en-US" dirty="0"/>
              <a:t> to communicate with the patient who does not speak or understand English. </a:t>
            </a:r>
          </a:p>
          <a:p>
            <a:pPr eaLnBrk="0"/>
            <a:r>
              <a:rPr lang="en-US" dirty="0">
                <a:solidFill>
                  <a:srgbClr val="FF0000"/>
                </a:solidFill>
              </a:rPr>
              <a:t>Family and Friends should not be used as interpreters especially for consent, medical history and patient teaching. We want to ensure accurate information is given and received. </a:t>
            </a:r>
            <a:endParaRPr lang="en-US" dirty="0"/>
          </a:p>
          <a:p>
            <a:pPr lvl="0" eaLnBrk="0"/>
            <a:r>
              <a:rPr lang="en-US" dirty="0">
                <a:solidFill>
                  <a:schemeClr val="accent1">
                    <a:lumMod val="75000"/>
                  </a:schemeClr>
                </a:solidFill>
              </a:rPr>
              <a:t>Language Line Solutions </a:t>
            </a:r>
            <a:r>
              <a:rPr lang="en-US" dirty="0"/>
              <a:t>is accessed by calling 1-888-808-9008.</a:t>
            </a:r>
          </a:p>
          <a:p>
            <a:pPr eaLnBrk="0"/>
            <a:r>
              <a:rPr lang="en-US" dirty="0"/>
              <a:t>Provide the 6-digit Client ID Number: 79626459</a:t>
            </a:r>
          </a:p>
          <a:p>
            <a:pPr lvl="0" eaLnBrk="0"/>
            <a:r>
              <a:rPr lang="en-US" dirty="0"/>
              <a:t>Company Name: Omega Hospital.</a:t>
            </a:r>
          </a:p>
          <a:p>
            <a:pPr lvl="0" eaLnBrk="0"/>
            <a:r>
              <a:rPr lang="en-US" dirty="0"/>
              <a:t>Press 1 for Spanish. Press 2 for all other languages (State the name of the language at the prompt)</a:t>
            </a:r>
          </a:p>
          <a:p>
            <a:pPr lvl="0" eaLnBrk="0"/>
            <a:r>
              <a:rPr lang="en-US" dirty="0"/>
              <a:t>An interpreter will be connected to the call.</a:t>
            </a:r>
          </a:p>
          <a:p>
            <a:pPr lvl="0" eaLnBrk="0"/>
            <a:r>
              <a:rPr lang="en-US" dirty="0"/>
              <a:t>Brief the Interpreter. Summarize what you wish to accomplish and give any special instructions.</a:t>
            </a:r>
          </a:p>
          <a:p>
            <a:pPr lvl="0" eaLnBrk="0"/>
            <a:r>
              <a:rPr lang="en-US" dirty="0"/>
              <a:t>Add the non-English speaker to the line</a:t>
            </a:r>
            <a:r>
              <a:rPr lang="en-US" i="1" dirty="0"/>
              <a:t>.</a:t>
            </a:r>
            <a:endParaRPr lang="en-US" dirty="0"/>
          </a:p>
          <a:p>
            <a:pPr lvl="0" eaLnBrk="0"/>
            <a:r>
              <a:rPr lang="en-US" dirty="0"/>
              <a:t>Use speaker phone (in private area) or pass handset.</a:t>
            </a:r>
          </a:p>
          <a:p>
            <a:pPr lvl="0" eaLnBrk="0"/>
            <a:r>
              <a:rPr lang="en-US" dirty="0"/>
              <a:t>Conclude conversation by stating “End of Call.”</a:t>
            </a:r>
          </a:p>
          <a:p>
            <a:pPr lvl="0" eaLnBrk="0"/>
            <a:endParaRPr lang="en-US" dirty="0">
              <a:solidFill>
                <a:srgbClr val="AF61DB"/>
              </a:solidFill>
            </a:endParaRPr>
          </a:p>
          <a:p>
            <a:pPr marL="0" indent="0">
              <a:buNone/>
            </a:pPr>
            <a:endParaRPr lang="en-US" dirty="0"/>
          </a:p>
        </p:txBody>
      </p:sp>
    </p:spTree>
    <p:extLst>
      <p:ext uri="{BB962C8B-B14F-4D97-AF65-F5344CB8AC3E}">
        <p14:creationId xmlns:p14="http://schemas.microsoft.com/office/powerpoint/2010/main" val="34236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832" y="492155"/>
            <a:ext cx="8676222" cy="1404256"/>
          </a:xfrm>
        </p:spPr>
        <p:txBody>
          <a:bodyPr>
            <a:noAutofit/>
          </a:bodyPr>
          <a:lstStyle/>
          <a:p>
            <a:r>
              <a:rPr lang="en-US" sz="5400" b="1" dirty="0"/>
              <a:t>Top 6 Compliance </a:t>
            </a:r>
            <a:r>
              <a:rPr lang="en-US" b="1" dirty="0"/>
              <a:t>I</a:t>
            </a:r>
            <a:r>
              <a:rPr lang="en-US" sz="5400" b="1" dirty="0"/>
              <a:t>ssues</a:t>
            </a:r>
          </a:p>
        </p:txBody>
      </p:sp>
      <p:sp>
        <p:nvSpPr>
          <p:cNvPr id="3" name="Subtitle 2"/>
          <p:cNvSpPr>
            <a:spLocks noGrp="1"/>
          </p:cNvSpPr>
          <p:nvPr>
            <p:ph type="subTitle" idx="1"/>
          </p:nvPr>
        </p:nvSpPr>
        <p:spPr>
          <a:xfrm>
            <a:off x="1069847" y="1776047"/>
            <a:ext cx="8729245" cy="3682922"/>
          </a:xfrm>
        </p:spPr>
        <p:txBody>
          <a:bodyPr>
            <a:normAutofit fontScale="70000" lnSpcReduction="20000"/>
          </a:bodyPr>
          <a:lstStyle/>
          <a:p>
            <a:pPr fontAlgn="base"/>
            <a:endParaRPr lang="en-US" b="1" i="1" dirty="0"/>
          </a:p>
          <a:p>
            <a:pPr algn="l" fontAlgn="base"/>
            <a:r>
              <a:rPr lang="en-US" b="1" dirty="0">
                <a:solidFill>
                  <a:schemeClr val="accent1">
                    <a:lumMod val="75000"/>
                  </a:schemeClr>
                </a:solidFill>
              </a:rPr>
              <a:t>Hacking and Malware.</a:t>
            </a:r>
            <a:r>
              <a:rPr lang="en-US" dirty="0">
                <a:solidFill>
                  <a:schemeClr val="accent1">
                    <a:lumMod val="75000"/>
                  </a:schemeClr>
                </a:solidFill>
              </a:rPr>
              <a:t> Installing antivirus software and firewalls can protect against data theft and destruction. Frequently changing passwords provides another layer of protection.</a:t>
            </a:r>
          </a:p>
          <a:p>
            <a:pPr algn="l" fontAlgn="base"/>
            <a:r>
              <a:rPr lang="en-US" b="1" dirty="0">
                <a:solidFill>
                  <a:schemeClr val="accent1">
                    <a:lumMod val="75000"/>
                  </a:schemeClr>
                </a:solidFill>
              </a:rPr>
              <a:t>Loss and Theft of Devices.</a:t>
            </a:r>
            <a:r>
              <a:rPr lang="en-US" dirty="0">
                <a:solidFill>
                  <a:schemeClr val="accent1">
                    <a:lumMod val="75000"/>
                  </a:schemeClr>
                </a:solidFill>
              </a:rPr>
              <a:t> You can be held responsible for personal health information </a:t>
            </a:r>
            <a:r>
              <a:rPr lang="en-US" dirty="0">
                <a:solidFill>
                  <a:schemeClr val="accent1">
                    <a:lumMod val="75000"/>
                  </a:schemeClr>
                </a:solidFill>
                <a:hlinkClick r:id="rId2"/>
              </a:rPr>
              <a:t>stolen from a laptop</a:t>
            </a:r>
            <a:r>
              <a:rPr lang="en-US" dirty="0">
                <a:solidFill>
                  <a:schemeClr val="accent1">
                    <a:lumMod val="75000"/>
                  </a:schemeClr>
                </a:solidFill>
              </a:rPr>
              <a:t> or phone if the information wasn’t secured properly. Data should be password-protected and encrypted. Devices should also be stored in a safe location.</a:t>
            </a:r>
          </a:p>
          <a:p>
            <a:pPr algn="l" fontAlgn="base"/>
            <a:r>
              <a:rPr lang="en-US" b="1" dirty="0">
                <a:solidFill>
                  <a:schemeClr val="accent1">
                    <a:lumMod val="75000"/>
                  </a:schemeClr>
                </a:solidFill>
              </a:rPr>
              <a:t>Unsecured Data.</a:t>
            </a:r>
            <a:r>
              <a:rPr lang="en-US" dirty="0">
                <a:solidFill>
                  <a:schemeClr val="accent1">
                    <a:lumMod val="75000"/>
                  </a:schemeClr>
                </a:solidFill>
              </a:rPr>
              <a:t> Personal health information, whether stored in physical or digital files, should be properly stored and only accessible to those who need it. If information is stored digitally, passwords and encryption are vital. Healthcare entities using </a:t>
            </a:r>
            <a:r>
              <a:rPr lang="en-US" dirty="0">
                <a:solidFill>
                  <a:schemeClr val="accent1">
                    <a:lumMod val="75000"/>
                  </a:schemeClr>
                </a:solidFill>
                <a:hlinkClick r:id="rId3"/>
              </a:rPr>
              <a:t>artificial intelligence</a:t>
            </a:r>
            <a:r>
              <a:rPr lang="en-US" dirty="0">
                <a:solidFill>
                  <a:schemeClr val="accent1">
                    <a:lumMod val="75000"/>
                  </a:schemeClr>
                </a:solidFill>
              </a:rPr>
              <a:t> are required to sign a business associate agreement to ensure data can be stored securely and that the AI follows HIPAA regulations.</a:t>
            </a:r>
          </a:p>
          <a:p>
            <a:pPr algn="l" fontAlgn="base"/>
            <a:r>
              <a:rPr lang="en-US" b="1" dirty="0">
                <a:solidFill>
                  <a:schemeClr val="accent1">
                    <a:lumMod val="75000"/>
                  </a:schemeClr>
                </a:solidFill>
              </a:rPr>
              <a:t>Employee Use and Disclosure</a:t>
            </a:r>
            <a:r>
              <a:rPr lang="en-US" dirty="0">
                <a:solidFill>
                  <a:schemeClr val="accent1">
                    <a:lumMod val="75000"/>
                  </a:schemeClr>
                </a:solidFill>
              </a:rPr>
              <a:t>. All employees should understand that they can only share health information needed by medical staff, dependents, and those with </a:t>
            </a:r>
            <a:r>
              <a:rPr lang="en-US" dirty="0">
                <a:solidFill>
                  <a:schemeClr val="accent1">
                    <a:lumMod val="75000"/>
                  </a:schemeClr>
                </a:solidFill>
                <a:hlinkClick r:id="rId4"/>
              </a:rPr>
              <a:t>power of attorney.</a:t>
            </a:r>
            <a:endParaRPr lang="en-US" dirty="0">
              <a:solidFill>
                <a:schemeClr val="accent1">
                  <a:lumMod val="75000"/>
                </a:schemeClr>
              </a:solidFill>
            </a:endParaRPr>
          </a:p>
          <a:p>
            <a:pPr algn="l" fontAlgn="base"/>
            <a:r>
              <a:rPr lang="en-US" b="1" dirty="0">
                <a:solidFill>
                  <a:schemeClr val="accent1">
                    <a:lumMod val="75000"/>
                  </a:schemeClr>
                </a:solidFill>
              </a:rPr>
              <a:t>Insufficient Staff Education.</a:t>
            </a:r>
            <a:r>
              <a:rPr lang="en-US" dirty="0">
                <a:solidFill>
                  <a:schemeClr val="accent1">
                    <a:lumMod val="75000"/>
                  </a:schemeClr>
                </a:solidFill>
              </a:rPr>
              <a:t> Not only is </a:t>
            </a:r>
            <a:r>
              <a:rPr lang="en-US" dirty="0">
                <a:solidFill>
                  <a:schemeClr val="accent1">
                    <a:lumMod val="75000"/>
                  </a:schemeClr>
                </a:solidFill>
                <a:hlinkClick r:id="rId5"/>
              </a:rPr>
              <a:t>staff education</a:t>
            </a:r>
            <a:r>
              <a:rPr lang="en-US" dirty="0">
                <a:solidFill>
                  <a:schemeClr val="accent1">
                    <a:lumMod val="75000"/>
                  </a:schemeClr>
                </a:solidFill>
              </a:rPr>
              <a:t> important to protect your patients and your practice, it’s also legally required. Although the law does not define a time interval for training, it’s best practice to train employees annually on HIPAA law.</a:t>
            </a:r>
          </a:p>
          <a:p>
            <a:pPr algn="l" fontAlgn="base"/>
            <a:r>
              <a:rPr lang="en-US" b="1" dirty="0">
                <a:solidFill>
                  <a:schemeClr val="accent1">
                    <a:lumMod val="75000"/>
                  </a:schemeClr>
                </a:solidFill>
              </a:rPr>
              <a:t>Improper Records Disposal</a:t>
            </a:r>
            <a:r>
              <a:rPr lang="en-US" dirty="0">
                <a:solidFill>
                  <a:schemeClr val="accent1">
                    <a:lumMod val="75000"/>
                  </a:schemeClr>
                </a:solidFill>
              </a:rPr>
              <a:t>. Employees must be trained on how to </a:t>
            </a:r>
            <a:r>
              <a:rPr lang="en-US" dirty="0">
                <a:solidFill>
                  <a:schemeClr val="accent1">
                    <a:lumMod val="75000"/>
                  </a:schemeClr>
                </a:solidFill>
                <a:hlinkClick r:id="rId6"/>
              </a:rPr>
              <a:t>dispose of records</a:t>
            </a:r>
            <a:r>
              <a:rPr lang="en-US" dirty="0">
                <a:solidFill>
                  <a:schemeClr val="accent1">
                    <a:lumMod val="75000"/>
                  </a:schemeClr>
                </a:solidFill>
              </a:rPr>
              <a:t> This includes shredding of paper files and removing files from all locations on the computer system.</a:t>
            </a:r>
          </a:p>
          <a:p>
            <a:endParaRPr lang="en-US" sz="2400" dirty="0"/>
          </a:p>
        </p:txBody>
      </p:sp>
    </p:spTree>
    <p:extLst>
      <p:ext uri="{BB962C8B-B14F-4D97-AF65-F5344CB8AC3E}">
        <p14:creationId xmlns:p14="http://schemas.microsoft.com/office/powerpoint/2010/main" val="286550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4C5B996-7CEF-4BBA-86D2-C04B1030E5F2}"/>
              </a:ext>
            </a:extLst>
          </p:cNvPr>
          <p:cNvSpPr txBox="1">
            <a:spLocks/>
          </p:cNvSpPr>
          <p:nvPr/>
        </p:nvSpPr>
        <p:spPr>
          <a:xfrm>
            <a:off x="1069847" y="2361063"/>
            <a:ext cx="8729245" cy="309790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sz="2400" dirty="0"/>
          </a:p>
        </p:txBody>
      </p:sp>
      <p:sp>
        <p:nvSpPr>
          <p:cNvPr id="3" name="Title 1">
            <a:extLst>
              <a:ext uri="{FF2B5EF4-FFF2-40B4-BE49-F238E27FC236}">
                <a16:creationId xmlns:a16="http://schemas.microsoft.com/office/drawing/2014/main" id="{A6B5A72E-3B2F-4FF6-8A6F-FF58780CAA3A}"/>
              </a:ext>
            </a:extLst>
          </p:cNvPr>
          <p:cNvSpPr txBox="1">
            <a:spLocks/>
          </p:cNvSpPr>
          <p:nvPr/>
        </p:nvSpPr>
        <p:spPr>
          <a:xfrm>
            <a:off x="1069848" y="780175"/>
            <a:ext cx="8267100" cy="1233681"/>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t>Secure texts and emails</a:t>
            </a:r>
          </a:p>
        </p:txBody>
      </p:sp>
      <p:sp>
        <p:nvSpPr>
          <p:cNvPr id="5" name="TextBox 4">
            <a:extLst>
              <a:ext uri="{FF2B5EF4-FFF2-40B4-BE49-F238E27FC236}">
                <a16:creationId xmlns:a16="http://schemas.microsoft.com/office/drawing/2014/main" id="{C3982A43-D8DE-4A60-B59A-3D5C4492CBBC}"/>
              </a:ext>
            </a:extLst>
          </p:cNvPr>
          <p:cNvSpPr txBox="1"/>
          <p:nvPr/>
        </p:nvSpPr>
        <p:spPr>
          <a:xfrm>
            <a:off x="1258349" y="2013856"/>
            <a:ext cx="8883941" cy="2246769"/>
          </a:xfrm>
          <a:prstGeom prst="rect">
            <a:avLst/>
          </a:prstGeom>
          <a:noFill/>
        </p:spPr>
        <p:txBody>
          <a:bodyPr wrap="square">
            <a:spAutoFit/>
          </a:bodyPr>
          <a:lstStyle/>
          <a:p>
            <a:pPr marL="342900" indent="-342900" algn="l">
              <a:buFont typeface="Arial" panose="020B0604020202020204" pitchFamily="34" charset="0"/>
              <a:buChar char="•"/>
            </a:pPr>
            <a:r>
              <a:rPr lang="en-US" sz="2800" dirty="0">
                <a:solidFill>
                  <a:schemeClr val="accent1">
                    <a:lumMod val="75000"/>
                  </a:schemeClr>
                </a:solidFill>
              </a:rPr>
              <a:t>Personal emails should not be used for business use</a:t>
            </a:r>
          </a:p>
          <a:p>
            <a:pPr marL="342900" indent="-342900" algn="l">
              <a:buFont typeface="Arial" panose="020B0604020202020204" pitchFamily="34" charset="0"/>
              <a:buChar char="•"/>
            </a:pPr>
            <a:r>
              <a:rPr lang="en-US" sz="2800" dirty="0">
                <a:solidFill>
                  <a:schemeClr val="accent1">
                    <a:lumMod val="75000"/>
                  </a:schemeClr>
                </a:solidFill>
              </a:rPr>
              <a:t>Never send an unsecured email or text message with patient identifiers</a:t>
            </a:r>
          </a:p>
          <a:p>
            <a:pPr marL="342900" indent="-342900" algn="l">
              <a:buFont typeface="Arial" panose="020B0604020202020204" pitchFamily="34" charset="0"/>
              <a:buChar char="•"/>
            </a:pPr>
            <a:r>
              <a:rPr lang="en-US" sz="2800" dirty="0">
                <a:solidFill>
                  <a:schemeClr val="accent1">
                    <a:lumMod val="75000"/>
                  </a:schemeClr>
                </a:solidFill>
              </a:rPr>
              <a:t>Never use patient identifiers (i.e., name) in the subject line</a:t>
            </a:r>
          </a:p>
        </p:txBody>
      </p:sp>
    </p:spTree>
    <p:extLst>
      <p:ext uri="{BB962C8B-B14F-4D97-AF65-F5344CB8AC3E}">
        <p14:creationId xmlns:p14="http://schemas.microsoft.com/office/powerpoint/2010/main" val="177224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12ED-1C7B-C762-F6E3-E675F15228E4}"/>
              </a:ext>
            </a:extLst>
          </p:cNvPr>
          <p:cNvSpPr>
            <a:spLocks noGrp="1"/>
          </p:cNvSpPr>
          <p:nvPr>
            <p:ph type="title"/>
          </p:nvPr>
        </p:nvSpPr>
        <p:spPr/>
        <p:txBody>
          <a:bodyPr/>
          <a:lstStyle/>
          <a:p>
            <a:r>
              <a:rPr lang="en-US" dirty="0"/>
              <a:t>Patient Rights	</a:t>
            </a:r>
          </a:p>
        </p:txBody>
      </p:sp>
      <p:sp>
        <p:nvSpPr>
          <p:cNvPr id="3" name="Content Placeholder 2">
            <a:extLst>
              <a:ext uri="{FF2B5EF4-FFF2-40B4-BE49-F238E27FC236}">
                <a16:creationId xmlns:a16="http://schemas.microsoft.com/office/drawing/2014/main" id="{EDD0FDCC-A623-C6FA-397B-D278F597A692}"/>
              </a:ext>
            </a:extLst>
          </p:cNvPr>
          <p:cNvSpPr>
            <a:spLocks noGrp="1"/>
          </p:cNvSpPr>
          <p:nvPr>
            <p:ph idx="1"/>
          </p:nvPr>
        </p:nvSpPr>
        <p:spPr>
          <a:xfrm>
            <a:off x="505712" y="1716364"/>
            <a:ext cx="8596668" cy="4809462"/>
          </a:xfrm>
        </p:spPr>
        <p:txBody>
          <a:bodyPr>
            <a:normAutofit fontScale="92500"/>
          </a:bodyPr>
          <a:lstStyle/>
          <a:p>
            <a:r>
              <a:rPr lang="en-US" dirty="0"/>
              <a:t>Did you know?</a:t>
            </a:r>
          </a:p>
          <a:p>
            <a:pPr lvl="1"/>
            <a:r>
              <a:rPr lang="en-US" i="1" dirty="0"/>
              <a:t>Patients have rights</a:t>
            </a:r>
            <a:r>
              <a:rPr lang="en-US" dirty="0"/>
              <a:t>: </a:t>
            </a:r>
          </a:p>
          <a:p>
            <a:pPr lvl="2"/>
            <a:r>
              <a:rPr lang="en-US" dirty="0"/>
              <a:t>To receive treatment and medical services without discrimination based on race, age, religion, national origin, sex, sexual preference, handicap, diagnosis, ability to pay or source of payment</a:t>
            </a:r>
          </a:p>
          <a:p>
            <a:pPr lvl="2"/>
            <a:r>
              <a:rPr lang="en-US" dirty="0"/>
              <a:t>To considerate and respectful care</a:t>
            </a:r>
          </a:p>
          <a:p>
            <a:pPr lvl="2"/>
            <a:r>
              <a:rPr lang="en-US" dirty="0"/>
              <a:t>To have a family member, significant other or patient designee, and the physician of choice to be notified of admission to the facility</a:t>
            </a:r>
          </a:p>
          <a:p>
            <a:pPr lvl="2"/>
            <a:r>
              <a:rPr lang="en-US" dirty="0"/>
              <a:t>To be informed about outcomes of care, including unanticipated outcomes</a:t>
            </a:r>
          </a:p>
          <a:p>
            <a:pPr lvl="2"/>
            <a:r>
              <a:rPr lang="en-US" dirty="0"/>
              <a:t>To communicate with people outside of the hospital including receiving visitors and mail; any restrictions are explained and evaluated for their therapeutic effectiveness</a:t>
            </a:r>
          </a:p>
          <a:p>
            <a:pPr lvl="2"/>
            <a:r>
              <a:rPr lang="en-US" dirty="0"/>
              <a:t>To receive, as soon as possible, the services of a translator or interpreter to facilitate communication between the patient and the hospital’s health care personnel</a:t>
            </a:r>
          </a:p>
          <a:p>
            <a:pPr lvl="2"/>
            <a:endParaRPr lang="en-US" dirty="0"/>
          </a:p>
          <a:p>
            <a:pPr lvl="2"/>
            <a:endParaRPr lang="en-US" dirty="0"/>
          </a:p>
          <a:p>
            <a:pPr marL="914400" lvl="2" indent="0">
              <a:buNone/>
            </a:pPr>
            <a:r>
              <a:rPr lang="en-US" sz="1500" dirty="0">
                <a:solidFill>
                  <a:srgbClr val="7030A0"/>
                </a:solidFill>
              </a:rPr>
              <a:t>This a just a small portion of the many patient rights. </a:t>
            </a:r>
          </a:p>
          <a:p>
            <a:pPr marL="914400" lvl="2" indent="0">
              <a:buNone/>
            </a:pPr>
            <a:r>
              <a:rPr lang="en-US" sz="1500" dirty="0">
                <a:solidFill>
                  <a:srgbClr val="7030A0"/>
                </a:solidFill>
              </a:rPr>
              <a:t>Patients receive copies of their rights and responsibilities upon admission to the facility.</a:t>
            </a:r>
          </a:p>
          <a:p>
            <a:pPr marL="914400" lvl="2" indent="0">
              <a:buNone/>
            </a:pPr>
            <a:endParaRPr lang="en-US" dirty="0"/>
          </a:p>
        </p:txBody>
      </p:sp>
    </p:spTree>
    <p:extLst>
      <p:ext uri="{BB962C8B-B14F-4D97-AF65-F5344CB8AC3E}">
        <p14:creationId xmlns:p14="http://schemas.microsoft.com/office/powerpoint/2010/main" val="82850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7638"/>
            <a:ext cx="10515600" cy="1325562"/>
          </a:xfrm>
        </p:spPr>
        <p:txBody>
          <a:bodyPr>
            <a:normAutofit fontScale="90000"/>
          </a:bodyPr>
          <a:lstStyle/>
          <a:p>
            <a:r>
              <a:rPr lang="en-US" b="1" i="0" u="none" strike="noStrike" baseline="0" dirty="0">
                <a:latin typeface="Times New Roman" panose="02020603050405020304" pitchFamily="18" charset="0"/>
              </a:rPr>
              <a:t>Emergency Codes </a:t>
            </a:r>
            <a:br>
              <a:rPr lang="en-US" b="0" i="0" u="none" strike="noStrike" baseline="0" dirty="0">
                <a:latin typeface="Times New Roman" panose="02020603050405020304" pitchFamily="18" charset="0"/>
              </a:rPr>
            </a:br>
            <a:endParaRPr lang="en-US" dirty="0"/>
          </a:p>
        </p:txBody>
      </p:sp>
      <p:sp>
        <p:nvSpPr>
          <p:cNvPr id="3" name="Rectangle 2"/>
          <p:cNvSpPr/>
          <p:nvPr/>
        </p:nvSpPr>
        <p:spPr>
          <a:xfrm>
            <a:off x="813731" y="763397"/>
            <a:ext cx="9963125" cy="4031873"/>
          </a:xfrm>
          <a:prstGeom prst="rect">
            <a:avLst/>
          </a:prstGeom>
        </p:spPr>
        <p:txBody>
          <a:bodyPr wrap="square" lIns="91440" tIns="45720" rIns="91440" bIns="45720" anchor="t">
            <a:spAutoFit/>
          </a:bodyPr>
          <a:lstStyle/>
          <a:p>
            <a:r>
              <a:rPr lang="en-US" sz="2000" b="0" i="1" u="none" strike="noStrike" baseline="0" dirty="0">
                <a:latin typeface="Times New Roman" panose="02020603050405020304" pitchFamily="18" charset="0"/>
              </a:rPr>
              <a:t>Codes 			Disaster/Event :</a:t>
            </a:r>
          </a:p>
          <a:p>
            <a:endParaRPr lang="en-US" sz="2000" b="0" i="0" u="none" strike="noStrike" baseline="0" dirty="0">
              <a:latin typeface="Times New Roman" panose="02020603050405020304" pitchFamily="18" charset="0"/>
            </a:endParaRPr>
          </a:p>
          <a:p>
            <a:r>
              <a:rPr lang="en-US" dirty="0" err="1">
                <a:solidFill>
                  <a:srgbClr val="FF0000"/>
                </a:solidFill>
                <a:latin typeface="Times New Roman"/>
                <a:cs typeface="Times New Roman"/>
              </a:rPr>
              <a:t>Red:</a:t>
            </a:r>
            <a:r>
              <a:rPr lang="en-US" dirty="0" err="1">
                <a:latin typeface="Times New Roman"/>
                <a:cs typeface="Times New Roman"/>
              </a:rPr>
              <a:t>Fire</a:t>
            </a:r>
            <a:r>
              <a:rPr lang="en-US" dirty="0">
                <a:latin typeface="Times New Roman"/>
                <a:cs typeface="Times New Roman"/>
              </a:rPr>
              <a:t> </a:t>
            </a:r>
            <a:endParaRPr lang="en-US" b="0" i="0" u="none" strike="noStrike" baseline="0" dirty="0">
              <a:latin typeface="Times New Roman" panose="02020603050405020304" pitchFamily="18" charset="0"/>
              <a:cs typeface="Times New Roman"/>
            </a:endParaRPr>
          </a:p>
          <a:p>
            <a:r>
              <a:rPr lang="en-US" b="0" i="0" u="none" strike="noStrike" baseline="0" dirty="0">
                <a:latin typeface="Times New Roman"/>
                <a:cs typeface="Times New Roman"/>
              </a:rPr>
              <a:t>Black</a:t>
            </a:r>
            <a:r>
              <a:rPr lang="en-US" dirty="0">
                <a:latin typeface="Times New Roman"/>
                <a:cs typeface="Times New Roman"/>
              </a:rPr>
              <a:t>:  </a:t>
            </a:r>
            <a:r>
              <a:rPr lang="en-US" b="0" i="0" u="none" strike="noStrike" baseline="0" dirty="0">
                <a:latin typeface="Times New Roman"/>
                <a:cs typeface="Times New Roman"/>
              </a:rPr>
              <a:t>Bomb Threat</a:t>
            </a:r>
            <a:r>
              <a:rPr lang="en-US" dirty="0">
                <a:latin typeface="Times New Roman"/>
                <a:cs typeface="Times New Roman"/>
              </a:rPr>
              <a:t> </a:t>
            </a:r>
            <a:endParaRPr lang="en-US" b="0" i="0" u="none" strike="noStrike" baseline="0" dirty="0">
              <a:latin typeface="Times New Roman" panose="02020603050405020304" pitchFamily="18" charset="0"/>
              <a:cs typeface="Times New Roman"/>
            </a:endParaRPr>
          </a:p>
          <a:p>
            <a:r>
              <a:rPr lang="en-US" dirty="0">
                <a:solidFill>
                  <a:srgbClr val="00B0F0"/>
                </a:solidFill>
                <a:latin typeface="Times New Roman"/>
                <a:cs typeface="Times New Roman"/>
              </a:rPr>
              <a:t>Blue: </a:t>
            </a:r>
            <a:r>
              <a:rPr lang="en-US" dirty="0">
                <a:solidFill>
                  <a:srgbClr val="000000"/>
                </a:solidFill>
                <a:latin typeface="Times New Roman"/>
                <a:cs typeface="Times New Roman"/>
              </a:rPr>
              <a:t>Cardiac</a:t>
            </a:r>
            <a:r>
              <a:rPr lang="en-US" b="0" i="0" u="none" strike="noStrike" baseline="0" dirty="0">
                <a:latin typeface="Times New Roman"/>
                <a:cs typeface="Times New Roman"/>
              </a:rPr>
              <a:t>/Medical Emergency</a:t>
            </a:r>
            <a:r>
              <a:rPr lang="en-US" dirty="0">
                <a:latin typeface="Times New Roman"/>
                <a:cs typeface="Times New Roman"/>
              </a:rPr>
              <a:t> </a:t>
            </a:r>
            <a:endParaRPr lang="en-US" b="0" i="0" u="none" strike="noStrike" baseline="0" dirty="0">
              <a:latin typeface="Times New Roman" panose="02020603050405020304" pitchFamily="18" charset="0"/>
              <a:cs typeface="Times New Roman"/>
            </a:endParaRPr>
          </a:p>
          <a:p>
            <a:r>
              <a:rPr lang="en-US" b="0" i="0" u="none" strike="noStrike" baseline="0" dirty="0">
                <a:latin typeface="Times New Roman"/>
                <a:cs typeface="Times New Roman"/>
              </a:rPr>
              <a:t>Yellow</a:t>
            </a:r>
            <a:r>
              <a:rPr lang="en-US" dirty="0">
                <a:latin typeface="Times New Roman"/>
                <a:cs typeface="Times New Roman"/>
              </a:rPr>
              <a:t>:   </a:t>
            </a:r>
            <a:r>
              <a:rPr lang="en-US" b="0" i="0" u="none" strike="noStrike" baseline="0" dirty="0">
                <a:latin typeface="Times New Roman"/>
                <a:cs typeface="Times New Roman"/>
              </a:rPr>
              <a:t>External Disaster</a:t>
            </a:r>
          </a:p>
          <a:p>
            <a:r>
              <a:rPr lang="en-US" dirty="0">
                <a:latin typeface="Times New Roman"/>
                <a:cs typeface="Times New Roman"/>
              </a:rPr>
              <a:t>White: Agitated</a:t>
            </a:r>
            <a:r>
              <a:rPr lang="en-US" b="0" i="0" u="none" strike="noStrike" baseline="0" dirty="0">
                <a:latin typeface="Times New Roman"/>
                <a:cs typeface="Times New Roman"/>
              </a:rPr>
              <a:t> Patient/Guest</a:t>
            </a:r>
          </a:p>
          <a:p>
            <a:r>
              <a:rPr lang="en-US" b="0" i="0" u="none" strike="noStrike" baseline="0" dirty="0">
                <a:solidFill>
                  <a:schemeClr val="accent3"/>
                </a:solidFill>
                <a:latin typeface="Times New Roman"/>
                <a:cs typeface="Times New Roman"/>
              </a:rPr>
              <a:t>Orange</a:t>
            </a:r>
            <a:r>
              <a:rPr lang="en-US" dirty="0">
                <a:solidFill>
                  <a:schemeClr val="accent3"/>
                </a:solidFill>
                <a:latin typeface="Times New Roman"/>
                <a:cs typeface="Times New Roman"/>
              </a:rPr>
              <a:t>:</a:t>
            </a:r>
            <a:r>
              <a:rPr lang="en-US" dirty="0">
                <a:solidFill>
                  <a:srgbClr val="FFC000"/>
                </a:solidFill>
                <a:latin typeface="Times New Roman"/>
                <a:cs typeface="Times New Roman"/>
              </a:rPr>
              <a:t> 	</a:t>
            </a:r>
            <a:r>
              <a:rPr lang="en-US" dirty="0">
                <a:latin typeface="Times New Roman"/>
                <a:cs typeface="Times New Roman"/>
              </a:rPr>
              <a:t>		</a:t>
            </a:r>
            <a:r>
              <a:rPr lang="en-US" b="0" i="0" u="none" strike="noStrike" baseline="0" dirty="0">
                <a:latin typeface="Times New Roman"/>
                <a:cs typeface="Times New Roman"/>
              </a:rPr>
              <a:t>Hazardous Chemicals/Toxic Release</a:t>
            </a:r>
            <a:r>
              <a:rPr lang="en-US" dirty="0">
                <a:latin typeface="Times New Roman"/>
                <a:cs typeface="Times New Roman"/>
              </a:rPr>
              <a:t> </a:t>
            </a:r>
            <a:endParaRPr lang="en-US" b="0" i="0" u="none" strike="noStrike" baseline="0" dirty="0">
              <a:latin typeface="Times New Roman" panose="02020603050405020304" pitchFamily="18" charset="0"/>
              <a:cs typeface="Times New Roman"/>
            </a:endParaRPr>
          </a:p>
          <a:p>
            <a:r>
              <a:rPr lang="en-US" dirty="0">
                <a:latin typeface="Times New Roman"/>
                <a:cs typeface="Times New Roman"/>
              </a:rPr>
              <a:t>Silver:   Active Shooter</a:t>
            </a:r>
            <a:endParaRPr lang="en-US" b="0" i="0" u="none" strike="noStrike" baseline="0" dirty="0">
              <a:latin typeface="Times New Roman"/>
              <a:cs typeface="Times New Roman"/>
            </a:endParaRPr>
          </a:p>
          <a:p>
            <a:endParaRPr lang="en-US" dirty="0">
              <a:latin typeface="Times New Roman" panose="02020603050405020304" pitchFamily="18" charset="0"/>
            </a:endParaRPr>
          </a:p>
          <a:p>
            <a:r>
              <a:rPr lang="en-US" dirty="0"/>
              <a:t>For Emergencies –</a:t>
            </a:r>
          </a:p>
          <a:p>
            <a:r>
              <a:rPr lang="en-US" i="1" dirty="0"/>
              <a:t>Call 911</a:t>
            </a:r>
          </a:p>
          <a:p>
            <a:r>
              <a:rPr lang="en-US" b="1" i="0" u="none" strike="noStrike" baseline="0" dirty="0">
                <a:solidFill>
                  <a:srgbClr val="FF0000"/>
                </a:solidFill>
                <a:latin typeface="Times New Roman" panose="02020603050405020304" pitchFamily="18" charset="0"/>
              </a:rPr>
              <a:t>Or page your own code overhead!</a:t>
            </a:r>
          </a:p>
          <a:p>
            <a:endParaRPr lang="en-US"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17489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954088"/>
          </a:xfrm>
        </p:spPr>
        <p:txBody>
          <a:bodyPr>
            <a:noAutofit/>
          </a:bodyPr>
          <a:lstStyle/>
          <a:p>
            <a:r>
              <a:rPr lang="en-US" sz="5400" b="1" dirty="0">
                <a:solidFill>
                  <a:schemeClr val="accent1">
                    <a:lumMod val="75000"/>
                  </a:schemeClr>
                </a:solidFill>
              </a:rPr>
              <a:t>Overhead Paging </a:t>
            </a:r>
            <a:br>
              <a:rPr lang="en-US" sz="5400" dirty="0">
                <a:solidFill>
                  <a:schemeClr val="accent1">
                    <a:lumMod val="75000"/>
                  </a:schemeClr>
                </a:solidFill>
              </a:rPr>
            </a:br>
            <a:endParaRPr lang="en-US" sz="5400" dirty="0">
              <a:solidFill>
                <a:schemeClr val="accent1">
                  <a:lumMod val="75000"/>
                </a:schemeClr>
              </a:solidFill>
            </a:endParaRPr>
          </a:p>
        </p:txBody>
      </p:sp>
      <p:sp>
        <p:nvSpPr>
          <p:cNvPr id="3" name="Content Placeholder 2"/>
          <p:cNvSpPr>
            <a:spLocks noGrp="1"/>
          </p:cNvSpPr>
          <p:nvPr>
            <p:ph idx="4294967295"/>
          </p:nvPr>
        </p:nvSpPr>
        <p:spPr>
          <a:xfrm>
            <a:off x="1497013" y="841375"/>
            <a:ext cx="10694987" cy="5726113"/>
          </a:xfrm>
        </p:spPr>
        <p:txBody>
          <a:bodyPr>
            <a:normAutofit/>
          </a:bodyPr>
          <a:lstStyle/>
          <a:p>
            <a:r>
              <a:rPr lang="en-US" dirty="0"/>
              <a:t>To page overhead speakers, lift the phone and </a:t>
            </a:r>
            <a:r>
              <a:rPr lang="en-US" u="sng" dirty="0"/>
              <a:t>press paging button , phone will ring </a:t>
            </a:r>
            <a:r>
              <a:rPr lang="en-US" dirty="0"/>
              <a:t>listen for beep, beep. </a:t>
            </a:r>
          </a:p>
          <a:p>
            <a:endParaRPr lang="en-US" dirty="0"/>
          </a:p>
          <a:p>
            <a:r>
              <a:rPr lang="en-US" dirty="0"/>
              <a:t>Select All Call or Emergency</a:t>
            </a:r>
          </a:p>
          <a:p>
            <a:pPr marL="0" indent="0">
              <a:buNone/>
            </a:pPr>
            <a:r>
              <a:rPr lang="en-US" dirty="0"/>
              <a:t>     All Call</a:t>
            </a:r>
          </a:p>
          <a:p>
            <a:r>
              <a:rPr lang="en-US" dirty="0"/>
              <a:t>Disconnect by hanging up</a:t>
            </a:r>
          </a:p>
          <a:p>
            <a:endParaRPr lang="en-US" dirty="0"/>
          </a:p>
          <a:p>
            <a:endParaRPr lang="en-US" dirty="0"/>
          </a:p>
          <a:p>
            <a:r>
              <a:rPr lang="en-US" b="1" dirty="0">
                <a:solidFill>
                  <a:srgbClr val="FF0000"/>
                </a:solidFill>
              </a:rPr>
              <a:t>Calmly announce the emergency followed by the location</a:t>
            </a:r>
            <a:r>
              <a:rPr lang="en-US" dirty="0">
                <a:solidFill>
                  <a:srgbClr val="FF0000"/>
                </a:solidFill>
              </a:rPr>
              <a:t>. </a:t>
            </a:r>
          </a:p>
          <a:p>
            <a:endParaRPr lang="en-US" dirty="0"/>
          </a:p>
        </p:txBody>
      </p:sp>
      <p:pic>
        <p:nvPicPr>
          <p:cNvPr id="5" name="Picture 4">
            <a:extLst>
              <a:ext uri="{FF2B5EF4-FFF2-40B4-BE49-F238E27FC236}">
                <a16:creationId xmlns:a16="http://schemas.microsoft.com/office/drawing/2014/main" id="{515D9922-3A88-4E74-9AAA-69EAC398A1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279687" y="1505564"/>
            <a:ext cx="4405595" cy="3057703"/>
          </a:xfrm>
          <a:prstGeom prst="rect">
            <a:avLst/>
          </a:prstGeom>
        </p:spPr>
      </p:pic>
    </p:spTree>
    <p:extLst>
      <p:ext uri="{BB962C8B-B14F-4D97-AF65-F5344CB8AC3E}">
        <p14:creationId xmlns:p14="http://schemas.microsoft.com/office/powerpoint/2010/main" val="139767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F2EF-4B03-1381-D7B1-8EEDACF83961}"/>
              </a:ext>
            </a:extLst>
          </p:cNvPr>
          <p:cNvSpPr>
            <a:spLocks noGrp="1"/>
          </p:cNvSpPr>
          <p:nvPr>
            <p:ph type="title"/>
          </p:nvPr>
        </p:nvSpPr>
        <p:spPr/>
        <p:txBody>
          <a:bodyPr>
            <a:normAutofit fontScale="90000"/>
          </a:bodyPr>
          <a:lstStyle/>
          <a:p>
            <a:r>
              <a:rPr lang="en-US" dirty="0"/>
              <a:t>Remember – do not block medical gas panels</a:t>
            </a:r>
            <a:br>
              <a:rPr lang="en-US" dirty="0"/>
            </a:br>
            <a:r>
              <a:rPr lang="en-US" dirty="0"/>
              <a:t>New signage </a:t>
            </a:r>
            <a:r>
              <a:rPr lang="en-US"/>
              <a:t>recently added</a:t>
            </a:r>
            <a:endParaRPr lang="en-US" dirty="0"/>
          </a:p>
        </p:txBody>
      </p:sp>
      <p:pic>
        <p:nvPicPr>
          <p:cNvPr id="6" name="Content Placeholder 5">
            <a:extLst>
              <a:ext uri="{FF2B5EF4-FFF2-40B4-BE49-F238E27FC236}">
                <a16:creationId xmlns:a16="http://schemas.microsoft.com/office/drawing/2014/main" id="{8BCD265D-169C-4FA0-1C92-189B042CBF69}"/>
              </a:ext>
            </a:extLst>
          </p:cNvPr>
          <p:cNvPicPr>
            <a:picLocks noGrp="1" noChangeAspect="1"/>
          </p:cNvPicPr>
          <p:nvPr>
            <p:ph idx="1"/>
          </p:nvPr>
        </p:nvPicPr>
        <p:blipFill>
          <a:blip r:embed="rId2"/>
          <a:stretch>
            <a:fillRect/>
          </a:stretch>
        </p:blipFill>
        <p:spPr>
          <a:xfrm>
            <a:off x="4851311" y="2557463"/>
            <a:ext cx="2489378" cy="3317875"/>
          </a:xfrm>
          <a:prstGeom prst="rect">
            <a:avLst/>
          </a:prstGeom>
        </p:spPr>
      </p:pic>
    </p:spTree>
    <p:extLst>
      <p:ext uri="{BB962C8B-B14F-4D97-AF65-F5344CB8AC3E}">
        <p14:creationId xmlns:p14="http://schemas.microsoft.com/office/powerpoint/2010/main" val="34982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344E-F1D9-BA3D-1025-270C4AF73D7A}"/>
              </a:ext>
            </a:extLst>
          </p:cNvPr>
          <p:cNvSpPr>
            <a:spLocks noGrp="1"/>
          </p:cNvSpPr>
          <p:nvPr>
            <p:ph type="title"/>
          </p:nvPr>
        </p:nvSpPr>
        <p:spPr>
          <a:xfrm>
            <a:off x="474229" y="163321"/>
            <a:ext cx="10058400" cy="1609344"/>
          </a:xfrm>
        </p:spPr>
        <p:txBody>
          <a:bodyPr>
            <a:normAutofit/>
          </a:bodyPr>
          <a:lstStyle/>
          <a:p>
            <a:r>
              <a:rPr lang="en-US" dirty="0"/>
              <a:t>Carbon Dioxide Fire Extinguishers – located in the Operating Room</a:t>
            </a:r>
          </a:p>
        </p:txBody>
      </p:sp>
      <p:pic>
        <p:nvPicPr>
          <p:cNvPr id="5" name="Picture 4">
            <a:extLst>
              <a:ext uri="{FF2B5EF4-FFF2-40B4-BE49-F238E27FC236}">
                <a16:creationId xmlns:a16="http://schemas.microsoft.com/office/drawing/2014/main" id="{40FB2634-961C-F818-407D-4D37EB480E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rot="5400000">
            <a:off x="1243090" y="2346324"/>
            <a:ext cx="3894873" cy="2921154"/>
          </a:xfrm>
          <a:prstGeom prst="rect">
            <a:avLst/>
          </a:prstGeom>
        </p:spPr>
      </p:pic>
      <p:pic>
        <p:nvPicPr>
          <p:cNvPr id="6" name="Picture 5">
            <a:extLst>
              <a:ext uri="{FF2B5EF4-FFF2-40B4-BE49-F238E27FC236}">
                <a16:creationId xmlns:a16="http://schemas.microsoft.com/office/drawing/2014/main" id="{95A35DC2-6DBA-DB2A-F72E-CAA06CA93D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rot="5400000">
            <a:off x="6959264" y="2346324"/>
            <a:ext cx="3894873" cy="2921154"/>
          </a:xfrm>
          <a:prstGeom prst="rect">
            <a:avLst/>
          </a:prstGeom>
        </p:spPr>
      </p:pic>
    </p:spTree>
    <p:extLst>
      <p:ext uri="{BB962C8B-B14F-4D97-AF65-F5344CB8AC3E}">
        <p14:creationId xmlns:p14="http://schemas.microsoft.com/office/powerpoint/2010/main" val="352320012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2 xmlns="702c57aa-8f0c-44eb-a59b-05412720c73b" xsi:nil="true"/>
    <MigrationWizId xmlns="702c57aa-8f0c-44eb-a59b-05412720c73b" xsi:nil="true"/>
    <lcf76f155ced4ddcb4097134ff3c332f0 xmlns="702c57aa-8f0c-44eb-a59b-05412720c73b" xsi:nil="true"/>
    <lcf76f155ced4ddcb4097134ff3c332f1 xmlns="702c57aa-8f0c-44eb-a59b-05412720c73b" xsi:nil="true"/>
    <MigrationWizIdPermissions xmlns="702c57aa-8f0c-44eb-a59b-05412720c73b" xsi:nil="true"/>
    <MigrationWizIdVersion xmlns="702c57aa-8f0c-44eb-a59b-05412720c73b" xsi:nil="true"/>
    <TaxCatchAll xmlns="d49fd96f-2efd-4def-a9c7-60f8da9c305b" xsi:nil="true"/>
    <lcf76f155ced4ddcb4097134ff3c332f xmlns="702c57aa-8f0c-44eb-a59b-05412720c73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9681D96D96624EA7C01AFCE5F564B7" ma:contentTypeVersion="21" ma:contentTypeDescription="Create a new document." ma:contentTypeScope="" ma:versionID="c8c537fc0c49078c2e6077603159b6ed">
  <xsd:schema xmlns:xsd="http://www.w3.org/2001/XMLSchema" xmlns:xs="http://www.w3.org/2001/XMLSchema" xmlns:p="http://schemas.microsoft.com/office/2006/metadata/properties" xmlns:ns2="702c57aa-8f0c-44eb-a59b-05412720c73b" xmlns:ns3="d49fd96f-2efd-4def-a9c7-60f8da9c305b" targetNamespace="http://schemas.microsoft.com/office/2006/metadata/properties" ma:root="true" ma:fieldsID="0fee838f7456d0ef0e6b09c08b996810" ns2:_="" ns3:_="">
    <xsd:import namespace="702c57aa-8f0c-44eb-a59b-05412720c73b"/>
    <xsd:import namespace="d49fd96f-2efd-4def-a9c7-60f8da9c305b"/>
    <xsd:element name="properties">
      <xsd:complexType>
        <xsd:sequence>
          <xsd:element name="documentManagement">
            <xsd:complexType>
              <xsd:all>
                <xsd:element ref="ns2:MigrationWizId" minOccurs="0"/>
                <xsd:element ref="ns2:MigrationWizIdPermissions" minOccurs="0"/>
                <xsd:element ref="ns2:MigrationWizIdVersion" minOccurs="0"/>
                <xsd:element ref="ns2:lcf76f155ced4ddcb4097134ff3c332f0" minOccurs="0"/>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1" minOccurs="0"/>
                <xsd:element ref="ns2:lcf76f155ced4ddcb4097134ff3c332f2"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c57aa-8f0c-44eb-a59b-05412720c73b"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lcf76f155ced4ddcb4097134ff3c332f0" ma:index="11" nillable="true" ma:displayName="Image Tags_0" ma:hidden="true" ma:internalName="lcf76f155ced4ddcb4097134ff3c332f0" ma:readOnly="false">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1" ma:index="19" nillable="true" ma:displayName="Image Tags_0" ma:hidden="true" ma:internalName="lcf76f155ced4ddcb4097134ff3c332f1" ma:readOnly="false">
      <xsd:simpleType>
        <xsd:restriction base="dms:Note"/>
      </xsd:simpleType>
    </xsd:element>
    <xsd:element name="lcf76f155ced4ddcb4097134ff3c332f2" ma:index="20" nillable="true" ma:displayName="Image Tags_0" ma:hidden="true" ma:internalName="lcf76f155ced4ddcb4097134ff3c332f2" ma:readOnly="fals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254e71b-8c63-4609-8f4f-c08a096f78a1" ma:termSetId="09814cd3-568e-fe90-9814-8d621ff8fb84" ma:anchorId="fba54fb3-c3e1-fe81-a776-ca4b69148c4d" ma:open="true" ma:isKeyword="false">
      <xsd:complexType>
        <xsd:sequence>
          <xsd:element ref="pc:Terms" minOccurs="0" maxOccurs="1"/>
        </xsd:sequence>
      </xsd:complexType>
    </xsd:element>
    <xsd:element name="MediaServiceOCR" ma:index="27" nillable="true" ma:displayName="Extracted Text" ma:internalName="MediaServiceOCR" ma:readOnly="true">
      <xsd:simpleType>
        <xsd:restriction base="dms:Note">
          <xsd:maxLength value="255"/>
        </xsd:restriction>
      </xsd:simpleType>
    </xsd:element>
    <xsd:element name="MediaServiceLocation" ma:index="2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49fd96f-2efd-4def-a9c7-60f8da9c305b"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a18d10e9-ee45-424b-9cfb-3c5a2dbea40a}" ma:internalName="TaxCatchAll" ma:showField="CatchAllData" ma:web="d49fd96f-2efd-4def-a9c7-60f8da9c30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D6CCBF-1A10-437B-8222-1E36547038DC}">
  <ds:schemaRefs>
    <ds:schemaRef ds:uri="http://schemas.microsoft.com/office/2006/metadata/properties"/>
    <ds:schemaRef ds:uri="http://schemas.microsoft.com/office/infopath/2007/PartnerControls"/>
    <ds:schemaRef ds:uri="702c57aa-8f0c-44eb-a59b-05412720c73b"/>
    <ds:schemaRef ds:uri="d49fd96f-2efd-4def-a9c7-60f8da9c305b"/>
  </ds:schemaRefs>
</ds:datastoreItem>
</file>

<file path=customXml/itemProps2.xml><?xml version="1.0" encoding="utf-8"?>
<ds:datastoreItem xmlns:ds="http://schemas.openxmlformats.org/officeDocument/2006/customXml" ds:itemID="{747ECBE3-F05F-4429-B989-F1470F1CA1FB}">
  <ds:schemaRefs>
    <ds:schemaRef ds:uri="http://schemas.microsoft.com/sharepoint/v3/contenttype/forms"/>
  </ds:schemaRefs>
</ds:datastoreItem>
</file>

<file path=customXml/itemProps3.xml><?xml version="1.0" encoding="utf-8"?>
<ds:datastoreItem xmlns:ds="http://schemas.openxmlformats.org/officeDocument/2006/customXml" ds:itemID="{D044B1ED-6971-47A7-93CF-AD99F31B5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c57aa-8f0c-44eb-a59b-05412720c73b"/>
    <ds:schemaRef ds:uri="d49fd96f-2efd-4def-a9c7-60f8da9c30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6194</TotalTime>
  <Words>2247</Words>
  <Application>Microsoft Office PowerPoint</Application>
  <PresentationFormat>Widescreen</PresentationFormat>
  <Paragraphs>187</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Facet</vt:lpstr>
      <vt:lpstr>Organic</vt:lpstr>
      <vt:lpstr>2024 Hospital Update </vt:lpstr>
      <vt:lpstr>PowerPoint Presentation</vt:lpstr>
      <vt:lpstr>Top 6 Compliance Issues</vt:lpstr>
      <vt:lpstr>PowerPoint Presentation</vt:lpstr>
      <vt:lpstr>Patient Rights </vt:lpstr>
      <vt:lpstr>Emergency Codes  </vt:lpstr>
      <vt:lpstr>Overhead Paging  </vt:lpstr>
      <vt:lpstr>Remember – do not block medical gas panels New signage recently added</vt:lpstr>
      <vt:lpstr>Carbon Dioxide Fire Extinguishers – located in the Operating Room</vt:lpstr>
      <vt:lpstr>Workplace Violence</vt:lpstr>
      <vt:lpstr>Fire Safety in the Operating Room</vt:lpstr>
      <vt:lpstr>Fire Safety in the Operating Room </vt:lpstr>
      <vt:lpstr>Reporting disruptive behavior </vt:lpstr>
      <vt:lpstr>Recognizing and Responding to combative or hostile behavior</vt:lpstr>
      <vt:lpstr>Recognizing and Responding to combative or hostile behavior</vt:lpstr>
      <vt:lpstr>Recognizing and Responding to combative or hostile behavior</vt:lpstr>
      <vt:lpstr>Steps we have taken to prevent violence in the workplace</vt:lpstr>
      <vt:lpstr>Code Silver </vt:lpstr>
      <vt:lpstr>Active Shooter – Code Silver</vt:lpstr>
      <vt:lpstr>Active Shooter</vt:lpstr>
      <vt:lpstr>Hearing Impaired</vt:lpstr>
      <vt:lpstr>Abuse and Neglect</vt:lpstr>
      <vt:lpstr>Language Line – available for patients with limited English proficiency </vt:lpstr>
    </vt:vector>
  </TitlesOfParts>
  <Company>United Surgical Partners Intl,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Annual Competencies</dc:title>
  <dc:creator>Fairchild, Emily</dc:creator>
  <cp:lastModifiedBy>Richie Glorioso</cp:lastModifiedBy>
  <cp:revision>337</cp:revision>
  <cp:lastPrinted>2022-02-04T17:00:26Z</cp:lastPrinted>
  <dcterms:created xsi:type="dcterms:W3CDTF">2018-10-17T19:13:23Z</dcterms:created>
  <dcterms:modified xsi:type="dcterms:W3CDTF">2025-03-10T14:57:17Z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0x0101005E9681D96D96624EA7C01AFCE5F564B7</vt:lpwstr>
  </property>
  <property fmtid="{D5CDD505-2E9C-101B-9397-08002B2CF9AE}" pid="3" name="MediaServiceImageTags">
    <vt:lpwstr/>
  </property>
</Properties>
</file>