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3" r:id="rId11"/>
    <p:sldId id="264" r:id="rId12"/>
    <p:sldId id="262" r:id="rId13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ie Glorioso" userId="784cb137-d48a-4d13-9ddd-9201877204d9" providerId="ADAL" clId="{35367DC7-F232-43C0-A38B-19EF51ABA48A}"/>
    <pc:docChg chg="custSel modSld">
      <pc:chgData name="Richie Glorioso" userId="784cb137-d48a-4d13-9ddd-9201877204d9" providerId="ADAL" clId="{35367DC7-F232-43C0-A38B-19EF51ABA48A}" dt="2023-10-18T22:49:24.574" v="16" actId="27636"/>
      <pc:docMkLst>
        <pc:docMk/>
      </pc:docMkLst>
      <pc:sldChg chg="modSp mod">
        <pc:chgData name="Richie Glorioso" userId="784cb137-d48a-4d13-9ddd-9201877204d9" providerId="ADAL" clId="{35367DC7-F232-43C0-A38B-19EF51ABA48A}" dt="2023-10-18T22:48:57.972" v="5" actId="20577"/>
        <pc:sldMkLst>
          <pc:docMk/>
          <pc:sldMk cId="1521558407" sldId="256"/>
        </pc:sldMkLst>
        <pc:spChg chg="mod">
          <ac:chgData name="Richie Glorioso" userId="784cb137-d48a-4d13-9ddd-9201877204d9" providerId="ADAL" clId="{35367DC7-F232-43C0-A38B-19EF51ABA48A}" dt="2023-10-18T22:48:57.972" v="5" actId="20577"/>
          <ac:spMkLst>
            <pc:docMk/>
            <pc:sldMk cId="1521558407" sldId="256"/>
            <ac:spMk id="3" creationId="{EB173CC1-E805-F3ED-FD5E-AB42ED9F62E1}"/>
          </ac:spMkLst>
        </pc:spChg>
      </pc:sldChg>
      <pc:sldChg chg="modSp mod">
        <pc:chgData name="Richie Glorioso" userId="784cb137-d48a-4d13-9ddd-9201877204d9" providerId="ADAL" clId="{35367DC7-F232-43C0-A38B-19EF51ABA48A}" dt="2023-10-18T22:49:24.574" v="16" actId="27636"/>
        <pc:sldMkLst>
          <pc:docMk/>
          <pc:sldMk cId="3952704751" sldId="265"/>
        </pc:sldMkLst>
        <pc:spChg chg="mod">
          <ac:chgData name="Richie Glorioso" userId="784cb137-d48a-4d13-9ddd-9201877204d9" providerId="ADAL" clId="{35367DC7-F232-43C0-A38B-19EF51ABA48A}" dt="2023-10-18T22:49:24.574" v="16" actId="27636"/>
          <ac:spMkLst>
            <pc:docMk/>
            <pc:sldMk cId="3952704751" sldId="265"/>
            <ac:spMk id="2" creationId="{1847D975-EEBC-325B-F798-3261640347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6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9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2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6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7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5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6E4708-0FE6-4AB4-A5E7-170BCB01E7D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202E8-2D6B-43E8-B253-2B3659E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AA86-3519-3BD6-DEEC-A9913475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Antibiotic Stewardship</a:t>
            </a:r>
            <a:br>
              <a:rPr lang="en-US" dirty="0"/>
            </a:br>
            <a:r>
              <a:rPr lang="en-US" dirty="0"/>
              <a:t>(</a:t>
            </a:r>
            <a:r>
              <a:rPr lang="en-US" sz="3200" dirty="0"/>
              <a:t>CDC training modules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3CC1-E805-F3ED-FD5E-AB42ED9F6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Omega Hospital</a:t>
            </a:r>
          </a:p>
        </p:txBody>
      </p:sp>
    </p:spTree>
    <p:extLst>
      <p:ext uri="{BB962C8B-B14F-4D97-AF65-F5344CB8AC3E}">
        <p14:creationId xmlns:p14="http://schemas.microsoft.com/office/powerpoint/2010/main" val="152155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360-AE5B-2EDA-1472-B3316F1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Antibiotic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CC05-685C-9B96-712B-8C9DF6DFC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of AB leads to development of resistance</a:t>
            </a:r>
          </a:p>
          <a:p>
            <a:r>
              <a:rPr lang="en-US" dirty="0"/>
              <a:t>30% of all AB prescribed in the  US are either unnecessary or inappropriate</a:t>
            </a:r>
          </a:p>
          <a:p>
            <a:r>
              <a:rPr lang="en-US" dirty="0"/>
              <a:t>Impact is patients with resistant infections often have higher mortality, worse outcomes, and higher healthcare costs</a:t>
            </a:r>
          </a:p>
          <a:p>
            <a:r>
              <a:rPr lang="en-US" dirty="0"/>
              <a:t>Every 15 minutes – someone dies from an antibiotic-resistant infection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0D22-35BD-CF1A-7CA5-A6DFC5F2DC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Susceptible bacteria can develop through:</a:t>
            </a:r>
          </a:p>
          <a:p>
            <a:pPr lvl="1"/>
            <a:r>
              <a:rPr lang="en-US" dirty="0"/>
              <a:t>Spontaneous genetic mutations</a:t>
            </a:r>
          </a:p>
          <a:p>
            <a:pPr lvl="1"/>
            <a:r>
              <a:rPr lang="en-US" dirty="0"/>
              <a:t>Acquisitions of new genes from other bacteria</a:t>
            </a:r>
          </a:p>
          <a:p>
            <a:pPr lvl="1"/>
            <a:r>
              <a:rPr lang="en-US" dirty="0"/>
              <a:t>Transfer of genes on mobile genetic elements such as plasmids</a:t>
            </a:r>
          </a:p>
        </p:txBody>
      </p:sp>
    </p:spTree>
    <p:extLst>
      <p:ext uri="{BB962C8B-B14F-4D97-AF65-F5344CB8AC3E}">
        <p14:creationId xmlns:p14="http://schemas.microsoft.com/office/powerpoint/2010/main" val="90352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7825-7E8E-D71F-B163-3A2E37A0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Urgent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0-CF95-9471-A694-607E97A9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Carbapenem-Resistant Acinetobacter – can survive long time on surfaces. Nearly all cases happen in pts who have received care in a healthcare facility</a:t>
            </a:r>
          </a:p>
          <a:p>
            <a:r>
              <a:rPr lang="en-US" dirty="0"/>
              <a:t>Candida Auris – </a:t>
            </a:r>
          </a:p>
          <a:p>
            <a:pPr lvl="1"/>
            <a:r>
              <a:rPr lang="en-US" dirty="0"/>
              <a:t>	emerging yeast/fungus</a:t>
            </a:r>
          </a:p>
          <a:p>
            <a:pPr lvl="1"/>
            <a:r>
              <a:rPr lang="en-US" dirty="0"/>
              <a:t>	can cause severe infections and easily spread</a:t>
            </a:r>
          </a:p>
          <a:p>
            <a:pPr lvl="1"/>
            <a:r>
              <a:rPr lang="en-US" dirty="0"/>
              <a:t>	can be carried on patient’s skin; often multi-drug resistant</a:t>
            </a:r>
          </a:p>
          <a:p>
            <a:r>
              <a:rPr lang="en-US" dirty="0" err="1"/>
              <a:t>Clostridioides</a:t>
            </a:r>
            <a:r>
              <a:rPr lang="en-US" dirty="0"/>
              <a:t> Difficile</a:t>
            </a:r>
          </a:p>
          <a:p>
            <a:r>
              <a:rPr lang="en-US" dirty="0"/>
              <a:t>Carbapenem-Resistant Enterobacteriaceae</a:t>
            </a:r>
          </a:p>
          <a:p>
            <a:pPr lvl="1"/>
            <a:r>
              <a:rPr lang="en-US" dirty="0"/>
              <a:t>Major concern for patients in healthcare facilities</a:t>
            </a:r>
          </a:p>
          <a:p>
            <a:pPr lvl="1"/>
            <a:r>
              <a:rPr lang="en-US" dirty="0"/>
              <a:t>Patient with devices (i.e. catheters) and those taking long course of some AB most at risk</a:t>
            </a:r>
          </a:p>
          <a:p>
            <a:pPr lvl="1"/>
            <a:r>
              <a:rPr lang="en-US" dirty="0"/>
              <a:t>Some resistant to nearly all antibiotics, leaving more toxic or less effective treatment options</a:t>
            </a:r>
          </a:p>
          <a:p>
            <a:r>
              <a:rPr lang="en-US" dirty="0"/>
              <a:t>Drug-Resistant Neisseria Gonorrhoeae</a:t>
            </a:r>
          </a:p>
        </p:txBody>
      </p:sp>
    </p:spTree>
    <p:extLst>
      <p:ext uri="{BB962C8B-B14F-4D97-AF65-F5344CB8AC3E}">
        <p14:creationId xmlns:p14="http://schemas.microsoft.com/office/powerpoint/2010/main" val="16307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D0A2-5850-AC64-32A9-8C080932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threats – require sustained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2A6-E1DE-F4F1-9DD3-A255AFAD0E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Drug-resistant </a:t>
            </a:r>
            <a:r>
              <a:rPr lang="en-US" dirty="0" err="1"/>
              <a:t>Camplylobacter</a:t>
            </a:r>
            <a:endParaRPr lang="en-US" dirty="0"/>
          </a:p>
          <a:p>
            <a:r>
              <a:rPr lang="en-US" dirty="0"/>
              <a:t>Drug-resistant Candida</a:t>
            </a:r>
          </a:p>
          <a:p>
            <a:r>
              <a:rPr lang="en-US" dirty="0"/>
              <a:t>ESBL-producing Enterobacteriaceae – </a:t>
            </a:r>
            <a:r>
              <a:rPr lang="en-US" i="1" dirty="0"/>
              <a:t>spread rapidly and cause or complicate infections in healthy people</a:t>
            </a:r>
          </a:p>
          <a:p>
            <a:r>
              <a:rPr lang="en-US" dirty="0"/>
              <a:t>Vancomycin-Resistant Enterococci (VRE)</a:t>
            </a:r>
          </a:p>
          <a:p>
            <a:r>
              <a:rPr lang="en-US" dirty="0"/>
              <a:t>Multidrug-Resistant Pseudomonas Aeruginosa</a:t>
            </a:r>
          </a:p>
          <a:p>
            <a:r>
              <a:rPr lang="en-US" dirty="0"/>
              <a:t>Drug-Resistant Tuberculosis</a:t>
            </a:r>
          </a:p>
          <a:p>
            <a:r>
              <a:rPr lang="en-US" dirty="0"/>
              <a:t>Drug-Resistant Nontyphoidal Salmonella</a:t>
            </a:r>
          </a:p>
          <a:p>
            <a:r>
              <a:rPr lang="en-US" dirty="0"/>
              <a:t>Drug-Resistant Salmonella Serotype Typhi</a:t>
            </a:r>
          </a:p>
          <a:p>
            <a:r>
              <a:rPr lang="en-US" dirty="0"/>
              <a:t>Drug-Resistant Shigella</a:t>
            </a:r>
          </a:p>
          <a:p>
            <a:r>
              <a:rPr lang="en-US" dirty="0"/>
              <a:t>Methicillin-Resistant Staphylococcus Aureus – over 10,00 deaths in 2017 </a:t>
            </a:r>
          </a:p>
          <a:p>
            <a:r>
              <a:rPr lang="en-US" dirty="0"/>
              <a:t>Drug-Resistant Streptococcus Pneumoniae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8DAEE-1EC5-6864-C7F5-79273DEC2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CDC watch list</a:t>
            </a:r>
          </a:p>
          <a:p>
            <a:pPr lvl="1"/>
            <a:r>
              <a:rPr lang="en-US" dirty="0"/>
              <a:t>Azole-resistant Aspergillus fumigatus</a:t>
            </a:r>
          </a:p>
          <a:p>
            <a:pPr lvl="1"/>
            <a:r>
              <a:rPr lang="en-US" dirty="0"/>
              <a:t>Drug-resistant Mycoplasma </a:t>
            </a:r>
            <a:r>
              <a:rPr lang="en-US" dirty="0" err="1"/>
              <a:t>genitalium</a:t>
            </a:r>
            <a:endParaRPr lang="en-US" dirty="0"/>
          </a:p>
          <a:p>
            <a:pPr lvl="1"/>
            <a:r>
              <a:rPr lang="en-US" dirty="0"/>
              <a:t>Drug-resistant Bordetella pertussis</a:t>
            </a:r>
          </a:p>
        </p:txBody>
      </p:sp>
    </p:spTree>
    <p:extLst>
      <p:ext uri="{BB962C8B-B14F-4D97-AF65-F5344CB8AC3E}">
        <p14:creationId xmlns:p14="http://schemas.microsoft.com/office/powerpoint/2010/main" val="139115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D975-EEBC-325B-F798-32616403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Antibiotic Stewardship at Omega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E53D-8B2C-2546-B137-0F47D087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Promote appropriate prophylactic use of antibiotics in surgical procedures</a:t>
            </a:r>
          </a:p>
          <a:p>
            <a:r>
              <a:rPr lang="en-US" dirty="0"/>
              <a:t>Assess antibiotic use for appropriateness in infections common to Hospital</a:t>
            </a:r>
          </a:p>
          <a:p>
            <a:r>
              <a:rPr lang="en-US" dirty="0"/>
              <a:t>Pharmacist monitors all patients receiving antibiotic therapy to ensure appropriate use</a:t>
            </a:r>
          </a:p>
          <a:p>
            <a:r>
              <a:rPr lang="en-US" dirty="0"/>
              <a:t>Pharmacy tracking and trending use of Antibiotics, reviewing cultures</a:t>
            </a:r>
          </a:p>
          <a:p>
            <a:r>
              <a:rPr lang="en-US" dirty="0"/>
              <a:t>Active Infection Control Committee with Infectious Disease oversite</a:t>
            </a:r>
          </a:p>
          <a:p>
            <a:r>
              <a:rPr lang="en-US" dirty="0"/>
              <a:t>Active Pharmacy and Therapeutics Committee to assess Antibiotic Stewardship</a:t>
            </a:r>
          </a:p>
        </p:txBody>
      </p:sp>
    </p:spTree>
    <p:extLst>
      <p:ext uri="{BB962C8B-B14F-4D97-AF65-F5344CB8AC3E}">
        <p14:creationId xmlns:p14="http://schemas.microsoft.com/office/powerpoint/2010/main" val="395270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C01-6158-7F63-29A6-B7C343A2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 core actions to </a:t>
            </a:r>
            <a:r>
              <a:rPr lang="en-US"/>
              <a:t>combat antibiotic </a:t>
            </a:r>
            <a:r>
              <a:rPr lang="en-US" dirty="0"/>
              <a:t>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BFA2-DCA5-6D15-BD0F-A6B883D7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Infection prevention and control</a:t>
            </a:r>
          </a:p>
          <a:p>
            <a:r>
              <a:rPr lang="en-US" dirty="0"/>
              <a:t>Tracking and data: sharing data and improving data collection</a:t>
            </a:r>
          </a:p>
          <a:p>
            <a:r>
              <a:rPr lang="en-US" dirty="0"/>
              <a:t>Vaccines, therapeutics and diagnostics</a:t>
            </a:r>
          </a:p>
          <a:p>
            <a:r>
              <a:rPr lang="en-US" dirty="0"/>
              <a:t>Environment and sanitation </a:t>
            </a:r>
          </a:p>
          <a:p>
            <a:r>
              <a:rPr lang="en-US" dirty="0"/>
              <a:t>Antibiotic use and access</a:t>
            </a:r>
          </a:p>
          <a:p>
            <a:pPr lvl="1"/>
            <a:r>
              <a:rPr lang="en-US" dirty="0"/>
              <a:t>Improve appropriate use of antibiotics – this is called antibiotic stewardship</a:t>
            </a:r>
          </a:p>
          <a:p>
            <a:pPr lvl="1"/>
            <a:r>
              <a:rPr lang="en-US" dirty="0"/>
              <a:t>Ensure improved access to antibiotics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FBB4-CBC1-A1EC-A441-0083F515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Neurotoxicity			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4309-62CE-68C7-74E2-53E5AC7D8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Seizures (</a:t>
            </a:r>
            <a:r>
              <a:rPr lang="en-US" dirty="0" err="1"/>
              <a:t>penicillins</a:t>
            </a:r>
            <a:r>
              <a:rPr lang="en-US" dirty="0"/>
              <a:t>, cephalosporins, carbapenems, fluoroquinolones)</a:t>
            </a:r>
          </a:p>
          <a:p>
            <a:r>
              <a:rPr lang="en-US" dirty="0"/>
              <a:t>Encephalopathy (metronidazole, fluoroquinolones, macrolides, beta lactams)</a:t>
            </a:r>
          </a:p>
          <a:p>
            <a:r>
              <a:rPr lang="en-US" dirty="0"/>
              <a:t>Optic neuropathy (linezolid, ethambutol)</a:t>
            </a:r>
          </a:p>
          <a:p>
            <a:r>
              <a:rPr lang="en-US" dirty="0"/>
              <a:t>Peripheral neuropathy (metronidazole, linezolid, fluoroquinolones)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85777-D47F-4706-3EB9-74D9A3B2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ED3A-1609-D7E8-635B-D316DED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7F3-827B-6BB6-8D4D-748535221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Causes 500,00 illnesses each year</a:t>
            </a:r>
          </a:p>
          <a:p>
            <a:r>
              <a:rPr lang="en-US" dirty="0"/>
              <a:t>1 in 6 who get C-diff infection will get it again in the subsequent 2 to 8 weeks</a:t>
            </a:r>
          </a:p>
          <a:p>
            <a:r>
              <a:rPr lang="en-US" dirty="0"/>
              <a:t>1 in 11 people over 65 with C-diff die within a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CB82D-B2C1-3DB4-69CA-CC5C946416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Bacterium that causes diarrhea and colitis</a:t>
            </a:r>
          </a:p>
          <a:p>
            <a:r>
              <a:rPr lang="en-US" dirty="0"/>
              <a:t>Caused by disruption of the intestinal microbiome</a:t>
            </a:r>
          </a:p>
          <a:p>
            <a:r>
              <a:rPr lang="en-US" dirty="0"/>
              <a:t>Extended hospital stays increase risk</a:t>
            </a:r>
          </a:p>
          <a:p>
            <a:r>
              <a:rPr lang="en-US" dirty="0"/>
              <a:t>High Risk for C diff Antibiotics</a:t>
            </a:r>
          </a:p>
          <a:p>
            <a:pPr lvl="1"/>
            <a:r>
              <a:rPr lang="en-US" dirty="0"/>
              <a:t>Clindamycin</a:t>
            </a:r>
          </a:p>
          <a:p>
            <a:pPr lvl="1"/>
            <a:r>
              <a:rPr lang="en-US" dirty="0"/>
              <a:t>Fluroquinolones (Cipro, Levaquin)</a:t>
            </a:r>
          </a:p>
          <a:p>
            <a:pPr lvl="1"/>
            <a:r>
              <a:rPr lang="en-US" dirty="0"/>
              <a:t>Third and fourth generation cephalosporins (Cefepime, Ceftriaxone, Cefixime)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3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9573-8D55-DEEC-A13E-E0E99496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Antibiotics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4808-DE53-0671-C131-A12953D09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 saved lives</a:t>
            </a:r>
          </a:p>
          <a:p>
            <a:r>
              <a:rPr lang="en-US" dirty="0"/>
              <a:t>Can cause harm by:</a:t>
            </a:r>
          </a:p>
          <a:p>
            <a:pPr lvl="1"/>
            <a:r>
              <a:rPr lang="en-US" dirty="0"/>
              <a:t>Antibiotic-related adverse events</a:t>
            </a:r>
          </a:p>
          <a:p>
            <a:pPr lvl="1"/>
            <a:r>
              <a:rPr lang="en-US" dirty="0"/>
              <a:t>Disruption of the microbiome</a:t>
            </a:r>
          </a:p>
          <a:p>
            <a:pPr lvl="1"/>
            <a:r>
              <a:rPr lang="en-US" dirty="0"/>
              <a:t>Infection with antibiotic-resistant bacteria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06BAF-ABA5-9E09-E174-8A42D5B60A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cause – </a:t>
            </a:r>
          </a:p>
          <a:p>
            <a:pPr lvl="1"/>
            <a:r>
              <a:rPr lang="en-US" dirty="0"/>
              <a:t>GI disturbances</a:t>
            </a:r>
          </a:p>
          <a:p>
            <a:pPr lvl="1"/>
            <a:r>
              <a:rPr lang="en-US" dirty="0"/>
              <a:t>Yeast infections</a:t>
            </a:r>
          </a:p>
          <a:p>
            <a:pPr lvl="1"/>
            <a:r>
              <a:rPr lang="en-US" dirty="0"/>
              <a:t>Neurotoxicity*</a:t>
            </a:r>
          </a:p>
          <a:p>
            <a:pPr lvl="1"/>
            <a:r>
              <a:rPr lang="en-US" dirty="0"/>
              <a:t>Nephrotoxicity – most commonly caused by aminoglycosides, beta-lactams and Vancomycin; incidence increases with concomitant administration of more than 1 antibiotic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7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2 xmlns="702c57aa-8f0c-44eb-a59b-05412720c73b" xsi:nil="true"/>
    <MigrationWizId xmlns="702c57aa-8f0c-44eb-a59b-05412720c73b" xsi:nil="true"/>
    <lcf76f155ced4ddcb4097134ff3c332f0 xmlns="702c57aa-8f0c-44eb-a59b-05412720c73b" xsi:nil="true"/>
    <lcf76f155ced4ddcb4097134ff3c332f1 xmlns="702c57aa-8f0c-44eb-a59b-05412720c73b" xsi:nil="true"/>
    <MigrationWizIdPermissions xmlns="702c57aa-8f0c-44eb-a59b-05412720c73b" xsi:nil="true"/>
    <MigrationWizIdVersion xmlns="702c57aa-8f0c-44eb-a59b-05412720c73b" xsi:nil="true"/>
    <TaxCatchAll xmlns="d49fd96f-2efd-4def-a9c7-60f8da9c305b" xsi:nil="true"/>
    <lcf76f155ced4ddcb4097134ff3c332f xmlns="702c57aa-8f0c-44eb-a59b-05412720c73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9681D96D96624EA7C01AFCE5F564B7" ma:contentTypeVersion="21" ma:contentTypeDescription="Create a new document." ma:contentTypeScope="" ma:versionID="c8c537fc0c49078c2e6077603159b6ed">
  <xsd:schema xmlns:xsd="http://www.w3.org/2001/XMLSchema" xmlns:xs="http://www.w3.org/2001/XMLSchema" xmlns:p="http://schemas.microsoft.com/office/2006/metadata/properties" xmlns:ns2="702c57aa-8f0c-44eb-a59b-05412720c73b" xmlns:ns3="d49fd96f-2efd-4def-a9c7-60f8da9c305b" targetNamespace="http://schemas.microsoft.com/office/2006/metadata/properties" ma:root="true" ma:fieldsID="0fee838f7456d0ef0e6b09c08b996810" ns2:_="" ns3:_="">
    <xsd:import namespace="702c57aa-8f0c-44eb-a59b-05412720c73b"/>
    <xsd:import namespace="d49fd96f-2efd-4def-a9c7-60f8da9c305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Version" minOccurs="0"/>
                <xsd:element ref="ns2:lcf76f155ced4ddcb4097134ff3c332f0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1" minOccurs="0"/>
                <xsd:element ref="ns2:lcf76f155ced4ddcb4097134ff3c332f2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c57aa-8f0c-44eb-a59b-05412720c73b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lcf76f155ced4ddcb4097134ff3c332f0" ma:index="11" nillable="true" ma:displayName="Image Tags_0" ma:hidden="true" ma:internalName="lcf76f155ced4ddcb4097134ff3c332f0" ma:readOnly="false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1" ma:index="19" nillable="true" ma:displayName="Image Tags_0" ma:hidden="true" ma:internalName="lcf76f155ced4ddcb4097134ff3c332f1" ma:readOnly="false">
      <xsd:simpleType>
        <xsd:restriction base="dms:Note"/>
      </xsd:simpleType>
    </xsd:element>
    <xsd:element name="lcf76f155ced4ddcb4097134ff3c332f2" ma:index="20" nillable="true" ma:displayName="Image Tags_0" ma:hidden="true" ma:internalName="lcf76f155ced4ddcb4097134ff3c332f2" ma:readOnly="fals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6254e71b-8c63-4609-8f4f-c08a096f7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fd96f-2efd-4def-a9c7-60f8da9c305b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a18d10e9-ee45-424b-9cfb-3c5a2dbea40a}" ma:internalName="TaxCatchAll" ma:showField="CatchAllData" ma:web="d49fd96f-2efd-4def-a9c7-60f8da9c3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38097B-F95B-4EBC-AB46-60514940AC39}">
  <ds:schemaRefs>
    <ds:schemaRef ds:uri="http://schemas.microsoft.com/office/2006/metadata/properties"/>
    <ds:schemaRef ds:uri="http://schemas.microsoft.com/office/infopath/2007/PartnerControls"/>
    <ds:schemaRef ds:uri="702c57aa-8f0c-44eb-a59b-05412720c73b"/>
    <ds:schemaRef ds:uri="d49fd96f-2efd-4def-a9c7-60f8da9c305b"/>
  </ds:schemaRefs>
</ds:datastoreItem>
</file>

<file path=customXml/itemProps2.xml><?xml version="1.0" encoding="utf-8"?>
<ds:datastoreItem xmlns:ds="http://schemas.openxmlformats.org/officeDocument/2006/customXml" ds:itemID="{28442AB3-7CBB-490B-B6C7-8181AEDDA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508984-64EB-47B3-BB24-143ECE597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c57aa-8f0c-44eb-a59b-05412720c73b"/>
    <ds:schemaRef ds:uri="d49fd96f-2efd-4def-a9c7-60f8da9c30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372</TotalTime>
  <Words>540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Antibiotic Stewardship (CDC training modules)</vt:lpstr>
      <vt:lpstr>Antibiotic Resistance</vt:lpstr>
      <vt:lpstr>Urgent threats</vt:lpstr>
      <vt:lpstr>Serious threats – require sustained action</vt:lpstr>
      <vt:lpstr>Antibiotic Stewardship at Omega</vt:lpstr>
      <vt:lpstr>5 core actions to combat antibiotic resistance</vt:lpstr>
      <vt:lpstr>Neurotoxicity     </vt:lpstr>
      <vt:lpstr>C-Diff</vt:lpstr>
      <vt:lpstr>Antibiotics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Antibiotic Stewarship</dc:title>
  <dc:creator>Fairchild, Emily</dc:creator>
  <cp:lastModifiedBy>Richie Glorioso</cp:lastModifiedBy>
  <cp:revision>23</cp:revision>
  <cp:lastPrinted>2023-06-13T22:33:44Z</cp:lastPrinted>
  <dcterms:created xsi:type="dcterms:W3CDTF">2023-06-13T16:28:59Z</dcterms:created>
  <dcterms:modified xsi:type="dcterms:W3CDTF">2025-03-17T14:51:41Z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0x0101005E9681D96D96624EA7C01AFCE5F564B7</vt:lpwstr>
  </property>
</Properties>
</file>