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6" r:id="rId5"/>
    <p:sldId id="259" r:id="rId6"/>
    <p:sldId id="260" r:id="rId7"/>
    <p:sldId id="303" r:id="rId8"/>
    <p:sldId id="275" r:id="rId9"/>
    <p:sldId id="273" r:id="rId10"/>
    <p:sldId id="305" r:id="rId11"/>
    <p:sldId id="311" r:id="rId12"/>
    <p:sldId id="304" r:id="rId13"/>
    <p:sldId id="293" r:id="rId14"/>
    <p:sldId id="296" r:id="rId15"/>
    <p:sldId id="306" r:id="rId16"/>
    <p:sldId id="280" r:id="rId17"/>
    <p:sldId id="261" r:id="rId18"/>
    <p:sldId id="262" r:id="rId19"/>
    <p:sldId id="307" r:id="rId20"/>
    <p:sldId id="263" r:id="rId21"/>
    <p:sldId id="264" r:id="rId22"/>
    <p:sldId id="265" r:id="rId23"/>
    <p:sldId id="268" r:id="rId24"/>
    <p:sldId id="270" r:id="rId25"/>
    <p:sldId id="272" r:id="rId26"/>
    <p:sldId id="308" r:id="rId27"/>
    <p:sldId id="274" r:id="rId28"/>
    <p:sldId id="271" r:id="rId29"/>
    <p:sldId id="277" r:id="rId30"/>
    <p:sldId id="281" r:id="rId31"/>
    <p:sldId id="278" r:id="rId32"/>
    <p:sldId id="302" r:id="rId33"/>
    <p:sldId id="282" r:id="rId34"/>
    <p:sldId id="269" r:id="rId35"/>
    <p:sldId id="279" r:id="rId36"/>
    <p:sldId id="284" r:id="rId37"/>
    <p:sldId id="300" r:id="rId38"/>
    <p:sldId id="287" r:id="rId39"/>
    <p:sldId id="283" r:id="rId40"/>
    <p:sldId id="309" r:id="rId41"/>
    <p:sldId id="288" r:id="rId42"/>
    <p:sldId id="298" r:id="rId43"/>
    <p:sldId id="291" r:id="rId44"/>
    <p:sldId id="310" r:id="rId45"/>
    <p:sldId id="289" r:id="rId46"/>
    <p:sldId id="299" r:id="rId47"/>
    <p:sldId id="290" r:id="rId48"/>
    <p:sldId id="286" r:id="rId49"/>
    <p:sldId id="285" r:id="rId50"/>
    <p:sldId id="294" r:id="rId51"/>
    <p:sldId id="295" r:id="rId52"/>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ABAD1-4E0C-CEA3-61E5-B4C818F87B61}" v="1" dt="2025-09-09T14:54:15.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varScale="1">
        <p:scale>
          <a:sx n="83" d="100"/>
          <a:sy n="83" d="100"/>
        </p:scale>
        <p:origin x="55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op Nurse" userId="S::preop@omegahospital.com::9c22b8aa-e761-48fb-b081-570900154a0d" providerId="AD" clId="Web-{A44D8DE5-EAB2-562B-B4D4-CD0461E233B6}"/>
    <pc:docChg chg="sldOrd">
      <pc:chgData name="Preop Nurse" userId="S::preop@omegahospital.com::9c22b8aa-e761-48fb-b081-570900154a0d" providerId="AD" clId="Web-{A44D8DE5-EAB2-562B-B4D4-CD0461E233B6}" dt="2024-10-01T14:48:36.696" v="0"/>
      <pc:docMkLst>
        <pc:docMk/>
      </pc:docMkLst>
      <pc:sldChg chg="ord">
        <pc:chgData name="Preop Nurse" userId="S::preop@omegahospital.com::9c22b8aa-e761-48fb-b081-570900154a0d" providerId="AD" clId="Web-{A44D8DE5-EAB2-562B-B4D4-CD0461E233B6}" dt="2024-10-01T14:48:36.696" v="0"/>
        <pc:sldMkLst>
          <pc:docMk/>
          <pc:sldMk cId="472444797" sldId="271"/>
        </pc:sldMkLst>
      </pc:sldChg>
    </pc:docChg>
  </pc:docChgLst>
  <pc:docChgLst>
    <pc:chgData name="Omega Nurse" userId="S::nurse@omegahospital.com::788533ea-9b36-417f-b989-b1c54c51db73" providerId="AD" clId="Web-{C3D18C54-BD98-6C88-275E-6F15D5B83CB6}"/>
    <pc:docChg chg="sldOrd">
      <pc:chgData name="Omega Nurse" userId="S::nurse@omegahospital.com::788533ea-9b36-417f-b989-b1c54c51db73" providerId="AD" clId="Web-{C3D18C54-BD98-6C88-275E-6F15D5B83CB6}" dt="2023-10-28T15:29:31.410" v="0"/>
      <pc:docMkLst>
        <pc:docMk/>
      </pc:docMkLst>
      <pc:sldChg chg="ord">
        <pc:chgData name="Omega Nurse" userId="S::nurse@omegahospital.com::788533ea-9b36-417f-b989-b1c54c51db73" providerId="AD" clId="Web-{C3D18C54-BD98-6C88-275E-6F15D5B83CB6}" dt="2023-10-28T15:29:31.410" v="0"/>
        <pc:sldMkLst>
          <pc:docMk/>
          <pc:sldMk cId="2127375913" sldId="298"/>
        </pc:sldMkLst>
      </pc:sldChg>
    </pc:docChg>
  </pc:docChgLst>
  <pc:docChgLst>
    <pc:chgData name="Omega Nurse" userId="S::nurse@omegahospital.com::788533ea-9b36-417f-b989-b1c54c51db73" providerId="AD" clId="Web-{29FC9D75-E7F9-8579-B5FF-13E58F30EFE5}"/>
    <pc:docChg chg="modSld">
      <pc:chgData name="Omega Nurse" userId="S::nurse@omegahospital.com::788533ea-9b36-417f-b989-b1c54c51db73" providerId="AD" clId="Web-{29FC9D75-E7F9-8579-B5FF-13E58F30EFE5}" dt="2023-11-11T21:56:24.950" v="5" actId="20577"/>
      <pc:docMkLst>
        <pc:docMk/>
      </pc:docMkLst>
      <pc:sldChg chg="modSp">
        <pc:chgData name="Omega Nurse" userId="S::nurse@omegahospital.com::788533ea-9b36-417f-b989-b1c54c51db73" providerId="AD" clId="Web-{29FC9D75-E7F9-8579-B5FF-13E58F30EFE5}" dt="2023-11-11T21:56:24.950" v="5" actId="20577"/>
        <pc:sldMkLst>
          <pc:docMk/>
          <pc:sldMk cId="1855017305" sldId="295"/>
        </pc:sldMkLst>
      </pc:sldChg>
      <pc:sldChg chg="modSp">
        <pc:chgData name="Omega Nurse" userId="S::nurse@omegahospital.com::788533ea-9b36-417f-b989-b1c54c51db73" providerId="AD" clId="Web-{29FC9D75-E7F9-8579-B5FF-13E58F30EFE5}" dt="2023-11-11T21:56:12.028" v="4" actId="20577"/>
        <pc:sldMkLst>
          <pc:docMk/>
          <pc:sldMk cId="3361535764" sldId="309"/>
        </pc:sldMkLst>
      </pc:sldChg>
    </pc:docChg>
  </pc:docChgLst>
  <pc:docChgLst>
    <pc:chgData name="Omega Nurse" userId="S::nurse@omegahospital.com::788533ea-9b36-417f-b989-b1c54c51db73" providerId="AD" clId="Web-{C49D08C2-105F-6C74-5714-137DA7E11AC4}"/>
    <pc:docChg chg="sldOrd">
      <pc:chgData name="Omega Nurse" userId="S::nurse@omegahospital.com::788533ea-9b36-417f-b989-b1c54c51db73" providerId="AD" clId="Web-{C49D08C2-105F-6C74-5714-137DA7E11AC4}" dt="2024-09-26T15:22:51.356" v="0"/>
      <pc:docMkLst>
        <pc:docMk/>
      </pc:docMkLst>
      <pc:sldChg chg="ord">
        <pc:chgData name="Omega Nurse" userId="S::nurse@omegahospital.com::788533ea-9b36-417f-b989-b1c54c51db73" providerId="AD" clId="Web-{C49D08C2-105F-6C74-5714-137DA7E11AC4}" dt="2024-09-26T15:22:51.356" v="0"/>
        <pc:sldMkLst>
          <pc:docMk/>
          <pc:sldMk cId="2648436826" sldId="288"/>
        </pc:sldMkLst>
      </pc:sldChg>
    </pc:docChg>
  </pc:docChgLst>
  <pc:docChgLst>
    <pc:chgData name="Alexis  Nunez" userId="S::anunez@ergenterprises.net::a1b68d96-785d-4489-bf93-bae1fdc235f3" providerId="AD" clId="Web-{0E4ABAD1-4E0C-CEA3-61E5-B4C818F87B61}"/>
    <pc:docChg chg="sldOrd">
      <pc:chgData name="Alexis  Nunez" userId="S::anunez@ergenterprises.net::a1b68d96-785d-4489-bf93-bae1fdc235f3" providerId="AD" clId="Web-{0E4ABAD1-4E0C-CEA3-61E5-B4C818F87B61}" dt="2025-09-09T14:54:15.943" v="0"/>
      <pc:docMkLst>
        <pc:docMk/>
      </pc:docMkLst>
      <pc:sldChg chg="ord">
        <pc:chgData name="Alexis  Nunez" userId="S::anunez@ergenterprises.net::a1b68d96-785d-4489-bf93-bae1fdc235f3" providerId="AD" clId="Web-{0E4ABAD1-4E0C-CEA3-61E5-B4C818F87B61}" dt="2025-09-09T14:54:15.943" v="0"/>
        <pc:sldMkLst>
          <pc:docMk/>
          <pc:sldMk cId="1340957517" sldId="279"/>
        </pc:sldMkLst>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7C18B-5AF0-486B-9E59-47EF7BA59D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438C306-5F3B-490B-8994-FA835EDD050A}">
      <dgm:prSet/>
      <dgm:spPr/>
      <dgm:t>
        <a:bodyPr/>
        <a:lstStyle/>
        <a:p>
          <a:r>
            <a:rPr lang="en-US"/>
            <a:t>Patient, Location, Time/Date of Order &amp; Provider Signature </a:t>
          </a:r>
        </a:p>
      </dgm:t>
    </dgm:pt>
    <dgm:pt modelId="{FE6D6F0E-35CF-489A-8DA4-296A48857E2D}" type="parTrans" cxnId="{B9C66EF2-247D-42AF-8465-A72A6D86ED7A}">
      <dgm:prSet/>
      <dgm:spPr/>
      <dgm:t>
        <a:bodyPr/>
        <a:lstStyle/>
        <a:p>
          <a:endParaRPr lang="en-US"/>
        </a:p>
      </dgm:t>
    </dgm:pt>
    <dgm:pt modelId="{9030FACA-9870-4FC7-93F0-E63DB4FCD2C3}" type="sibTrans" cxnId="{B9C66EF2-247D-42AF-8465-A72A6D86ED7A}">
      <dgm:prSet/>
      <dgm:spPr/>
      <dgm:t>
        <a:bodyPr/>
        <a:lstStyle/>
        <a:p>
          <a:endParaRPr lang="en-US"/>
        </a:p>
      </dgm:t>
    </dgm:pt>
    <dgm:pt modelId="{594DB240-1461-450A-B113-DD753AEB82A9}">
      <dgm:prSet/>
      <dgm:spPr/>
      <dgm:t>
        <a:bodyPr/>
        <a:lstStyle/>
        <a:p>
          <a:r>
            <a:rPr lang="en-US"/>
            <a:t>Drug name, Strength, and Dosage form (if necessary)</a:t>
          </a:r>
        </a:p>
      </dgm:t>
    </dgm:pt>
    <dgm:pt modelId="{C55DAE31-91EE-48EE-A3FF-E5E40EE309C0}" type="parTrans" cxnId="{DB6D8C41-1789-46A4-8502-980EC42645BE}">
      <dgm:prSet/>
      <dgm:spPr/>
      <dgm:t>
        <a:bodyPr/>
        <a:lstStyle/>
        <a:p>
          <a:endParaRPr lang="en-US"/>
        </a:p>
      </dgm:t>
    </dgm:pt>
    <dgm:pt modelId="{D8A8B81B-195B-4E81-912D-75F4F40CC0EF}" type="sibTrans" cxnId="{DB6D8C41-1789-46A4-8502-980EC42645BE}">
      <dgm:prSet/>
      <dgm:spPr/>
      <dgm:t>
        <a:bodyPr/>
        <a:lstStyle/>
        <a:p>
          <a:endParaRPr lang="en-US"/>
        </a:p>
      </dgm:t>
    </dgm:pt>
    <dgm:pt modelId="{C75D3C6B-5729-4A37-ACEE-D48486436DEC}">
      <dgm:prSet/>
      <dgm:spPr/>
      <dgm:t>
        <a:bodyPr/>
        <a:lstStyle/>
        <a:p>
          <a:r>
            <a:rPr lang="en-US" dirty="0"/>
            <a:t>Clear and specific directions for use (including route, rate of administration, </a:t>
          </a:r>
          <a:r>
            <a:rPr lang="en-US" dirty="0">
              <a:solidFill>
                <a:schemeClr val="bg1"/>
              </a:solidFill>
            </a:rPr>
            <a:t>reason for PRN meds, etc.)</a:t>
          </a:r>
        </a:p>
        <a:p>
          <a:endParaRPr lang="en-US" dirty="0"/>
        </a:p>
      </dgm:t>
    </dgm:pt>
    <dgm:pt modelId="{7B4615B9-21C5-4025-A2B9-1AB896F392CC}" type="parTrans" cxnId="{4F5B85CB-3BFD-43D6-AF27-77BA32D4D161}">
      <dgm:prSet/>
      <dgm:spPr/>
      <dgm:t>
        <a:bodyPr/>
        <a:lstStyle/>
        <a:p>
          <a:endParaRPr lang="en-US"/>
        </a:p>
      </dgm:t>
    </dgm:pt>
    <dgm:pt modelId="{3F8E6523-C13E-4A86-BF37-03FCC51352FC}" type="sibTrans" cxnId="{4F5B85CB-3BFD-43D6-AF27-77BA32D4D161}">
      <dgm:prSet/>
      <dgm:spPr/>
      <dgm:t>
        <a:bodyPr/>
        <a:lstStyle/>
        <a:p>
          <a:endParaRPr lang="en-US"/>
        </a:p>
      </dgm:t>
    </dgm:pt>
    <dgm:pt modelId="{45B7B6A8-AB07-42E8-B442-C04AEC9EFF77}">
      <dgm:prSet/>
      <dgm:spPr/>
      <dgm:t>
        <a:bodyPr/>
        <a:lstStyle/>
        <a:p>
          <a:r>
            <a:rPr lang="en-US"/>
            <a:t>Allergies, height, weight, age, sex, pregnancy/lactation status, diagnosis/comorbidities and any pertinent labs are readily available to review with medication order</a:t>
          </a:r>
        </a:p>
      </dgm:t>
    </dgm:pt>
    <dgm:pt modelId="{67012972-7BA7-41E4-91B7-138542725536}" type="parTrans" cxnId="{C8605C15-3764-40DD-9421-AC5213141645}">
      <dgm:prSet/>
      <dgm:spPr/>
      <dgm:t>
        <a:bodyPr/>
        <a:lstStyle/>
        <a:p>
          <a:endParaRPr lang="en-US"/>
        </a:p>
      </dgm:t>
    </dgm:pt>
    <dgm:pt modelId="{63E3786F-C7DC-4F34-8227-7E647C57B81F}" type="sibTrans" cxnId="{C8605C15-3764-40DD-9421-AC5213141645}">
      <dgm:prSet/>
      <dgm:spPr/>
      <dgm:t>
        <a:bodyPr/>
        <a:lstStyle/>
        <a:p>
          <a:endParaRPr lang="en-US"/>
        </a:p>
      </dgm:t>
    </dgm:pt>
    <dgm:pt modelId="{73B73FD3-9391-49D6-A9B3-730482350792}">
      <dgm:prSet/>
      <dgm:spPr/>
      <dgm:t>
        <a:bodyPr/>
        <a:lstStyle/>
        <a:p>
          <a:r>
            <a:rPr lang="en-US" dirty="0"/>
            <a:t>Ensure clarity, including no unapproved abbreviation used in provider order</a:t>
          </a:r>
        </a:p>
      </dgm:t>
    </dgm:pt>
    <dgm:pt modelId="{F2FD69DD-163C-43B7-B5DA-79AA41F44CD0}" type="parTrans" cxnId="{0E2AA730-694B-403C-AD99-DA13580A9F57}">
      <dgm:prSet/>
      <dgm:spPr/>
      <dgm:t>
        <a:bodyPr/>
        <a:lstStyle/>
        <a:p>
          <a:endParaRPr lang="en-US"/>
        </a:p>
      </dgm:t>
    </dgm:pt>
    <dgm:pt modelId="{BFBDE944-380D-4723-9F9D-9BE77C252B74}" type="sibTrans" cxnId="{0E2AA730-694B-403C-AD99-DA13580A9F57}">
      <dgm:prSet/>
      <dgm:spPr/>
      <dgm:t>
        <a:bodyPr/>
        <a:lstStyle/>
        <a:p>
          <a:endParaRPr lang="en-US"/>
        </a:p>
      </dgm:t>
    </dgm:pt>
    <dgm:pt modelId="{B62D790E-CC16-4498-A3B4-FF1DACE69C9E}" type="pres">
      <dgm:prSet presAssocID="{7047C18B-5AF0-486B-9E59-47EF7BA59DE6}" presName="diagram" presStyleCnt="0">
        <dgm:presLayoutVars>
          <dgm:dir/>
          <dgm:resizeHandles val="exact"/>
        </dgm:presLayoutVars>
      </dgm:prSet>
      <dgm:spPr/>
    </dgm:pt>
    <dgm:pt modelId="{4248AEBD-DDC3-485E-8FBE-C3ED7913D0D0}" type="pres">
      <dgm:prSet presAssocID="{0438C306-5F3B-490B-8994-FA835EDD050A}" presName="node" presStyleLbl="node1" presStyleIdx="0" presStyleCnt="5">
        <dgm:presLayoutVars>
          <dgm:bulletEnabled val="1"/>
        </dgm:presLayoutVars>
      </dgm:prSet>
      <dgm:spPr/>
    </dgm:pt>
    <dgm:pt modelId="{97D83824-E5A5-414E-ABE3-FA5C3CA1A664}" type="pres">
      <dgm:prSet presAssocID="{9030FACA-9870-4FC7-93F0-E63DB4FCD2C3}" presName="sibTrans" presStyleCnt="0"/>
      <dgm:spPr/>
    </dgm:pt>
    <dgm:pt modelId="{83CE0D22-5F54-4843-A0F7-C7DA76F5549A}" type="pres">
      <dgm:prSet presAssocID="{594DB240-1461-450A-B113-DD753AEB82A9}" presName="node" presStyleLbl="node1" presStyleIdx="1" presStyleCnt="5">
        <dgm:presLayoutVars>
          <dgm:bulletEnabled val="1"/>
        </dgm:presLayoutVars>
      </dgm:prSet>
      <dgm:spPr/>
    </dgm:pt>
    <dgm:pt modelId="{CC916D00-108D-4E37-833B-F552E73B1903}" type="pres">
      <dgm:prSet presAssocID="{D8A8B81B-195B-4E81-912D-75F4F40CC0EF}" presName="sibTrans" presStyleCnt="0"/>
      <dgm:spPr/>
    </dgm:pt>
    <dgm:pt modelId="{B7836ED3-FD73-4FB7-AD14-DC47E8B15345}" type="pres">
      <dgm:prSet presAssocID="{C75D3C6B-5729-4A37-ACEE-D48486436DEC}" presName="node" presStyleLbl="node1" presStyleIdx="2" presStyleCnt="5">
        <dgm:presLayoutVars>
          <dgm:bulletEnabled val="1"/>
        </dgm:presLayoutVars>
      </dgm:prSet>
      <dgm:spPr/>
    </dgm:pt>
    <dgm:pt modelId="{B788FF4E-8E9F-4B4C-A6B6-50D54596DE5B}" type="pres">
      <dgm:prSet presAssocID="{3F8E6523-C13E-4A86-BF37-03FCC51352FC}" presName="sibTrans" presStyleCnt="0"/>
      <dgm:spPr/>
    </dgm:pt>
    <dgm:pt modelId="{D024550C-1DB3-4EE9-8883-36E5897614CC}" type="pres">
      <dgm:prSet presAssocID="{45B7B6A8-AB07-42E8-B442-C04AEC9EFF77}" presName="node" presStyleLbl="node1" presStyleIdx="3" presStyleCnt="5">
        <dgm:presLayoutVars>
          <dgm:bulletEnabled val="1"/>
        </dgm:presLayoutVars>
      </dgm:prSet>
      <dgm:spPr/>
    </dgm:pt>
    <dgm:pt modelId="{0CCF6E81-2C59-4DBC-9C53-EC4122D471DB}" type="pres">
      <dgm:prSet presAssocID="{63E3786F-C7DC-4F34-8227-7E647C57B81F}" presName="sibTrans" presStyleCnt="0"/>
      <dgm:spPr/>
    </dgm:pt>
    <dgm:pt modelId="{10E4F8FB-4A71-4EE2-92F1-1E1E45BB84C0}" type="pres">
      <dgm:prSet presAssocID="{73B73FD3-9391-49D6-A9B3-730482350792}" presName="node" presStyleLbl="node1" presStyleIdx="4" presStyleCnt="5">
        <dgm:presLayoutVars>
          <dgm:bulletEnabled val="1"/>
        </dgm:presLayoutVars>
      </dgm:prSet>
      <dgm:spPr/>
    </dgm:pt>
  </dgm:ptLst>
  <dgm:cxnLst>
    <dgm:cxn modelId="{C8605C15-3764-40DD-9421-AC5213141645}" srcId="{7047C18B-5AF0-486B-9E59-47EF7BA59DE6}" destId="{45B7B6A8-AB07-42E8-B442-C04AEC9EFF77}" srcOrd="3" destOrd="0" parTransId="{67012972-7BA7-41E4-91B7-138542725536}" sibTransId="{63E3786F-C7DC-4F34-8227-7E647C57B81F}"/>
    <dgm:cxn modelId="{1EEA5022-1F68-4F91-9BF4-447D14D77DFD}" type="presOf" srcId="{594DB240-1461-450A-B113-DD753AEB82A9}" destId="{83CE0D22-5F54-4843-A0F7-C7DA76F5549A}" srcOrd="0" destOrd="0" presId="urn:microsoft.com/office/officeart/2005/8/layout/default"/>
    <dgm:cxn modelId="{0E2AA730-694B-403C-AD99-DA13580A9F57}" srcId="{7047C18B-5AF0-486B-9E59-47EF7BA59DE6}" destId="{73B73FD3-9391-49D6-A9B3-730482350792}" srcOrd="4" destOrd="0" parTransId="{F2FD69DD-163C-43B7-B5DA-79AA41F44CD0}" sibTransId="{BFBDE944-380D-4723-9F9D-9BE77C252B74}"/>
    <dgm:cxn modelId="{6408E93D-F601-4A31-8DC6-A124B12AD0E7}" type="presOf" srcId="{0438C306-5F3B-490B-8994-FA835EDD050A}" destId="{4248AEBD-DDC3-485E-8FBE-C3ED7913D0D0}" srcOrd="0" destOrd="0" presId="urn:microsoft.com/office/officeart/2005/8/layout/default"/>
    <dgm:cxn modelId="{DB6D8C41-1789-46A4-8502-980EC42645BE}" srcId="{7047C18B-5AF0-486B-9E59-47EF7BA59DE6}" destId="{594DB240-1461-450A-B113-DD753AEB82A9}" srcOrd="1" destOrd="0" parTransId="{C55DAE31-91EE-48EE-A3FF-E5E40EE309C0}" sibTransId="{D8A8B81B-195B-4E81-912D-75F4F40CC0EF}"/>
    <dgm:cxn modelId="{B765E284-F62C-430E-A576-6E45FABFE17B}" type="presOf" srcId="{45B7B6A8-AB07-42E8-B442-C04AEC9EFF77}" destId="{D024550C-1DB3-4EE9-8883-36E5897614CC}" srcOrd="0" destOrd="0" presId="urn:microsoft.com/office/officeart/2005/8/layout/default"/>
    <dgm:cxn modelId="{71C53988-B8E8-41DC-90C7-0959542C3C45}" type="presOf" srcId="{7047C18B-5AF0-486B-9E59-47EF7BA59DE6}" destId="{B62D790E-CC16-4498-A3B4-FF1DACE69C9E}" srcOrd="0" destOrd="0" presId="urn:microsoft.com/office/officeart/2005/8/layout/default"/>
    <dgm:cxn modelId="{4F5B85CB-3BFD-43D6-AF27-77BA32D4D161}" srcId="{7047C18B-5AF0-486B-9E59-47EF7BA59DE6}" destId="{C75D3C6B-5729-4A37-ACEE-D48486436DEC}" srcOrd="2" destOrd="0" parTransId="{7B4615B9-21C5-4025-A2B9-1AB896F392CC}" sibTransId="{3F8E6523-C13E-4A86-BF37-03FCC51352FC}"/>
    <dgm:cxn modelId="{D5D897D7-FBBF-40D1-8DF9-F44BCC78956D}" type="presOf" srcId="{73B73FD3-9391-49D6-A9B3-730482350792}" destId="{10E4F8FB-4A71-4EE2-92F1-1E1E45BB84C0}" srcOrd="0" destOrd="0" presId="urn:microsoft.com/office/officeart/2005/8/layout/default"/>
    <dgm:cxn modelId="{151A81F0-438B-43EF-8269-096D037B20AC}" type="presOf" srcId="{C75D3C6B-5729-4A37-ACEE-D48486436DEC}" destId="{B7836ED3-FD73-4FB7-AD14-DC47E8B15345}" srcOrd="0" destOrd="0" presId="urn:microsoft.com/office/officeart/2005/8/layout/default"/>
    <dgm:cxn modelId="{B9C66EF2-247D-42AF-8465-A72A6D86ED7A}" srcId="{7047C18B-5AF0-486B-9E59-47EF7BA59DE6}" destId="{0438C306-5F3B-490B-8994-FA835EDD050A}" srcOrd="0" destOrd="0" parTransId="{FE6D6F0E-35CF-489A-8DA4-296A48857E2D}" sibTransId="{9030FACA-9870-4FC7-93F0-E63DB4FCD2C3}"/>
    <dgm:cxn modelId="{89FC2C8C-5926-4D63-9218-0485518E6E5A}" type="presParOf" srcId="{B62D790E-CC16-4498-A3B4-FF1DACE69C9E}" destId="{4248AEBD-DDC3-485E-8FBE-C3ED7913D0D0}" srcOrd="0" destOrd="0" presId="urn:microsoft.com/office/officeart/2005/8/layout/default"/>
    <dgm:cxn modelId="{3FB6F92D-C378-4734-BC33-169059A2973E}" type="presParOf" srcId="{B62D790E-CC16-4498-A3B4-FF1DACE69C9E}" destId="{97D83824-E5A5-414E-ABE3-FA5C3CA1A664}" srcOrd="1" destOrd="0" presId="urn:microsoft.com/office/officeart/2005/8/layout/default"/>
    <dgm:cxn modelId="{E84A10A3-E284-4AA2-A31A-8382C829CEA6}" type="presParOf" srcId="{B62D790E-CC16-4498-A3B4-FF1DACE69C9E}" destId="{83CE0D22-5F54-4843-A0F7-C7DA76F5549A}" srcOrd="2" destOrd="0" presId="urn:microsoft.com/office/officeart/2005/8/layout/default"/>
    <dgm:cxn modelId="{1295C4E2-A6F6-4CF2-B8B6-2FB555E052E8}" type="presParOf" srcId="{B62D790E-CC16-4498-A3B4-FF1DACE69C9E}" destId="{CC916D00-108D-4E37-833B-F552E73B1903}" srcOrd="3" destOrd="0" presId="urn:microsoft.com/office/officeart/2005/8/layout/default"/>
    <dgm:cxn modelId="{C9BAE3E6-82E3-41E7-9CB0-7423405B9999}" type="presParOf" srcId="{B62D790E-CC16-4498-A3B4-FF1DACE69C9E}" destId="{B7836ED3-FD73-4FB7-AD14-DC47E8B15345}" srcOrd="4" destOrd="0" presId="urn:microsoft.com/office/officeart/2005/8/layout/default"/>
    <dgm:cxn modelId="{EA600C51-4837-44F8-9446-C933255DA5DD}" type="presParOf" srcId="{B62D790E-CC16-4498-A3B4-FF1DACE69C9E}" destId="{B788FF4E-8E9F-4B4C-A6B6-50D54596DE5B}" srcOrd="5" destOrd="0" presId="urn:microsoft.com/office/officeart/2005/8/layout/default"/>
    <dgm:cxn modelId="{ABFFDBD9-27C3-4EE6-BF72-285C6A625EE2}" type="presParOf" srcId="{B62D790E-CC16-4498-A3B4-FF1DACE69C9E}" destId="{D024550C-1DB3-4EE9-8883-36E5897614CC}" srcOrd="6" destOrd="0" presId="urn:microsoft.com/office/officeart/2005/8/layout/default"/>
    <dgm:cxn modelId="{65C643B6-B105-4580-8581-24BAE8ABAC6F}" type="presParOf" srcId="{B62D790E-CC16-4498-A3B4-FF1DACE69C9E}" destId="{0CCF6E81-2C59-4DBC-9C53-EC4122D471DB}" srcOrd="7" destOrd="0" presId="urn:microsoft.com/office/officeart/2005/8/layout/default"/>
    <dgm:cxn modelId="{1BE34C77-0A8F-4CF2-9553-1FF4375907B2}" type="presParOf" srcId="{B62D790E-CC16-4498-A3B4-FF1DACE69C9E}" destId="{10E4F8FB-4A71-4EE2-92F1-1E1E45BB84C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1694A2-CEEB-4CC7-B886-FAA95DBE9131}" type="doc">
      <dgm:prSet loTypeId="urn:microsoft.com/office/officeart/2005/8/layout/hProcess9" loCatId="process" qsTypeId="urn:microsoft.com/office/officeart/2005/8/quickstyle/simple1" qsCatId="simple" csTypeId="urn:microsoft.com/office/officeart/2005/8/colors/accent1_2" csCatId="accent1" phldr="1"/>
      <dgm:spPr/>
    </dgm:pt>
    <dgm:pt modelId="{6A29D68B-66AD-45F9-AB71-88E1BB04A3BE}">
      <dgm:prSet phldrT="[Text]" custT="1"/>
      <dgm:spPr/>
      <dgm:t>
        <a:bodyPr/>
        <a:lstStyle/>
        <a:p>
          <a:r>
            <a:rPr lang="en-US" sz="2000" dirty="0"/>
            <a:t>Provider enters order via CPOE </a:t>
          </a:r>
        </a:p>
      </dgm:t>
    </dgm:pt>
    <dgm:pt modelId="{30280A03-59E0-4C74-9262-145F69F29ACB}" type="parTrans" cxnId="{0480B950-0E5B-49C3-B378-86298893D9AB}">
      <dgm:prSet/>
      <dgm:spPr/>
      <dgm:t>
        <a:bodyPr/>
        <a:lstStyle/>
        <a:p>
          <a:endParaRPr lang="en-US"/>
        </a:p>
      </dgm:t>
    </dgm:pt>
    <dgm:pt modelId="{6C83BF8D-9EA8-4A54-A65A-600E9C29D0B3}" type="sibTrans" cxnId="{0480B950-0E5B-49C3-B378-86298893D9AB}">
      <dgm:prSet/>
      <dgm:spPr/>
      <dgm:t>
        <a:bodyPr/>
        <a:lstStyle/>
        <a:p>
          <a:endParaRPr lang="en-US"/>
        </a:p>
      </dgm:t>
    </dgm:pt>
    <dgm:pt modelId="{2D716AF8-D0DE-4421-8305-C1515C1D9363}">
      <dgm:prSet phldrT="[Text]" custT="1"/>
      <dgm:spPr/>
      <dgm:t>
        <a:bodyPr/>
        <a:lstStyle/>
        <a:p>
          <a:r>
            <a:rPr lang="en-US" sz="2000" dirty="0"/>
            <a:t>Pharmacist reviews &amp; verifies order</a:t>
          </a:r>
        </a:p>
      </dgm:t>
    </dgm:pt>
    <dgm:pt modelId="{F7AB753E-CBB6-481B-ADA9-1E95EA7EAC1B}" type="parTrans" cxnId="{02E55565-74EA-4A5B-87A3-EB06A62B395D}">
      <dgm:prSet/>
      <dgm:spPr/>
      <dgm:t>
        <a:bodyPr/>
        <a:lstStyle/>
        <a:p>
          <a:endParaRPr lang="en-US"/>
        </a:p>
      </dgm:t>
    </dgm:pt>
    <dgm:pt modelId="{E3F21331-34E4-4762-AC0F-BF6B97300AF1}" type="sibTrans" cxnId="{02E55565-74EA-4A5B-87A3-EB06A62B395D}">
      <dgm:prSet/>
      <dgm:spPr/>
      <dgm:t>
        <a:bodyPr/>
        <a:lstStyle/>
        <a:p>
          <a:endParaRPr lang="en-US"/>
        </a:p>
      </dgm:t>
    </dgm:pt>
    <dgm:pt modelId="{C87D119C-41B6-434E-8955-32A66FA2AD2D}">
      <dgm:prSet phldrT="[Text]" custT="1"/>
      <dgm:spPr/>
      <dgm:t>
        <a:bodyPr/>
        <a:lstStyle/>
        <a:p>
          <a:r>
            <a:rPr lang="en-US" sz="1800" dirty="0"/>
            <a:t>Medication appears in eMAR and should be available either in the Automated Dispensing Machine, Patient-Specific Bin, Refrigerator  or Hand Delivered by Pharmacy</a:t>
          </a:r>
          <a:endParaRPr lang="en-US" sz="1200" dirty="0"/>
        </a:p>
      </dgm:t>
    </dgm:pt>
    <dgm:pt modelId="{4E9F7B6A-95DA-47C5-9BB1-E6625073A323}" type="parTrans" cxnId="{80851D4D-755D-4EFA-83A6-CD30D51EF66B}">
      <dgm:prSet/>
      <dgm:spPr/>
      <dgm:t>
        <a:bodyPr/>
        <a:lstStyle/>
        <a:p>
          <a:endParaRPr lang="en-US"/>
        </a:p>
      </dgm:t>
    </dgm:pt>
    <dgm:pt modelId="{FC21D02A-247C-4B88-8DCC-7110C542F770}" type="sibTrans" cxnId="{80851D4D-755D-4EFA-83A6-CD30D51EF66B}">
      <dgm:prSet/>
      <dgm:spPr/>
      <dgm:t>
        <a:bodyPr/>
        <a:lstStyle/>
        <a:p>
          <a:endParaRPr lang="en-US"/>
        </a:p>
      </dgm:t>
    </dgm:pt>
    <dgm:pt modelId="{A6842BB5-F2FF-4230-9AEB-F2D4584A1F17}" type="pres">
      <dgm:prSet presAssocID="{E31694A2-CEEB-4CC7-B886-FAA95DBE9131}" presName="CompostProcess" presStyleCnt="0">
        <dgm:presLayoutVars>
          <dgm:dir/>
          <dgm:resizeHandles val="exact"/>
        </dgm:presLayoutVars>
      </dgm:prSet>
      <dgm:spPr/>
    </dgm:pt>
    <dgm:pt modelId="{4117D93E-4E1C-40C2-9197-883251F7D9E3}" type="pres">
      <dgm:prSet presAssocID="{E31694A2-CEEB-4CC7-B886-FAA95DBE9131}" presName="arrow" presStyleLbl="bgShp" presStyleIdx="0" presStyleCnt="1"/>
      <dgm:spPr/>
    </dgm:pt>
    <dgm:pt modelId="{2FA2B595-0464-4CDE-A1BE-B3015C7ABA31}" type="pres">
      <dgm:prSet presAssocID="{E31694A2-CEEB-4CC7-B886-FAA95DBE9131}" presName="linearProcess" presStyleCnt="0"/>
      <dgm:spPr/>
    </dgm:pt>
    <dgm:pt modelId="{B012A608-44E1-4D3E-AFFE-B05AF13C7424}" type="pres">
      <dgm:prSet presAssocID="{6A29D68B-66AD-45F9-AB71-88E1BB04A3BE}" presName="textNode" presStyleLbl="node1" presStyleIdx="0" presStyleCnt="3">
        <dgm:presLayoutVars>
          <dgm:bulletEnabled val="1"/>
        </dgm:presLayoutVars>
      </dgm:prSet>
      <dgm:spPr/>
    </dgm:pt>
    <dgm:pt modelId="{CA70AB87-1FD8-43F9-87E2-66AED5605121}" type="pres">
      <dgm:prSet presAssocID="{6C83BF8D-9EA8-4A54-A65A-600E9C29D0B3}" presName="sibTrans" presStyleCnt="0"/>
      <dgm:spPr/>
    </dgm:pt>
    <dgm:pt modelId="{43ADA409-8442-44F1-A41E-44CF02B56C01}" type="pres">
      <dgm:prSet presAssocID="{2D716AF8-D0DE-4421-8305-C1515C1D9363}" presName="textNode" presStyleLbl="node1" presStyleIdx="1" presStyleCnt="3">
        <dgm:presLayoutVars>
          <dgm:bulletEnabled val="1"/>
        </dgm:presLayoutVars>
      </dgm:prSet>
      <dgm:spPr/>
    </dgm:pt>
    <dgm:pt modelId="{0339FCAC-1C62-4C11-A8C5-9A8DE0388C3A}" type="pres">
      <dgm:prSet presAssocID="{E3F21331-34E4-4762-AC0F-BF6B97300AF1}" presName="sibTrans" presStyleCnt="0"/>
      <dgm:spPr/>
    </dgm:pt>
    <dgm:pt modelId="{4908D0CC-4006-4588-BFF6-581905A84484}" type="pres">
      <dgm:prSet presAssocID="{C87D119C-41B6-434E-8955-32A66FA2AD2D}" presName="textNode" presStyleLbl="node1" presStyleIdx="2" presStyleCnt="3" custScaleX="129621" custScaleY="162786" custLinFactNeighborX="17107" custLinFactNeighborY="-2786">
        <dgm:presLayoutVars>
          <dgm:bulletEnabled val="1"/>
        </dgm:presLayoutVars>
      </dgm:prSet>
      <dgm:spPr/>
    </dgm:pt>
  </dgm:ptLst>
  <dgm:cxnLst>
    <dgm:cxn modelId="{02E55565-74EA-4A5B-87A3-EB06A62B395D}" srcId="{E31694A2-CEEB-4CC7-B886-FAA95DBE9131}" destId="{2D716AF8-D0DE-4421-8305-C1515C1D9363}" srcOrd="1" destOrd="0" parTransId="{F7AB753E-CBB6-481B-ADA9-1E95EA7EAC1B}" sibTransId="{E3F21331-34E4-4762-AC0F-BF6B97300AF1}"/>
    <dgm:cxn modelId="{DE066469-4B0C-4B93-9F7F-F31DA705C7B0}" type="presOf" srcId="{E31694A2-CEEB-4CC7-B886-FAA95DBE9131}" destId="{A6842BB5-F2FF-4230-9AEB-F2D4584A1F17}" srcOrd="0" destOrd="0" presId="urn:microsoft.com/office/officeart/2005/8/layout/hProcess9"/>
    <dgm:cxn modelId="{80851D4D-755D-4EFA-83A6-CD30D51EF66B}" srcId="{E31694A2-CEEB-4CC7-B886-FAA95DBE9131}" destId="{C87D119C-41B6-434E-8955-32A66FA2AD2D}" srcOrd="2" destOrd="0" parTransId="{4E9F7B6A-95DA-47C5-9BB1-E6625073A323}" sibTransId="{FC21D02A-247C-4B88-8DCC-7110C542F770}"/>
    <dgm:cxn modelId="{0480B950-0E5B-49C3-B378-86298893D9AB}" srcId="{E31694A2-CEEB-4CC7-B886-FAA95DBE9131}" destId="{6A29D68B-66AD-45F9-AB71-88E1BB04A3BE}" srcOrd="0" destOrd="0" parTransId="{30280A03-59E0-4C74-9262-145F69F29ACB}" sibTransId="{6C83BF8D-9EA8-4A54-A65A-600E9C29D0B3}"/>
    <dgm:cxn modelId="{BD274A82-46C1-4F18-8B11-CD289C0AD9D3}" type="presOf" srcId="{2D716AF8-D0DE-4421-8305-C1515C1D9363}" destId="{43ADA409-8442-44F1-A41E-44CF02B56C01}" srcOrd="0" destOrd="0" presId="urn:microsoft.com/office/officeart/2005/8/layout/hProcess9"/>
    <dgm:cxn modelId="{80D6F189-9461-44AE-90DA-A39D0867CDF1}" type="presOf" srcId="{C87D119C-41B6-434E-8955-32A66FA2AD2D}" destId="{4908D0CC-4006-4588-BFF6-581905A84484}" srcOrd="0" destOrd="0" presId="urn:microsoft.com/office/officeart/2005/8/layout/hProcess9"/>
    <dgm:cxn modelId="{85FC08E3-EE10-4325-8363-1F4B8211DC20}" type="presOf" srcId="{6A29D68B-66AD-45F9-AB71-88E1BB04A3BE}" destId="{B012A608-44E1-4D3E-AFFE-B05AF13C7424}" srcOrd="0" destOrd="0" presId="urn:microsoft.com/office/officeart/2005/8/layout/hProcess9"/>
    <dgm:cxn modelId="{F7C49650-C2A8-47F2-A168-8A91D9B81837}" type="presParOf" srcId="{A6842BB5-F2FF-4230-9AEB-F2D4584A1F17}" destId="{4117D93E-4E1C-40C2-9197-883251F7D9E3}" srcOrd="0" destOrd="0" presId="urn:microsoft.com/office/officeart/2005/8/layout/hProcess9"/>
    <dgm:cxn modelId="{3ABDA2B5-1F0C-4E9D-8665-93FB6533EE30}" type="presParOf" srcId="{A6842BB5-F2FF-4230-9AEB-F2D4584A1F17}" destId="{2FA2B595-0464-4CDE-A1BE-B3015C7ABA31}" srcOrd="1" destOrd="0" presId="urn:microsoft.com/office/officeart/2005/8/layout/hProcess9"/>
    <dgm:cxn modelId="{31DAB143-BD69-40AE-A3EE-50A44C3851C4}" type="presParOf" srcId="{2FA2B595-0464-4CDE-A1BE-B3015C7ABA31}" destId="{B012A608-44E1-4D3E-AFFE-B05AF13C7424}" srcOrd="0" destOrd="0" presId="urn:microsoft.com/office/officeart/2005/8/layout/hProcess9"/>
    <dgm:cxn modelId="{8E8B91D2-7DEC-4579-9F58-E798FA1B55EB}" type="presParOf" srcId="{2FA2B595-0464-4CDE-A1BE-B3015C7ABA31}" destId="{CA70AB87-1FD8-43F9-87E2-66AED5605121}" srcOrd="1" destOrd="0" presId="urn:microsoft.com/office/officeart/2005/8/layout/hProcess9"/>
    <dgm:cxn modelId="{0206D2BC-5DD7-4DED-9D3A-0C8EE20E51F8}" type="presParOf" srcId="{2FA2B595-0464-4CDE-A1BE-B3015C7ABA31}" destId="{43ADA409-8442-44F1-A41E-44CF02B56C01}" srcOrd="2" destOrd="0" presId="urn:microsoft.com/office/officeart/2005/8/layout/hProcess9"/>
    <dgm:cxn modelId="{D4106699-B947-451B-9A20-2863BCBF7ED7}" type="presParOf" srcId="{2FA2B595-0464-4CDE-A1BE-B3015C7ABA31}" destId="{0339FCAC-1C62-4C11-A8C5-9A8DE0388C3A}" srcOrd="3" destOrd="0" presId="urn:microsoft.com/office/officeart/2005/8/layout/hProcess9"/>
    <dgm:cxn modelId="{E9A29FEF-A1BC-4EE5-9345-770A662487FA}" type="presParOf" srcId="{2FA2B595-0464-4CDE-A1BE-B3015C7ABA31}" destId="{4908D0CC-4006-4588-BFF6-581905A8448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D01A81-56D2-4A83-9D00-FB59463057B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548B150-AE99-4196-8549-141C43A5DA06}">
      <dgm:prSet/>
      <dgm:spPr/>
      <dgm:t>
        <a:bodyPr/>
        <a:lstStyle/>
        <a:p>
          <a:r>
            <a:rPr lang="en-US" b="1" dirty="0"/>
            <a:t>PRN Meds  </a:t>
          </a:r>
          <a:r>
            <a:rPr lang="en-US" dirty="0"/>
            <a:t>"AS</a:t>
          </a:r>
          <a:r>
            <a:rPr lang="en-US" dirty="0">
              <a:solidFill>
                <a:schemeClr val="tx1"/>
              </a:solidFill>
            </a:rPr>
            <a:t> NEEDED" (PRN) and "ON CALL" drug orders must be qualified with a specific criteria for administration </a:t>
          </a:r>
          <a:r>
            <a:rPr lang="en-US" dirty="0"/>
            <a:t>(an indication must be specified</a:t>
          </a:r>
          <a:endParaRPr lang="en-US" b="1" dirty="0"/>
        </a:p>
      </dgm:t>
    </dgm:pt>
    <dgm:pt modelId="{BA2DC97E-D40D-419A-9F1C-4321B22D5DC2}" type="parTrans" cxnId="{77349230-A4BF-48E3-8932-CB4655B5B96A}">
      <dgm:prSet/>
      <dgm:spPr/>
      <dgm:t>
        <a:bodyPr/>
        <a:lstStyle/>
        <a:p>
          <a:endParaRPr lang="en-US"/>
        </a:p>
      </dgm:t>
    </dgm:pt>
    <dgm:pt modelId="{BB9A2DF6-0BF2-49B3-A32E-87AF9FB81C72}" type="sibTrans" cxnId="{77349230-A4BF-48E3-8932-CB4655B5B96A}">
      <dgm:prSet/>
      <dgm:spPr/>
      <dgm:t>
        <a:bodyPr/>
        <a:lstStyle/>
        <a:p>
          <a:endParaRPr lang="en-US"/>
        </a:p>
      </dgm:t>
    </dgm:pt>
    <dgm:pt modelId="{BC42F723-9680-44DD-BE22-2DC3AB48A295}">
      <dgm:prSet/>
      <dgm:spPr/>
      <dgm:t>
        <a:bodyPr/>
        <a:lstStyle/>
        <a:p>
          <a:r>
            <a:rPr lang="en-US" b="1" dirty="0"/>
            <a:t>Therapeutic Duplication </a:t>
          </a:r>
          <a:r>
            <a:rPr lang="en-US" b="0" dirty="0"/>
            <a:t>is p</a:t>
          </a:r>
          <a:r>
            <a:rPr lang="en-US" dirty="0"/>
            <a:t>rescribing multiple drugs or identical drug/multiple route for the same indication without clear distinction of when one agent should be administered over another. Must include required criteria such as priority, sequence or patient condition for which drug or how to administer. For example, if multiple pain meds are ordered, indicate which is to be given for mild vs moderate vs severe pain (with pain scale of course).  Or if two meds ordered for constipation, indicate which to give first and when to give second if no results. A med ordered PO/IV should have parameters on which route to use and when.</a:t>
          </a:r>
          <a:endParaRPr lang="en-US" dirty="0">
            <a:solidFill>
              <a:srgbClr val="FF0000"/>
            </a:solidFill>
          </a:endParaRPr>
        </a:p>
      </dgm:t>
    </dgm:pt>
    <dgm:pt modelId="{C0C633E7-1CEE-4BDB-A6FD-A774139D8F7A}" type="parTrans" cxnId="{EA19043B-392B-4C04-BC0E-FD4B7651E218}">
      <dgm:prSet/>
      <dgm:spPr/>
      <dgm:t>
        <a:bodyPr/>
        <a:lstStyle/>
        <a:p>
          <a:endParaRPr lang="en-US"/>
        </a:p>
      </dgm:t>
    </dgm:pt>
    <dgm:pt modelId="{84013D27-DB1F-4706-9D5F-28DAF829F804}" type="sibTrans" cxnId="{EA19043B-392B-4C04-BC0E-FD4B7651E218}">
      <dgm:prSet/>
      <dgm:spPr/>
      <dgm:t>
        <a:bodyPr/>
        <a:lstStyle/>
        <a:p>
          <a:endParaRPr lang="en-US"/>
        </a:p>
      </dgm:t>
    </dgm:pt>
    <dgm:pt modelId="{C7FAED3F-B260-45CF-8725-128B5A8F7499}">
      <dgm:prSet/>
      <dgm:spPr/>
      <dgm:t>
        <a:bodyPr/>
        <a:lstStyle/>
        <a:p>
          <a:r>
            <a:rPr lang="en-US" b="1" dirty="0"/>
            <a:t>Range Orders </a:t>
          </a:r>
          <a:r>
            <a:rPr lang="en-US" b="0" dirty="0"/>
            <a:t>are not allowed as is and should </a:t>
          </a:r>
          <a:r>
            <a:rPr lang="en-US" dirty="0"/>
            <a:t>be clarified.  For example, if written as 1-2 tabs q4-6h prn pain, clarify order as possibly 1 tab q4h prn mild pain and 2 tabs q4h prn severe pain.  Pain scale should clearly indicate severity of pain.</a:t>
          </a:r>
        </a:p>
      </dgm:t>
    </dgm:pt>
    <dgm:pt modelId="{8B23CEBB-6520-48C9-A1EA-6275761A0354}" type="parTrans" cxnId="{50ED306C-785A-4FB7-9E65-651174A63E35}">
      <dgm:prSet/>
      <dgm:spPr/>
      <dgm:t>
        <a:bodyPr/>
        <a:lstStyle/>
        <a:p>
          <a:endParaRPr lang="en-US"/>
        </a:p>
      </dgm:t>
    </dgm:pt>
    <dgm:pt modelId="{AF818121-51EE-4AE6-B725-57BD51DCDF96}" type="sibTrans" cxnId="{50ED306C-785A-4FB7-9E65-651174A63E35}">
      <dgm:prSet/>
      <dgm:spPr/>
      <dgm:t>
        <a:bodyPr/>
        <a:lstStyle/>
        <a:p>
          <a:endParaRPr lang="en-US"/>
        </a:p>
      </dgm:t>
    </dgm:pt>
    <dgm:pt modelId="{A624A658-191D-4C45-84CA-388A354CBE0B}">
      <dgm:prSet/>
      <dgm:spPr/>
      <dgm:t>
        <a:bodyPr/>
        <a:lstStyle/>
        <a:p>
          <a:r>
            <a:rPr lang="en-US" dirty="0"/>
            <a:t>Without clarification, the order </a:t>
          </a:r>
          <a:r>
            <a:rPr lang="en-US" dirty="0">
              <a:solidFill>
                <a:schemeClr val="tx1"/>
              </a:solidFill>
            </a:rPr>
            <a:t>is incomplete.  </a:t>
          </a:r>
          <a:r>
            <a:rPr lang="en-US" b="1" dirty="0">
              <a:solidFill>
                <a:schemeClr val="tx1"/>
              </a:solidFill>
            </a:rPr>
            <a:t>Pharmacy will reject incomplete orders and they must be corrected</a:t>
          </a:r>
          <a:r>
            <a:rPr lang="en-US" dirty="0">
              <a:solidFill>
                <a:schemeClr val="tx1"/>
              </a:solidFill>
            </a:rPr>
            <a:t>. f you encounter an incomplete order, contact ordering provider for verbal/telephone clarification.</a:t>
          </a:r>
        </a:p>
      </dgm:t>
    </dgm:pt>
    <dgm:pt modelId="{C7E79E15-5E24-4C5D-B8B1-7F7C7E4C6525}" type="parTrans" cxnId="{4C4D9644-1C7E-4A50-9FF4-551C1D942DF8}">
      <dgm:prSet/>
      <dgm:spPr/>
      <dgm:t>
        <a:bodyPr/>
        <a:lstStyle/>
        <a:p>
          <a:endParaRPr lang="en-US"/>
        </a:p>
      </dgm:t>
    </dgm:pt>
    <dgm:pt modelId="{3E9964E4-A1C4-4704-BCEB-4AB28491CA86}" type="sibTrans" cxnId="{4C4D9644-1C7E-4A50-9FF4-551C1D942DF8}">
      <dgm:prSet/>
      <dgm:spPr/>
      <dgm:t>
        <a:bodyPr/>
        <a:lstStyle/>
        <a:p>
          <a:endParaRPr lang="en-US"/>
        </a:p>
      </dgm:t>
    </dgm:pt>
    <dgm:pt modelId="{EAB8B5C9-2FB9-4203-8346-4805592DD1AA}" type="pres">
      <dgm:prSet presAssocID="{72D01A81-56D2-4A83-9D00-FB59463057BD}" presName="vert0" presStyleCnt="0">
        <dgm:presLayoutVars>
          <dgm:dir/>
          <dgm:animOne val="branch"/>
          <dgm:animLvl val="lvl"/>
        </dgm:presLayoutVars>
      </dgm:prSet>
      <dgm:spPr/>
    </dgm:pt>
    <dgm:pt modelId="{290C9AED-CF65-4F17-B73B-C4CBEA54C99B}" type="pres">
      <dgm:prSet presAssocID="{5548B150-AE99-4196-8549-141C43A5DA06}" presName="thickLine" presStyleLbl="alignNode1" presStyleIdx="0" presStyleCnt="4"/>
      <dgm:spPr/>
    </dgm:pt>
    <dgm:pt modelId="{50ACCAA7-223A-4B78-9DA5-AF892EDFB01A}" type="pres">
      <dgm:prSet presAssocID="{5548B150-AE99-4196-8549-141C43A5DA06}" presName="horz1" presStyleCnt="0"/>
      <dgm:spPr/>
    </dgm:pt>
    <dgm:pt modelId="{817E5EBD-AD1D-46B2-8FD6-D0641BFB2665}" type="pres">
      <dgm:prSet presAssocID="{5548B150-AE99-4196-8549-141C43A5DA06}" presName="tx1" presStyleLbl="revTx" presStyleIdx="0" presStyleCnt="4"/>
      <dgm:spPr/>
    </dgm:pt>
    <dgm:pt modelId="{91576102-9E0B-4E28-93BC-7B46B606FF9D}" type="pres">
      <dgm:prSet presAssocID="{5548B150-AE99-4196-8549-141C43A5DA06}" presName="vert1" presStyleCnt="0"/>
      <dgm:spPr/>
    </dgm:pt>
    <dgm:pt modelId="{7FE4A611-2CE2-4C61-8AC4-6BCC5A556087}" type="pres">
      <dgm:prSet presAssocID="{BC42F723-9680-44DD-BE22-2DC3AB48A295}" presName="thickLine" presStyleLbl="alignNode1" presStyleIdx="1" presStyleCnt="4"/>
      <dgm:spPr/>
    </dgm:pt>
    <dgm:pt modelId="{75263FCF-7501-409C-8DC6-00AA066E3C78}" type="pres">
      <dgm:prSet presAssocID="{BC42F723-9680-44DD-BE22-2DC3AB48A295}" presName="horz1" presStyleCnt="0"/>
      <dgm:spPr/>
    </dgm:pt>
    <dgm:pt modelId="{07B5A0E0-FA7B-40BC-9EAD-871D8246AACA}" type="pres">
      <dgm:prSet presAssocID="{BC42F723-9680-44DD-BE22-2DC3AB48A295}" presName="tx1" presStyleLbl="revTx" presStyleIdx="1" presStyleCnt="4" custScaleY="128038"/>
      <dgm:spPr/>
    </dgm:pt>
    <dgm:pt modelId="{115E59D6-638D-4FE6-94DF-EB1153FF46BF}" type="pres">
      <dgm:prSet presAssocID="{BC42F723-9680-44DD-BE22-2DC3AB48A295}" presName="vert1" presStyleCnt="0"/>
      <dgm:spPr/>
    </dgm:pt>
    <dgm:pt modelId="{573D9582-E077-4BBE-B48E-848FD49ED4C0}" type="pres">
      <dgm:prSet presAssocID="{C7FAED3F-B260-45CF-8725-128B5A8F7499}" presName="thickLine" presStyleLbl="alignNode1" presStyleIdx="2" presStyleCnt="4"/>
      <dgm:spPr/>
    </dgm:pt>
    <dgm:pt modelId="{C1E51AD1-4DBB-40AA-A8A6-10EEA31A204F}" type="pres">
      <dgm:prSet presAssocID="{C7FAED3F-B260-45CF-8725-128B5A8F7499}" presName="horz1" presStyleCnt="0"/>
      <dgm:spPr/>
    </dgm:pt>
    <dgm:pt modelId="{BF2B08FD-6D98-40FF-BC09-35F424B04043}" type="pres">
      <dgm:prSet presAssocID="{C7FAED3F-B260-45CF-8725-128B5A8F7499}" presName="tx1" presStyleLbl="revTx" presStyleIdx="2" presStyleCnt="4"/>
      <dgm:spPr/>
    </dgm:pt>
    <dgm:pt modelId="{240831E6-18EA-48A0-B736-67CBF4613792}" type="pres">
      <dgm:prSet presAssocID="{C7FAED3F-B260-45CF-8725-128B5A8F7499}" presName="vert1" presStyleCnt="0"/>
      <dgm:spPr/>
    </dgm:pt>
    <dgm:pt modelId="{9E70F1D3-BA0A-406A-B489-DB5901452309}" type="pres">
      <dgm:prSet presAssocID="{A624A658-191D-4C45-84CA-388A354CBE0B}" presName="thickLine" presStyleLbl="alignNode1" presStyleIdx="3" presStyleCnt="4"/>
      <dgm:spPr/>
    </dgm:pt>
    <dgm:pt modelId="{2C2A3E41-7038-4C81-B26F-BE7959AB34AC}" type="pres">
      <dgm:prSet presAssocID="{A624A658-191D-4C45-84CA-388A354CBE0B}" presName="horz1" presStyleCnt="0"/>
      <dgm:spPr/>
    </dgm:pt>
    <dgm:pt modelId="{37A73406-93A6-46AC-8F0A-71FE689C2609}" type="pres">
      <dgm:prSet presAssocID="{A624A658-191D-4C45-84CA-388A354CBE0B}" presName="tx1" presStyleLbl="revTx" presStyleIdx="3" presStyleCnt="4"/>
      <dgm:spPr/>
    </dgm:pt>
    <dgm:pt modelId="{3070E9C5-2351-4D26-9F0A-95C3C6F3C0F3}" type="pres">
      <dgm:prSet presAssocID="{A624A658-191D-4C45-84CA-388A354CBE0B}" presName="vert1" presStyleCnt="0"/>
      <dgm:spPr/>
    </dgm:pt>
  </dgm:ptLst>
  <dgm:cxnLst>
    <dgm:cxn modelId="{77349230-A4BF-48E3-8932-CB4655B5B96A}" srcId="{72D01A81-56D2-4A83-9D00-FB59463057BD}" destId="{5548B150-AE99-4196-8549-141C43A5DA06}" srcOrd="0" destOrd="0" parTransId="{BA2DC97E-D40D-419A-9F1C-4321B22D5DC2}" sibTransId="{BB9A2DF6-0BF2-49B3-A32E-87AF9FB81C72}"/>
    <dgm:cxn modelId="{B44ECD36-AEB8-47B0-A365-C549BE8E7705}" type="presOf" srcId="{C7FAED3F-B260-45CF-8725-128B5A8F7499}" destId="{BF2B08FD-6D98-40FF-BC09-35F424B04043}" srcOrd="0" destOrd="0" presId="urn:microsoft.com/office/officeart/2008/layout/LinedList"/>
    <dgm:cxn modelId="{EA19043B-392B-4C04-BC0E-FD4B7651E218}" srcId="{72D01A81-56D2-4A83-9D00-FB59463057BD}" destId="{BC42F723-9680-44DD-BE22-2DC3AB48A295}" srcOrd="1" destOrd="0" parTransId="{C0C633E7-1CEE-4BDB-A6FD-A774139D8F7A}" sibTransId="{84013D27-DB1F-4706-9D5F-28DAF829F804}"/>
    <dgm:cxn modelId="{4C4D9644-1C7E-4A50-9FF4-551C1D942DF8}" srcId="{72D01A81-56D2-4A83-9D00-FB59463057BD}" destId="{A624A658-191D-4C45-84CA-388A354CBE0B}" srcOrd="3" destOrd="0" parTransId="{C7E79E15-5E24-4C5D-B8B1-7F7C7E4C6525}" sibTransId="{3E9964E4-A1C4-4704-BCEB-4AB28491CA86}"/>
    <dgm:cxn modelId="{50ED306C-785A-4FB7-9E65-651174A63E35}" srcId="{72D01A81-56D2-4A83-9D00-FB59463057BD}" destId="{C7FAED3F-B260-45CF-8725-128B5A8F7499}" srcOrd="2" destOrd="0" parTransId="{8B23CEBB-6520-48C9-A1EA-6275761A0354}" sibTransId="{AF818121-51EE-4AE6-B725-57BD51DCDF96}"/>
    <dgm:cxn modelId="{90EAA376-2AE4-47DC-B423-AC6E392E416A}" type="presOf" srcId="{A624A658-191D-4C45-84CA-388A354CBE0B}" destId="{37A73406-93A6-46AC-8F0A-71FE689C2609}" srcOrd="0" destOrd="0" presId="urn:microsoft.com/office/officeart/2008/layout/LinedList"/>
    <dgm:cxn modelId="{417609BE-4335-4BE9-BE68-8F716910E212}" type="presOf" srcId="{72D01A81-56D2-4A83-9D00-FB59463057BD}" destId="{EAB8B5C9-2FB9-4203-8346-4805592DD1AA}" srcOrd="0" destOrd="0" presId="urn:microsoft.com/office/officeart/2008/layout/LinedList"/>
    <dgm:cxn modelId="{AC4C57D8-C981-4C8E-AB00-B2F02323D851}" type="presOf" srcId="{5548B150-AE99-4196-8549-141C43A5DA06}" destId="{817E5EBD-AD1D-46B2-8FD6-D0641BFB2665}" srcOrd="0" destOrd="0" presId="urn:microsoft.com/office/officeart/2008/layout/LinedList"/>
    <dgm:cxn modelId="{D61319DD-935E-4B30-BA08-0B53AC355E2B}" type="presOf" srcId="{BC42F723-9680-44DD-BE22-2DC3AB48A295}" destId="{07B5A0E0-FA7B-40BC-9EAD-871D8246AACA}" srcOrd="0" destOrd="0" presId="urn:microsoft.com/office/officeart/2008/layout/LinedList"/>
    <dgm:cxn modelId="{D5CF1EAB-26FB-41A5-AAFB-1C95A9E073B7}" type="presParOf" srcId="{EAB8B5C9-2FB9-4203-8346-4805592DD1AA}" destId="{290C9AED-CF65-4F17-B73B-C4CBEA54C99B}" srcOrd="0" destOrd="0" presId="urn:microsoft.com/office/officeart/2008/layout/LinedList"/>
    <dgm:cxn modelId="{27003C84-0D6B-40D1-94CA-553B9B261C1E}" type="presParOf" srcId="{EAB8B5C9-2FB9-4203-8346-4805592DD1AA}" destId="{50ACCAA7-223A-4B78-9DA5-AF892EDFB01A}" srcOrd="1" destOrd="0" presId="urn:microsoft.com/office/officeart/2008/layout/LinedList"/>
    <dgm:cxn modelId="{B24279A2-3D8F-4C20-A236-D0DBB08C2E19}" type="presParOf" srcId="{50ACCAA7-223A-4B78-9DA5-AF892EDFB01A}" destId="{817E5EBD-AD1D-46B2-8FD6-D0641BFB2665}" srcOrd="0" destOrd="0" presId="urn:microsoft.com/office/officeart/2008/layout/LinedList"/>
    <dgm:cxn modelId="{B6F27943-9B4B-4BA6-BB96-1C2DBDC7FCE9}" type="presParOf" srcId="{50ACCAA7-223A-4B78-9DA5-AF892EDFB01A}" destId="{91576102-9E0B-4E28-93BC-7B46B606FF9D}" srcOrd="1" destOrd="0" presId="urn:microsoft.com/office/officeart/2008/layout/LinedList"/>
    <dgm:cxn modelId="{24A7D9FD-B78E-4A86-BC9B-E7F650DF408C}" type="presParOf" srcId="{EAB8B5C9-2FB9-4203-8346-4805592DD1AA}" destId="{7FE4A611-2CE2-4C61-8AC4-6BCC5A556087}" srcOrd="2" destOrd="0" presId="urn:microsoft.com/office/officeart/2008/layout/LinedList"/>
    <dgm:cxn modelId="{4D9DD86C-E0F4-4F41-8B4C-52D6AC435989}" type="presParOf" srcId="{EAB8B5C9-2FB9-4203-8346-4805592DD1AA}" destId="{75263FCF-7501-409C-8DC6-00AA066E3C78}" srcOrd="3" destOrd="0" presId="urn:microsoft.com/office/officeart/2008/layout/LinedList"/>
    <dgm:cxn modelId="{EECFF1CF-E9BE-4A59-B696-3B563C37A454}" type="presParOf" srcId="{75263FCF-7501-409C-8DC6-00AA066E3C78}" destId="{07B5A0E0-FA7B-40BC-9EAD-871D8246AACA}" srcOrd="0" destOrd="0" presId="urn:microsoft.com/office/officeart/2008/layout/LinedList"/>
    <dgm:cxn modelId="{B90C4BBD-F75B-49FC-BFF8-E9AE1A2952F4}" type="presParOf" srcId="{75263FCF-7501-409C-8DC6-00AA066E3C78}" destId="{115E59D6-638D-4FE6-94DF-EB1153FF46BF}" srcOrd="1" destOrd="0" presId="urn:microsoft.com/office/officeart/2008/layout/LinedList"/>
    <dgm:cxn modelId="{588BF787-E535-4223-86C3-16293BE41B92}" type="presParOf" srcId="{EAB8B5C9-2FB9-4203-8346-4805592DD1AA}" destId="{573D9582-E077-4BBE-B48E-848FD49ED4C0}" srcOrd="4" destOrd="0" presId="urn:microsoft.com/office/officeart/2008/layout/LinedList"/>
    <dgm:cxn modelId="{76FBC62A-3AAD-4487-B6B5-4688CA601692}" type="presParOf" srcId="{EAB8B5C9-2FB9-4203-8346-4805592DD1AA}" destId="{C1E51AD1-4DBB-40AA-A8A6-10EEA31A204F}" srcOrd="5" destOrd="0" presId="urn:microsoft.com/office/officeart/2008/layout/LinedList"/>
    <dgm:cxn modelId="{3CF5C96C-1CAA-4EEB-978A-2C07A32F307B}" type="presParOf" srcId="{C1E51AD1-4DBB-40AA-A8A6-10EEA31A204F}" destId="{BF2B08FD-6D98-40FF-BC09-35F424B04043}" srcOrd="0" destOrd="0" presId="urn:microsoft.com/office/officeart/2008/layout/LinedList"/>
    <dgm:cxn modelId="{E4F3077C-6B7B-4DDC-90D0-CBF0647B91F5}" type="presParOf" srcId="{C1E51AD1-4DBB-40AA-A8A6-10EEA31A204F}" destId="{240831E6-18EA-48A0-B736-67CBF4613792}" srcOrd="1" destOrd="0" presId="urn:microsoft.com/office/officeart/2008/layout/LinedList"/>
    <dgm:cxn modelId="{7F36F190-0464-4458-9908-5DCBDE32FB57}" type="presParOf" srcId="{EAB8B5C9-2FB9-4203-8346-4805592DD1AA}" destId="{9E70F1D3-BA0A-406A-B489-DB5901452309}" srcOrd="6" destOrd="0" presId="urn:microsoft.com/office/officeart/2008/layout/LinedList"/>
    <dgm:cxn modelId="{C40100B3-F848-4F82-AFDB-C427F29DA137}" type="presParOf" srcId="{EAB8B5C9-2FB9-4203-8346-4805592DD1AA}" destId="{2C2A3E41-7038-4C81-B26F-BE7959AB34AC}" srcOrd="7" destOrd="0" presId="urn:microsoft.com/office/officeart/2008/layout/LinedList"/>
    <dgm:cxn modelId="{7377EE77-02C5-475B-8AEE-993B08409EE7}" type="presParOf" srcId="{2C2A3E41-7038-4C81-B26F-BE7959AB34AC}" destId="{37A73406-93A6-46AC-8F0A-71FE689C2609}" srcOrd="0" destOrd="0" presId="urn:microsoft.com/office/officeart/2008/layout/LinedList"/>
    <dgm:cxn modelId="{E81D52C5-4A59-49FD-8010-9D802277DF4F}" type="presParOf" srcId="{2C2A3E41-7038-4C81-B26F-BE7959AB34AC}" destId="{3070E9C5-2351-4D26-9F0A-95C3C6F3C0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624DCB-F209-442B-B07F-A49E014D954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DCE5798-1B47-40C1-9BD4-9CE67FDC2D49}">
      <dgm:prSet/>
      <dgm:spPr/>
      <dgm:t>
        <a:bodyPr/>
        <a:lstStyle/>
        <a:p>
          <a:r>
            <a:rPr lang="en-US" dirty="0"/>
            <a:t>develop a list of current medications </a:t>
          </a:r>
        </a:p>
      </dgm:t>
    </dgm:pt>
    <dgm:pt modelId="{1268CFE8-70C8-4916-A714-18B4CE84EA28}" type="parTrans" cxnId="{FE878E6A-9CE9-4217-A663-9C7EB0F9978C}">
      <dgm:prSet/>
      <dgm:spPr/>
      <dgm:t>
        <a:bodyPr/>
        <a:lstStyle/>
        <a:p>
          <a:endParaRPr lang="en-US"/>
        </a:p>
      </dgm:t>
    </dgm:pt>
    <dgm:pt modelId="{8AEB7D91-3D77-42E6-91B4-2C1D9A9EBA9E}" type="sibTrans" cxnId="{FE878E6A-9CE9-4217-A663-9C7EB0F9978C}">
      <dgm:prSet/>
      <dgm:spPr/>
      <dgm:t>
        <a:bodyPr/>
        <a:lstStyle/>
        <a:p>
          <a:endParaRPr lang="en-US"/>
        </a:p>
      </dgm:t>
    </dgm:pt>
    <dgm:pt modelId="{BE65FE09-F88B-4DEC-82E6-6B742EDA7D4B}">
      <dgm:prSet/>
      <dgm:spPr/>
      <dgm:t>
        <a:bodyPr/>
        <a:lstStyle/>
        <a:p>
          <a:r>
            <a:rPr lang="en-US" dirty="0"/>
            <a:t>develop a list of drugs needed for current diagnosis or condition in hospital</a:t>
          </a:r>
        </a:p>
      </dgm:t>
    </dgm:pt>
    <dgm:pt modelId="{B275EF0D-1A15-4CF6-A094-DB46613508D2}" type="parTrans" cxnId="{050ED2DD-EE2B-4CC3-8E59-3A49A6093CF4}">
      <dgm:prSet/>
      <dgm:spPr/>
      <dgm:t>
        <a:bodyPr/>
        <a:lstStyle/>
        <a:p>
          <a:endParaRPr lang="en-US"/>
        </a:p>
      </dgm:t>
    </dgm:pt>
    <dgm:pt modelId="{F4C3DC42-CE84-45E2-8F74-75D2A2BCF0E9}" type="sibTrans" cxnId="{050ED2DD-EE2B-4CC3-8E59-3A49A6093CF4}">
      <dgm:prSet/>
      <dgm:spPr/>
      <dgm:t>
        <a:bodyPr/>
        <a:lstStyle/>
        <a:p>
          <a:endParaRPr lang="en-US"/>
        </a:p>
      </dgm:t>
    </dgm:pt>
    <dgm:pt modelId="{42447AD4-4A8A-4569-8CD3-E0B8FA0C844E}">
      <dgm:prSet/>
      <dgm:spPr/>
      <dgm:t>
        <a:bodyPr/>
        <a:lstStyle/>
        <a:p>
          <a:r>
            <a:rPr lang="en-US" dirty="0"/>
            <a:t>Provider compares the medications on the two lists </a:t>
          </a:r>
        </a:p>
      </dgm:t>
    </dgm:pt>
    <dgm:pt modelId="{4991C578-FA57-4EDA-9803-0EFC5D73EB52}" type="parTrans" cxnId="{DEEC72C8-C7E4-4BE2-9E4F-0FB3320AAFF6}">
      <dgm:prSet/>
      <dgm:spPr/>
      <dgm:t>
        <a:bodyPr/>
        <a:lstStyle/>
        <a:p>
          <a:endParaRPr lang="en-US"/>
        </a:p>
      </dgm:t>
    </dgm:pt>
    <dgm:pt modelId="{C5A25097-C7E7-43C2-AC7E-5D67B0B99831}" type="sibTrans" cxnId="{DEEC72C8-C7E4-4BE2-9E4F-0FB3320AAFF6}">
      <dgm:prSet/>
      <dgm:spPr/>
      <dgm:t>
        <a:bodyPr/>
        <a:lstStyle/>
        <a:p>
          <a:endParaRPr lang="en-US"/>
        </a:p>
      </dgm:t>
    </dgm:pt>
    <dgm:pt modelId="{7CD29DA1-D379-4196-A526-329BC139EEF2}">
      <dgm:prSet/>
      <dgm:spPr/>
      <dgm:t>
        <a:bodyPr/>
        <a:lstStyle/>
        <a:p>
          <a:r>
            <a:rPr lang="en-US" dirty="0"/>
            <a:t>Provider to make clinical decisions based on the comparison</a:t>
          </a:r>
        </a:p>
      </dgm:t>
    </dgm:pt>
    <dgm:pt modelId="{F908175C-9D35-4536-B15A-C20EEE5D1551}" type="parTrans" cxnId="{101BD80B-95E4-40E3-8C46-7D64AEDADD25}">
      <dgm:prSet/>
      <dgm:spPr/>
      <dgm:t>
        <a:bodyPr/>
        <a:lstStyle/>
        <a:p>
          <a:endParaRPr lang="en-US"/>
        </a:p>
      </dgm:t>
    </dgm:pt>
    <dgm:pt modelId="{91342597-4A18-4F26-8860-3EF04C7B92BC}" type="sibTrans" cxnId="{101BD80B-95E4-40E3-8C46-7D64AEDADD25}">
      <dgm:prSet/>
      <dgm:spPr/>
      <dgm:t>
        <a:bodyPr/>
        <a:lstStyle/>
        <a:p>
          <a:endParaRPr lang="en-US"/>
        </a:p>
      </dgm:t>
    </dgm:pt>
    <dgm:pt modelId="{45FB427C-54AA-432D-9FEC-1FCA9B716505}">
      <dgm:prSet/>
      <dgm:spPr/>
      <dgm:t>
        <a:bodyPr/>
        <a:lstStyle/>
        <a:p>
          <a:r>
            <a:rPr lang="en-US" dirty="0"/>
            <a:t>communicate the new list to appropriate caregivers and to the patient</a:t>
          </a:r>
        </a:p>
      </dgm:t>
    </dgm:pt>
    <dgm:pt modelId="{DD847EB9-A19F-46ED-82C2-A8E222D4631A}" type="parTrans" cxnId="{39415C8F-86D9-41D5-B172-84D1D2066BE4}">
      <dgm:prSet/>
      <dgm:spPr/>
      <dgm:t>
        <a:bodyPr/>
        <a:lstStyle/>
        <a:p>
          <a:endParaRPr lang="en-US"/>
        </a:p>
      </dgm:t>
    </dgm:pt>
    <dgm:pt modelId="{40DF7BD9-B9AC-4E6F-BECA-142C847655DD}" type="sibTrans" cxnId="{39415C8F-86D9-41D5-B172-84D1D2066BE4}">
      <dgm:prSet/>
      <dgm:spPr/>
      <dgm:t>
        <a:bodyPr/>
        <a:lstStyle/>
        <a:p>
          <a:endParaRPr lang="en-US"/>
        </a:p>
      </dgm:t>
    </dgm:pt>
    <dgm:pt modelId="{12BBC452-99F9-4B77-9474-8E5D61509A5F}" type="pres">
      <dgm:prSet presAssocID="{B4624DCB-F209-442B-B07F-A49E014D9547}" presName="Name0" presStyleCnt="0">
        <dgm:presLayoutVars>
          <dgm:dir/>
          <dgm:resizeHandles val="exact"/>
        </dgm:presLayoutVars>
      </dgm:prSet>
      <dgm:spPr/>
    </dgm:pt>
    <dgm:pt modelId="{8F7BCA8B-96B2-4891-99CE-33EC73E03020}" type="pres">
      <dgm:prSet presAssocID="{0DCE5798-1B47-40C1-9BD4-9CE67FDC2D49}" presName="node" presStyleLbl="node1" presStyleIdx="0" presStyleCnt="5">
        <dgm:presLayoutVars>
          <dgm:bulletEnabled val="1"/>
        </dgm:presLayoutVars>
      </dgm:prSet>
      <dgm:spPr/>
    </dgm:pt>
    <dgm:pt modelId="{9E246968-93FA-46E1-9162-8877FE0683E0}" type="pres">
      <dgm:prSet presAssocID="{8AEB7D91-3D77-42E6-91B4-2C1D9A9EBA9E}" presName="sibTrans" presStyleLbl="sibTrans2D1" presStyleIdx="0" presStyleCnt="4"/>
      <dgm:spPr/>
    </dgm:pt>
    <dgm:pt modelId="{BE93AD3D-DABF-461A-97C2-FCAED3BC1D3D}" type="pres">
      <dgm:prSet presAssocID="{8AEB7D91-3D77-42E6-91B4-2C1D9A9EBA9E}" presName="connectorText" presStyleLbl="sibTrans2D1" presStyleIdx="0" presStyleCnt="4"/>
      <dgm:spPr/>
    </dgm:pt>
    <dgm:pt modelId="{2FE96098-4175-4D76-BC0C-7120A802D851}" type="pres">
      <dgm:prSet presAssocID="{BE65FE09-F88B-4DEC-82E6-6B742EDA7D4B}" presName="node" presStyleLbl="node1" presStyleIdx="1" presStyleCnt="5">
        <dgm:presLayoutVars>
          <dgm:bulletEnabled val="1"/>
        </dgm:presLayoutVars>
      </dgm:prSet>
      <dgm:spPr/>
    </dgm:pt>
    <dgm:pt modelId="{233F5380-1FCF-4FC0-9DE8-4BC43AFF887B}" type="pres">
      <dgm:prSet presAssocID="{F4C3DC42-CE84-45E2-8F74-75D2A2BCF0E9}" presName="sibTrans" presStyleLbl="sibTrans2D1" presStyleIdx="1" presStyleCnt="4"/>
      <dgm:spPr/>
    </dgm:pt>
    <dgm:pt modelId="{3D7BA354-9C04-4505-8952-5597F058274D}" type="pres">
      <dgm:prSet presAssocID="{F4C3DC42-CE84-45E2-8F74-75D2A2BCF0E9}" presName="connectorText" presStyleLbl="sibTrans2D1" presStyleIdx="1" presStyleCnt="4"/>
      <dgm:spPr/>
    </dgm:pt>
    <dgm:pt modelId="{84ACFD5C-1734-490A-B1E4-C248B484B8B1}" type="pres">
      <dgm:prSet presAssocID="{42447AD4-4A8A-4569-8CD3-E0B8FA0C844E}" presName="node" presStyleLbl="node1" presStyleIdx="2" presStyleCnt="5">
        <dgm:presLayoutVars>
          <dgm:bulletEnabled val="1"/>
        </dgm:presLayoutVars>
      </dgm:prSet>
      <dgm:spPr/>
    </dgm:pt>
    <dgm:pt modelId="{ED7FDC2F-9B3A-46B1-96C4-EFC34963B22B}" type="pres">
      <dgm:prSet presAssocID="{C5A25097-C7E7-43C2-AC7E-5D67B0B99831}" presName="sibTrans" presStyleLbl="sibTrans2D1" presStyleIdx="2" presStyleCnt="4"/>
      <dgm:spPr/>
    </dgm:pt>
    <dgm:pt modelId="{5A3A57A6-C3FB-4834-83EC-940B48C38765}" type="pres">
      <dgm:prSet presAssocID="{C5A25097-C7E7-43C2-AC7E-5D67B0B99831}" presName="connectorText" presStyleLbl="sibTrans2D1" presStyleIdx="2" presStyleCnt="4"/>
      <dgm:spPr/>
    </dgm:pt>
    <dgm:pt modelId="{C9539DD6-DC8B-4E08-AF0D-B32A43F2B51C}" type="pres">
      <dgm:prSet presAssocID="{7CD29DA1-D379-4196-A526-329BC139EEF2}" presName="node" presStyleLbl="node1" presStyleIdx="3" presStyleCnt="5">
        <dgm:presLayoutVars>
          <dgm:bulletEnabled val="1"/>
        </dgm:presLayoutVars>
      </dgm:prSet>
      <dgm:spPr/>
    </dgm:pt>
    <dgm:pt modelId="{7BB5F42E-0B3A-4B45-A562-844BE99199FF}" type="pres">
      <dgm:prSet presAssocID="{91342597-4A18-4F26-8860-3EF04C7B92BC}" presName="sibTrans" presStyleLbl="sibTrans2D1" presStyleIdx="3" presStyleCnt="4"/>
      <dgm:spPr/>
    </dgm:pt>
    <dgm:pt modelId="{FC966337-FD38-421A-B59B-90F6BE7223E1}" type="pres">
      <dgm:prSet presAssocID="{91342597-4A18-4F26-8860-3EF04C7B92BC}" presName="connectorText" presStyleLbl="sibTrans2D1" presStyleIdx="3" presStyleCnt="4"/>
      <dgm:spPr/>
    </dgm:pt>
    <dgm:pt modelId="{ADF06AB0-AEA5-4B07-AC3C-7630B254566E}" type="pres">
      <dgm:prSet presAssocID="{45FB427C-54AA-432D-9FEC-1FCA9B716505}" presName="node" presStyleLbl="node1" presStyleIdx="4" presStyleCnt="5">
        <dgm:presLayoutVars>
          <dgm:bulletEnabled val="1"/>
        </dgm:presLayoutVars>
      </dgm:prSet>
      <dgm:spPr/>
    </dgm:pt>
  </dgm:ptLst>
  <dgm:cxnLst>
    <dgm:cxn modelId="{4BB70409-B600-47B3-AA97-0E3491D1E678}" type="presOf" srcId="{F4C3DC42-CE84-45E2-8F74-75D2A2BCF0E9}" destId="{233F5380-1FCF-4FC0-9DE8-4BC43AFF887B}" srcOrd="0" destOrd="0" presId="urn:microsoft.com/office/officeart/2005/8/layout/process1"/>
    <dgm:cxn modelId="{FB9FA709-7150-4597-BC96-7EF5464F753F}" type="presOf" srcId="{BE65FE09-F88B-4DEC-82E6-6B742EDA7D4B}" destId="{2FE96098-4175-4D76-BC0C-7120A802D851}" srcOrd="0" destOrd="0" presId="urn:microsoft.com/office/officeart/2005/8/layout/process1"/>
    <dgm:cxn modelId="{101BD80B-95E4-40E3-8C46-7D64AEDADD25}" srcId="{B4624DCB-F209-442B-B07F-A49E014D9547}" destId="{7CD29DA1-D379-4196-A526-329BC139EEF2}" srcOrd="3" destOrd="0" parTransId="{F908175C-9D35-4536-B15A-C20EEE5D1551}" sibTransId="{91342597-4A18-4F26-8860-3EF04C7B92BC}"/>
    <dgm:cxn modelId="{037E3313-5EEB-42FC-B069-0A18BA80B495}" type="presOf" srcId="{0DCE5798-1B47-40C1-9BD4-9CE67FDC2D49}" destId="{8F7BCA8B-96B2-4891-99CE-33EC73E03020}" srcOrd="0" destOrd="0" presId="urn:microsoft.com/office/officeart/2005/8/layout/process1"/>
    <dgm:cxn modelId="{E88E8D1A-C1F7-47E7-B0E2-A682D30EBD81}" type="presOf" srcId="{8AEB7D91-3D77-42E6-91B4-2C1D9A9EBA9E}" destId="{BE93AD3D-DABF-461A-97C2-FCAED3BC1D3D}" srcOrd="1" destOrd="0" presId="urn:microsoft.com/office/officeart/2005/8/layout/process1"/>
    <dgm:cxn modelId="{2330685F-6E4E-4BF3-86BE-8D3CDE6D8DE0}" type="presOf" srcId="{F4C3DC42-CE84-45E2-8F74-75D2A2BCF0E9}" destId="{3D7BA354-9C04-4505-8952-5597F058274D}" srcOrd="1" destOrd="0" presId="urn:microsoft.com/office/officeart/2005/8/layout/process1"/>
    <dgm:cxn modelId="{B5C2A045-54A6-4EA4-8C0D-8B37045C181F}" type="presOf" srcId="{45FB427C-54AA-432D-9FEC-1FCA9B716505}" destId="{ADF06AB0-AEA5-4B07-AC3C-7630B254566E}" srcOrd="0" destOrd="0" presId="urn:microsoft.com/office/officeart/2005/8/layout/process1"/>
    <dgm:cxn modelId="{5ABAE049-E563-4DE1-BA86-6CA6C2476F86}" type="presOf" srcId="{91342597-4A18-4F26-8860-3EF04C7B92BC}" destId="{FC966337-FD38-421A-B59B-90F6BE7223E1}" srcOrd="1" destOrd="0" presId="urn:microsoft.com/office/officeart/2005/8/layout/process1"/>
    <dgm:cxn modelId="{FE878E6A-9CE9-4217-A663-9C7EB0F9978C}" srcId="{B4624DCB-F209-442B-B07F-A49E014D9547}" destId="{0DCE5798-1B47-40C1-9BD4-9CE67FDC2D49}" srcOrd="0" destOrd="0" parTransId="{1268CFE8-70C8-4916-A714-18B4CE84EA28}" sibTransId="{8AEB7D91-3D77-42E6-91B4-2C1D9A9EBA9E}"/>
    <dgm:cxn modelId="{5DF8AC7C-7D88-475A-B87D-02ADA74F63EA}" type="presOf" srcId="{91342597-4A18-4F26-8860-3EF04C7B92BC}" destId="{7BB5F42E-0B3A-4B45-A562-844BE99199FF}" srcOrd="0" destOrd="0" presId="urn:microsoft.com/office/officeart/2005/8/layout/process1"/>
    <dgm:cxn modelId="{39415C8F-86D9-41D5-B172-84D1D2066BE4}" srcId="{B4624DCB-F209-442B-B07F-A49E014D9547}" destId="{45FB427C-54AA-432D-9FEC-1FCA9B716505}" srcOrd="4" destOrd="0" parTransId="{DD847EB9-A19F-46ED-82C2-A8E222D4631A}" sibTransId="{40DF7BD9-B9AC-4E6F-BECA-142C847655DD}"/>
    <dgm:cxn modelId="{43373FC5-6B49-40B4-B788-84ED4F5BA8FE}" type="presOf" srcId="{C5A25097-C7E7-43C2-AC7E-5D67B0B99831}" destId="{5A3A57A6-C3FB-4834-83EC-940B48C38765}" srcOrd="1" destOrd="0" presId="urn:microsoft.com/office/officeart/2005/8/layout/process1"/>
    <dgm:cxn modelId="{DEEC72C8-C7E4-4BE2-9E4F-0FB3320AAFF6}" srcId="{B4624DCB-F209-442B-B07F-A49E014D9547}" destId="{42447AD4-4A8A-4569-8CD3-E0B8FA0C844E}" srcOrd="2" destOrd="0" parTransId="{4991C578-FA57-4EDA-9803-0EFC5D73EB52}" sibTransId="{C5A25097-C7E7-43C2-AC7E-5D67B0B99831}"/>
    <dgm:cxn modelId="{2273C1CF-747B-4A02-A8F4-9921F0C68946}" type="presOf" srcId="{C5A25097-C7E7-43C2-AC7E-5D67B0B99831}" destId="{ED7FDC2F-9B3A-46B1-96C4-EFC34963B22B}" srcOrd="0" destOrd="0" presId="urn:microsoft.com/office/officeart/2005/8/layout/process1"/>
    <dgm:cxn modelId="{050ED2DD-EE2B-4CC3-8E59-3A49A6093CF4}" srcId="{B4624DCB-F209-442B-B07F-A49E014D9547}" destId="{BE65FE09-F88B-4DEC-82E6-6B742EDA7D4B}" srcOrd="1" destOrd="0" parTransId="{B275EF0D-1A15-4CF6-A094-DB46613508D2}" sibTransId="{F4C3DC42-CE84-45E2-8F74-75D2A2BCF0E9}"/>
    <dgm:cxn modelId="{22653EE7-3599-41EA-BEA4-5411F93E75D7}" type="presOf" srcId="{7CD29DA1-D379-4196-A526-329BC139EEF2}" destId="{C9539DD6-DC8B-4E08-AF0D-B32A43F2B51C}" srcOrd="0" destOrd="0" presId="urn:microsoft.com/office/officeart/2005/8/layout/process1"/>
    <dgm:cxn modelId="{4CCF8AE8-D5BC-40BB-8E40-02C6DCA38D2E}" type="presOf" srcId="{B4624DCB-F209-442B-B07F-A49E014D9547}" destId="{12BBC452-99F9-4B77-9474-8E5D61509A5F}" srcOrd="0" destOrd="0" presId="urn:microsoft.com/office/officeart/2005/8/layout/process1"/>
    <dgm:cxn modelId="{3B1F44EF-5BA5-4035-B1B0-63451D715733}" type="presOf" srcId="{8AEB7D91-3D77-42E6-91B4-2C1D9A9EBA9E}" destId="{9E246968-93FA-46E1-9162-8877FE0683E0}" srcOrd="0" destOrd="0" presId="urn:microsoft.com/office/officeart/2005/8/layout/process1"/>
    <dgm:cxn modelId="{8887A2F1-8015-4D7F-BFA8-37535EBF6941}" type="presOf" srcId="{42447AD4-4A8A-4569-8CD3-E0B8FA0C844E}" destId="{84ACFD5C-1734-490A-B1E4-C248B484B8B1}" srcOrd="0" destOrd="0" presId="urn:microsoft.com/office/officeart/2005/8/layout/process1"/>
    <dgm:cxn modelId="{CAF95C0A-DAF9-4C04-87EB-689A16DDDDF7}" type="presParOf" srcId="{12BBC452-99F9-4B77-9474-8E5D61509A5F}" destId="{8F7BCA8B-96B2-4891-99CE-33EC73E03020}" srcOrd="0" destOrd="0" presId="urn:microsoft.com/office/officeart/2005/8/layout/process1"/>
    <dgm:cxn modelId="{E720A0EE-2C32-4ADB-AFFE-93D0039598E9}" type="presParOf" srcId="{12BBC452-99F9-4B77-9474-8E5D61509A5F}" destId="{9E246968-93FA-46E1-9162-8877FE0683E0}" srcOrd="1" destOrd="0" presId="urn:microsoft.com/office/officeart/2005/8/layout/process1"/>
    <dgm:cxn modelId="{6F1F925C-BF5A-43C1-BE7D-F57E9737EEDD}" type="presParOf" srcId="{9E246968-93FA-46E1-9162-8877FE0683E0}" destId="{BE93AD3D-DABF-461A-97C2-FCAED3BC1D3D}" srcOrd="0" destOrd="0" presId="urn:microsoft.com/office/officeart/2005/8/layout/process1"/>
    <dgm:cxn modelId="{CF3AEB40-EF21-4706-8261-2DBF9BC8607C}" type="presParOf" srcId="{12BBC452-99F9-4B77-9474-8E5D61509A5F}" destId="{2FE96098-4175-4D76-BC0C-7120A802D851}" srcOrd="2" destOrd="0" presId="urn:microsoft.com/office/officeart/2005/8/layout/process1"/>
    <dgm:cxn modelId="{40080105-A53F-4121-8145-D10315A92BA9}" type="presParOf" srcId="{12BBC452-99F9-4B77-9474-8E5D61509A5F}" destId="{233F5380-1FCF-4FC0-9DE8-4BC43AFF887B}" srcOrd="3" destOrd="0" presId="urn:microsoft.com/office/officeart/2005/8/layout/process1"/>
    <dgm:cxn modelId="{21457372-DAFC-4789-BC36-BBCE93162C50}" type="presParOf" srcId="{233F5380-1FCF-4FC0-9DE8-4BC43AFF887B}" destId="{3D7BA354-9C04-4505-8952-5597F058274D}" srcOrd="0" destOrd="0" presId="urn:microsoft.com/office/officeart/2005/8/layout/process1"/>
    <dgm:cxn modelId="{567593E0-7C7A-4389-8C57-7802D455F889}" type="presParOf" srcId="{12BBC452-99F9-4B77-9474-8E5D61509A5F}" destId="{84ACFD5C-1734-490A-B1E4-C248B484B8B1}" srcOrd="4" destOrd="0" presId="urn:microsoft.com/office/officeart/2005/8/layout/process1"/>
    <dgm:cxn modelId="{2719CC3B-6013-4A8D-A142-7CBEEDA1B2D8}" type="presParOf" srcId="{12BBC452-99F9-4B77-9474-8E5D61509A5F}" destId="{ED7FDC2F-9B3A-46B1-96C4-EFC34963B22B}" srcOrd="5" destOrd="0" presId="urn:microsoft.com/office/officeart/2005/8/layout/process1"/>
    <dgm:cxn modelId="{B1A1294C-5481-4B30-9988-5CA64A6144B9}" type="presParOf" srcId="{ED7FDC2F-9B3A-46B1-96C4-EFC34963B22B}" destId="{5A3A57A6-C3FB-4834-83EC-940B48C38765}" srcOrd="0" destOrd="0" presId="urn:microsoft.com/office/officeart/2005/8/layout/process1"/>
    <dgm:cxn modelId="{7317EDC4-C6E4-44A0-8BBC-DA29C7847F36}" type="presParOf" srcId="{12BBC452-99F9-4B77-9474-8E5D61509A5F}" destId="{C9539DD6-DC8B-4E08-AF0D-B32A43F2B51C}" srcOrd="6" destOrd="0" presId="urn:microsoft.com/office/officeart/2005/8/layout/process1"/>
    <dgm:cxn modelId="{363C375F-A7F7-47F4-83ED-B53573A9AD7F}" type="presParOf" srcId="{12BBC452-99F9-4B77-9474-8E5D61509A5F}" destId="{7BB5F42E-0B3A-4B45-A562-844BE99199FF}" srcOrd="7" destOrd="0" presId="urn:microsoft.com/office/officeart/2005/8/layout/process1"/>
    <dgm:cxn modelId="{DCC7C734-31B8-4FB2-95C6-D5FAAFCDC441}" type="presParOf" srcId="{7BB5F42E-0B3A-4B45-A562-844BE99199FF}" destId="{FC966337-FD38-421A-B59B-90F6BE7223E1}" srcOrd="0" destOrd="0" presId="urn:microsoft.com/office/officeart/2005/8/layout/process1"/>
    <dgm:cxn modelId="{A29CD98D-AB93-4A5C-80EF-3354CEA0747F}" type="presParOf" srcId="{12BBC452-99F9-4B77-9474-8E5D61509A5F}" destId="{ADF06AB0-AEA5-4B07-AC3C-7630B254566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768DFF-38B6-4464-AF84-E6A2344E6E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F478B5-B5E3-4582-A000-0309156F694A}">
      <dgm:prSet/>
      <dgm:spPr/>
      <dgm:t>
        <a:bodyPr/>
        <a:lstStyle/>
        <a:p>
          <a:r>
            <a:rPr lang="en-US" dirty="0"/>
            <a:t>Access to drug storage areas is limited to authorized personnel </a:t>
          </a:r>
        </a:p>
      </dgm:t>
    </dgm:pt>
    <dgm:pt modelId="{652CE73D-0E96-44F3-AA54-11FF6F7FD5BF}" type="parTrans" cxnId="{84F7BF46-46D6-41E8-9476-B41B664E301E}">
      <dgm:prSet/>
      <dgm:spPr/>
      <dgm:t>
        <a:bodyPr/>
        <a:lstStyle/>
        <a:p>
          <a:endParaRPr lang="en-US"/>
        </a:p>
      </dgm:t>
    </dgm:pt>
    <dgm:pt modelId="{7D71B6DD-E737-456C-82C2-06239A5F56A9}" type="sibTrans" cxnId="{84F7BF46-46D6-41E8-9476-B41B664E301E}">
      <dgm:prSet/>
      <dgm:spPr/>
      <dgm:t>
        <a:bodyPr/>
        <a:lstStyle/>
        <a:p>
          <a:endParaRPr lang="en-US"/>
        </a:p>
      </dgm:t>
    </dgm:pt>
    <dgm:pt modelId="{71220502-91F0-4D5D-A0C1-CF29A8ADE2DF}">
      <dgm:prSet/>
      <dgm:spPr/>
      <dgm:t>
        <a:bodyPr/>
        <a:lstStyle/>
        <a:p>
          <a:r>
            <a:rPr lang="en-US" dirty="0"/>
            <a:t>Do not leave any meds unsecured and send any meds that should not be there to Pharmacy(once pharmacy opens)</a:t>
          </a:r>
        </a:p>
      </dgm:t>
    </dgm:pt>
    <dgm:pt modelId="{7395BE4C-954D-4F75-AAFB-0DA990417A01}" type="parTrans" cxnId="{DB36397B-6E9C-4515-888B-4805F6611BC7}">
      <dgm:prSet/>
      <dgm:spPr/>
      <dgm:t>
        <a:bodyPr/>
        <a:lstStyle/>
        <a:p>
          <a:endParaRPr lang="en-US"/>
        </a:p>
      </dgm:t>
    </dgm:pt>
    <dgm:pt modelId="{F6E36B83-69B3-42E1-A117-D9E9639C65F8}" type="sibTrans" cxnId="{DB36397B-6E9C-4515-888B-4805F6611BC7}">
      <dgm:prSet/>
      <dgm:spPr/>
      <dgm:t>
        <a:bodyPr/>
        <a:lstStyle/>
        <a:p>
          <a:endParaRPr lang="en-US"/>
        </a:p>
      </dgm:t>
    </dgm:pt>
    <dgm:pt modelId="{230E4F28-65B3-41E3-AA28-4FCBB69A9243}">
      <dgm:prSet/>
      <dgm:spPr/>
      <dgm:t>
        <a:bodyPr/>
        <a:lstStyle/>
        <a:p>
          <a:r>
            <a:rPr lang="en-US" dirty="0"/>
            <a:t>Label all multiple dose vials with no more than 28 day beyond use date (not date opened)  and do not use beyond that date</a:t>
          </a:r>
        </a:p>
      </dgm:t>
    </dgm:pt>
    <dgm:pt modelId="{6A093635-31F7-45C2-95EA-B0077CE8C709}" type="parTrans" cxnId="{CEA110F2-C086-4869-8344-A9E6DF5CE875}">
      <dgm:prSet/>
      <dgm:spPr/>
      <dgm:t>
        <a:bodyPr/>
        <a:lstStyle/>
        <a:p>
          <a:endParaRPr lang="en-US"/>
        </a:p>
      </dgm:t>
    </dgm:pt>
    <dgm:pt modelId="{4DE9684C-73E8-4565-A3D9-713C2C42C73A}" type="sibTrans" cxnId="{CEA110F2-C086-4869-8344-A9E6DF5CE875}">
      <dgm:prSet/>
      <dgm:spPr/>
      <dgm:t>
        <a:bodyPr/>
        <a:lstStyle/>
        <a:p>
          <a:endParaRPr lang="en-US"/>
        </a:p>
      </dgm:t>
    </dgm:pt>
    <dgm:pt modelId="{7A30B638-2144-46F8-A3FA-CB00FC52C4CA}">
      <dgm:prSet/>
      <dgm:spPr/>
      <dgm:t>
        <a:bodyPr/>
        <a:lstStyle/>
        <a:p>
          <a:r>
            <a:rPr lang="en-US" dirty="0"/>
            <a:t>Refrigerator/freezer temperature should be logged daily or twice daily if vaccines are stored in it; new Temp Logs implemented </a:t>
          </a:r>
        </a:p>
      </dgm:t>
    </dgm:pt>
    <dgm:pt modelId="{5E41907F-3B8C-4AD0-A03F-85FE23470253}" type="parTrans" cxnId="{A88AAF6F-A8AE-4ACE-82DA-03B00D091B39}">
      <dgm:prSet/>
      <dgm:spPr/>
      <dgm:t>
        <a:bodyPr/>
        <a:lstStyle/>
        <a:p>
          <a:endParaRPr lang="en-US"/>
        </a:p>
      </dgm:t>
    </dgm:pt>
    <dgm:pt modelId="{9D3CCD9D-A296-40C2-B9AD-CCCB8F925E81}" type="sibTrans" cxnId="{A88AAF6F-A8AE-4ACE-82DA-03B00D091B39}">
      <dgm:prSet/>
      <dgm:spPr/>
      <dgm:t>
        <a:bodyPr/>
        <a:lstStyle/>
        <a:p>
          <a:endParaRPr lang="en-US"/>
        </a:p>
      </dgm:t>
    </dgm:pt>
    <dgm:pt modelId="{4A9E6FED-C94D-4BB5-9C11-82E3AF110513}">
      <dgm:prSet/>
      <dgm:spPr/>
      <dgm:t>
        <a:bodyPr/>
        <a:lstStyle/>
        <a:p>
          <a:r>
            <a:rPr lang="en-US" dirty="0"/>
            <a:t>Med Rooms should remain locked at all times when unattended </a:t>
          </a:r>
        </a:p>
      </dgm:t>
    </dgm:pt>
    <dgm:pt modelId="{1F5C88BE-BA45-4E14-B4D1-E7EF91275538}" type="parTrans" cxnId="{FE95D2A0-951A-49B1-926F-8E0FC5AA3F91}">
      <dgm:prSet/>
      <dgm:spPr/>
      <dgm:t>
        <a:bodyPr/>
        <a:lstStyle/>
        <a:p>
          <a:endParaRPr lang="en-US"/>
        </a:p>
      </dgm:t>
    </dgm:pt>
    <dgm:pt modelId="{968295C2-B2E8-4EB8-B5EB-B13258455D71}" type="sibTrans" cxnId="{FE95D2A0-951A-49B1-926F-8E0FC5AA3F91}">
      <dgm:prSet/>
      <dgm:spPr/>
      <dgm:t>
        <a:bodyPr/>
        <a:lstStyle/>
        <a:p>
          <a:endParaRPr lang="en-US"/>
        </a:p>
      </dgm:t>
    </dgm:pt>
    <dgm:pt modelId="{BC8B2B86-352F-4CAD-A166-1C2AD9A3FD76}">
      <dgm:prSet/>
      <dgm:spPr/>
      <dgm:t>
        <a:bodyPr/>
        <a:lstStyle/>
        <a:p>
          <a:r>
            <a:rPr lang="en-US" dirty="0"/>
            <a:t>Keep clean with no clutter or food, including in med refrigerator</a:t>
          </a:r>
        </a:p>
      </dgm:t>
    </dgm:pt>
    <dgm:pt modelId="{57E2A6F1-E6F1-49A2-B457-94BFECAB7B44}" type="parTrans" cxnId="{D2CA1D34-9090-435F-AE46-FDFF27A89C3D}">
      <dgm:prSet/>
      <dgm:spPr/>
      <dgm:t>
        <a:bodyPr/>
        <a:lstStyle/>
        <a:p>
          <a:endParaRPr lang="en-US"/>
        </a:p>
      </dgm:t>
    </dgm:pt>
    <dgm:pt modelId="{EF5C525B-81A1-4F46-AB74-AEFBBFD3D1C2}" type="sibTrans" cxnId="{D2CA1D34-9090-435F-AE46-FDFF27A89C3D}">
      <dgm:prSet/>
      <dgm:spPr/>
      <dgm:t>
        <a:bodyPr/>
        <a:lstStyle/>
        <a:p>
          <a:endParaRPr lang="en-US"/>
        </a:p>
      </dgm:t>
    </dgm:pt>
    <dgm:pt modelId="{8C7B9562-F9EB-448E-804A-2FC0F1F2556D}">
      <dgm:prSet/>
      <dgm:spPr/>
      <dgm:t>
        <a:bodyPr/>
        <a:lstStyle/>
        <a:p>
          <a:r>
            <a:rPr lang="en-US" dirty="0"/>
            <a:t>Crash Cart seals are intact.  </a:t>
          </a:r>
        </a:p>
      </dgm:t>
    </dgm:pt>
    <dgm:pt modelId="{7AC9F85B-CE45-496B-816E-2B6DC9D5CE2D}" type="parTrans" cxnId="{3ACAD456-28AC-4A38-8932-4744CEC90225}">
      <dgm:prSet/>
      <dgm:spPr/>
      <dgm:t>
        <a:bodyPr/>
        <a:lstStyle/>
        <a:p>
          <a:endParaRPr lang="en-US"/>
        </a:p>
      </dgm:t>
    </dgm:pt>
    <dgm:pt modelId="{7572AD5E-E1E9-4420-A3F1-38983D8F9941}" type="sibTrans" cxnId="{3ACAD456-28AC-4A38-8932-4744CEC90225}">
      <dgm:prSet/>
      <dgm:spPr/>
      <dgm:t>
        <a:bodyPr/>
        <a:lstStyle/>
        <a:p>
          <a:endParaRPr lang="en-US"/>
        </a:p>
      </dgm:t>
    </dgm:pt>
    <dgm:pt modelId="{7BB3155C-6FF1-48B9-9F3B-1710BB98D35C}">
      <dgm:prSet/>
      <dgm:spPr/>
      <dgm:t>
        <a:bodyPr/>
        <a:lstStyle/>
        <a:p>
          <a:r>
            <a:rPr lang="en-US"/>
            <a:t>Pharmacy should conduct documented monthly inspections of all medication areas. Corrective action should be taken as needed.</a:t>
          </a:r>
        </a:p>
      </dgm:t>
    </dgm:pt>
    <dgm:pt modelId="{03DC6B49-13DB-453B-8181-012E731E5B77}" type="parTrans" cxnId="{3F0FBEA2-8F7E-4A0B-966B-921A888B4F1C}">
      <dgm:prSet/>
      <dgm:spPr/>
      <dgm:t>
        <a:bodyPr/>
        <a:lstStyle/>
        <a:p>
          <a:endParaRPr lang="en-US"/>
        </a:p>
      </dgm:t>
    </dgm:pt>
    <dgm:pt modelId="{A21FCD9C-9D5A-4B6D-9E13-A6A513DD9F95}" type="sibTrans" cxnId="{3F0FBEA2-8F7E-4A0B-966B-921A888B4F1C}">
      <dgm:prSet/>
      <dgm:spPr/>
      <dgm:t>
        <a:bodyPr/>
        <a:lstStyle/>
        <a:p>
          <a:endParaRPr lang="en-US"/>
        </a:p>
      </dgm:t>
    </dgm:pt>
    <dgm:pt modelId="{C931BFFA-4FFA-4BF8-8CE7-E6C361990F86}" type="pres">
      <dgm:prSet presAssocID="{16768DFF-38B6-4464-AF84-E6A2344E6EFD}" presName="diagram" presStyleCnt="0">
        <dgm:presLayoutVars>
          <dgm:dir/>
          <dgm:resizeHandles val="exact"/>
        </dgm:presLayoutVars>
      </dgm:prSet>
      <dgm:spPr/>
    </dgm:pt>
    <dgm:pt modelId="{5A2A3179-DE39-42D4-959A-3ECCC4AA9C2F}" type="pres">
      <dgm:prSet presAssocID="{0EF478B5-B5E3-4582-A000-0309156F694A}" presName="node" presStyleLbl="node1" presStyleIdx="0" presStyleCnt="8">
        <dgm:presLayoutVars>
          <dgm:bulletEnabled val="1"/>
        </dgm:presLayoutVars>
      </dgm:prSet>
      <dgm:spPr/>
    </dgm:pt>
    <dgm:pt modelId="{DB08C8D4-6952-4B44-AA0A-87E1D88B06E0}" type="pres">
      <dgm:prSet presAssocID="{7D71B6DD-E737-456C-82C2-06239A5F56A9}" presName="sibTrans" presStyleCnt="0"/>
      <dgm:spPr/>
    </dgm:pt>
    <dgm:pt modelId="{18805FB7-F4C6-43D0-BF3E-C3D65C81CD47}" type="pres">
      <dgm:prSet presAssocID="{71220502-91F0-4D5D-A0C1-CF29A8ADE2DF}" presName="node" presStyleLbl="node1" presStyleIdx="1" presStyleCnt="8">
        <dgm:presLayoutVars>
          <dgm:bulletEnabled val="1"/>
        </dgm:presLayoutVars>
      </dgm:prSet>
      <dgm:spPr/>
    </dgm:pt>
    <dgm:pt modelId="{577EA539-7FFF-4B18-84C5-4092D025A8FA}" type="pres">
      <dgm:prSet presAssocID="{F6E36B83-69B3-42E1-A117-D9E9639C65F8}" presName="sibTrans" presStyleCnt="0"/>
      <dgm:spPr/>
    </dgm:pt>
    <dgm:pt modelId="{B989C0BD-F837-442F-AE7C-ECD3FC6DDA9A}" type="pres">
      <dgm:prSet presAssocID="{230E4F28-65B3-41E3-AA28-4FCBB69A9243}" presName="node" presStyleLbl="node1" presStyleIdx="2" presStyleCnt="8">
        <dgm:presLayoutVars>
          <dgm:bulletEnabled val="1"/>
        </dgm:presLayoutVars>
      </dgm:prSet>
      <dgm:spPr/>
    </dgm:pt>
    <dgm:pt modelId="{65B5F6F5-CB48-4AA2-8478-32529F7DA703}" type="pres">
      <dgm:prSet presAssocID="{4DE9684C-73E8-4565-A3D9-713C2C42C73A}" presName="sibTrans" presStyleCnt="0"/>
      <dgm:spPr/>
    </dgm:pt>
    <dgm:pt modelId="{45442ED8-B02B-4F53-9D7D-669B1B0B6939}" type="pres">
      <dgm:prSet presAssocID="{7A30B638-2144-46F8-A3FA-CB00FC52C4CA}" presName="node" presStyleLbl="node1" presStyleIdx="3" presStyleCnt="8">
        <dgm:presLayoutVars>
          <dgm:bulletEnabled val="1"/>
        </dgm:presLayoutVars>
      </dgm:prSet>
      <dgm:spPr/>
    </dgm:pt>
    <dgm:pt modelId="{DDFC01FB-1377-4395-8DB0-7C8A3191D633}" type="pres">
      <dgm:prSet presAssocID="{9D3CCD9D-A296-40C2-B9AD-CCCB8F925E81}" presName="sibTrans" presStyleCnt="0"/>
      <dgm:spPr/>
    </dgm:pt>
    <dgm:pt modelId="{86168E48-8050-466C-ADFC-F1253FF4CD77}" type="pres">
      <dgm:prSet presAssocID="{4A9E6FED-C94D-4BB5-9C11-82E3AF110513}" presName="node" presStyleLbl="node1" presStyleIdx="4" presStyleCnt="8">
        <dgm:presLayoutVars>
          <dgm:bulletEnabled val="1"/>
        </dgm:presLayoutVars>
      </dgm:prSet>
      <dgm:spPr/>
    </dgm:pt>
    <dgm:pt modelId="{28FB5247-53E7-4BC8-8E7A-4C804A017A44}" type="pres">
      <dgm:prSet presAssocID="{968295C2-B2E8-4EB8-B5EB-B13258455D71}" presName="sibTrans" presStyleCnt="0"/>
      <dgm:spPr/>
    </dgm:pt>
    <dgm:pt modelId="{98CC1FE2-BDF0-480C-9871-849EC9DB35D6}" type="pres">
      <dgm:prSet presAssocID="{BC8B2B86-352F-4CAD-A166-1C2AD9A3FD76}" presName="node" presStyleLbl="node1" presStyleIdx="5" presStyleCnt="8">
        <dgm:presLayoutVars>
          <dgm:bulletEnabled val="1"/>
        </dgm:presLayoutVars>
      </dgm:prSet>
      <dgm:spPr/>
    </dgm:pt>
    <dgm:pt modelId="{14C68BA1-5042-4ECA-811E-599453993AA5}" type="pres">
      <dgm:prSet presAssocID="{EF5C525B-81A1-4F46-AB74-AEFBBFD3D1C2}" presName="sibTrans" presStyleCnt="0"/>
      <dgm:spPr/>
    </dgm:pt>
    <dgm:pt modelId="{C7580226-A9AC-4477-8DA4-5740BEE4C1B1}" type="pres">
      <dgm:prSet presAssocID="{8C7B9562-F9EB-448E-804A-2FC0F1F2556D}" presName="node" presStyleLbl="node1" presStyleIdx="6" presStyleCnt="8">
        <dgm:presLayoutVars>
          <dgm:bulletEnabled val="1"/>
        </dgm:presLayoutVars>
      </dgm:prSet>
      <dgm:spPr/>
    </dgm:pt>
    <dgm:pt modelId="{D4D40862-0A53-44C1-B451-59E964734CE0}" type="pres">
      <dgm:prSet presAssocID="{7572AD5E-E1E9-4420-A3F1-38983D8F9941}" presName="sibTrans" presStyleCnt="0"/>
      <dgm:spPr/>
    </dgm:pt>
    <dgm:pt modelId="{EC705FFD-D396-48CE-8DFB-AECA84D80B27}" type="pres">
      <dgm:prSet presAssocID="{7BB3155C-6FF1-48B9-9F3B-1710BB98D35C}" presName="node" presStyleLbl="node1" presStyleIdx="7" presStyleCnt="8">
        <dgm:presLayoutVars>
          <dgm:bulletEnabled val="1"/>
        </dgm:presLayoutVars>
      </dgm:prSet>
      <dgm:spPr/>
    </dgm:pt>
  </dgm:ptLst>
  <dgm:cxnLst>
    <dgm:cxn modelId="{9FCE691A-9354-4970-A2F1-F5453F460971}" type="presOf" srcId="{230E4F28-65B3-41E3-AA28-4FCBB69A9243}" destId="{B989C0BD-F837-442F-AE7C-ECD3FC6DDA9A}" srcOrd="0" destOrd="0" presId="urn:microsoft.com/office/officeart/2005/8/layout/default"/>
    <dgm:cxn modelId="{D2CA1D34-9090-435F-AE46-FDFF27A89C3D}" srcId="{16768DFF-38B6-4464-AF84-E6A2344E6EFD}" destId="{BC8B2B86-352F-4CAD-A166-1C2AD9A3FD76}" srcOrd="5" destOrd="0" parTransId="{57E2A6F1-E6F1-49A2-B457-94BFECAB7B44}" sibTransId="{EF5C525B-81A1-4F46-AB74-AEFBBFD3D1C2}"/>
    <dgm:cxn modelId="{84F7BF46-46D6-41E8-9476-B41B664E301E}" srcId="{16768DFF-38B6-4464-AF84-E6A2344E6EFD}" destId="{0EF478B5-B5E3-4582-A000-0309156F694A}" srcOrd="0" destOrd="0" parTransId="{652CE73D-0E96-44F3-AA54-11FF6F7FD5BF}" sibTransId="{7D71B6DD-E737-456C-82C2-06239A5F56A9}"/>
    <dgm:cxn modelId="{A4EE774E-CAF5-4CA3-A184-681242EB60D8}" type="presOf" srcId="{7A30B638-2144-46F8-A3FA-CB00FC52C4CA}" destId="{45442ED8-B02B-4F53-9D7D-669B1B0B6939}" srcOrd="0" destOrd="0" presId="urn:microsoft.com/office/officeart/2005/8/layout/default"/>
    <dgm:cxn modelId="{A88AAF6F-A8AE-4ACE-82DA-03B00D091B39}" srcId="{16768DFF-38B6-4464-AF84-E6A2344E6EFD}" destId="{7A30B638-2144-46F8-A3FA-CB00FC52C4CA}" srcOrd="3" destOrd="0" parTransId="{5E41907F-3B8C-4AD0-A03F-85FE23470253}" sibTransId="{9D3CCD9D-A296-40C2-B9AD-CCCB8F925E81}"/>
    <dgm:cxn modelId="{F577B676-AFDF-4853-98E0-93C52A87BC52}" type="presOf" srcId="{4A9E6FED-C94D-4BB5-9C11-82E3AF110513}" destId="{86168E48-8050-466C-ADFC-F1253FF4CD77}" srcOrd="0" destOrd="0" presId="urn:microsoft.com/office/officeart/2005/8/layout/default"/>
    <dgm:cxn modelId="{3ACAD456-28AC-4A38-8932-4744CEC90225}" srcId="{16768DFF-38B6-4464-AF84-E6A2344E6EFD}" destId="{8C7B9562-F9EB-448E-804A-2FC0F1F2556D}" srcOrd="6" destOrd="0" parTransId="{7AC9F85B-CE45-496B-816E-2B6DC9D5CE2D}" sibTransId="{7572AD5E-E1E9-4420-A3F1-38983D8F9941}"/>
    <dgm:cxn modelId="{04565B57-B495-44F8-A057-6AFB4A908635}" type="presOf" srcId="{8C7B9562-F9EB-448E-804A-2FC0F1F2556D}" destId="{C7580226-A9AC-4477-8DA4-5740BEE4C1B1}" srcOrd="0" destOrd="0" presId="urn:microsoft.com/office/officeart/2005/8/layout/default"/>
    <dgm:cxn modelId="{DB36397B-6E9C-4515-888B-4805F6611BC7}" srcId="{16768DFF-38B6-4464-AF84-E6A2344E6EFD}" destId="{71220502-91F0-4D5D-A0C1-CF29A8ADE2DF}" srcOrd="1" destOrd="0" parTransId="{7395BE4C-954D-4F75-AAFB-0DA990417A01}" sibTransId="{F6E36B83-69B3-42E1-A117-D9E9639C65F8}"/>
    <dgm:cxn modelId="{5AFB0E80-A63C-41A2-ABF1-93578166B1EC}" type="presOf" srcId="{71220502-91F0-4D5D-A0C1-CF29A8ADE2DF}" destId="{18805FB7-F4C6-43D0-BF3E-C3D65C81CD47}" srcOrd="0" destOrd="0" presId="urn:microsoft.com/office/officeart/2005/8/layout/default"/>
    <dgm:cxn modelId="{FE95D2A0-951A-49B1-926F-8E0FC5AA3F91}" srcId="{16768DFF-38B6-4464-AF84-E6A2344E6EFD}" destId="{4A9E6FED-C94D-4BB5-9C11-82E3AF110513}" srcOrd="4" destOrd="0" parTransId="{1F5C88BE-BA45-4E14-B4D1-E7EF91275538}" sibTransId="{968295C2-B2E8-4EB8-B5EB-B13258455D71}"/>
    <dgm:cxn modelId="{3F0FBEA2-8F7E-4A0B-966B-921A888B4F1C}" srcId="{16768DFF-38B6-4464-AF84-E6A2344E6EFD}" destId="{7BB3155C-6FF1-48B9-9F3B-1710BB98D35C}" srcOrd="7" destOrd="0" parTransId="{03DC6B49-13DB-453B-8181-012E731E5B77}" sibTransId="{A21FCD9C-9D5A-4B6D-9E13-A6A513DD9F95}"/>
    <dgm:cxn modelId="{2D41BDAA-86A8-40C5-9187-875D18A51E18}" type="presOf" srcId="{BC8B2B86-352F-4CAD-A166-1C2AD9A3FD76}" destId="{98CC1FE2-BDF0-480C-9871-849EC9DB35D6}" srcOrd="0" destOrd="0" presId="urn:microsoft.com/office/officeart/2005/8/layout/default"/>
    <dgm:cxn modelId="{6B640DB9-42FF-4185-8F3C-3930B279E5AD}" type="presOf" srcId="{7BB3155C-6FF1-48B9-9F3B-1710BB98D35C}" destId="{EC705FFD-D396-48CE-8DFB-AECA84D80B27}" srcOrd="0" destOrd="0" presId="urn:microsoft.com/office/officeart/2005/8/layout/default"/>
    <dgm:cxn modelId="{CEA110F2-C086-4869-8344-A9E6DF5CE875}" srcId="{16768DFF-38B6-4464-AF84-E6A2344E6EFD}" destId="{230E4F28-65B3-41E3-AA28-4FCBB69A9243}" srcOrd="2" destOrd="0" parTransId="{6A093635-31F7-45C2-95EA-B0077CE8C709}" sibTransId="{4DE9684C-73E8-4565-A3D9-713C2C42C73A}"/>
    <dgm:cxn modelId="{52409CF7-3A43-43E4-9773-558DB4D040B7}" type="presOf" srcId="{0EF478B5-B5E3-4582-A000-0309156F694A}" destId="{5A2A3179-DE39-42D4-959A-3ECCC4AA9C2F}" srcOrd="0" destOrd="0" presId="urn:microsoft.com/office/officeart/2005/8/layout/default"/>
    <dgm:cxn modelId="{296C59FD-ED30-4D89-BE60-001668522B5F}" type="presOf" srcId="{16768DFF-38B6-4464-AF84-E6A2344E6EFD}" destId="{C931BFFA-4FFA-4BF8-8CE7-E6C361990F86}" srcOrd="0" destOrd="0" presId="urn:microsoft.com/office/officeart/2005/8/layout/default"/>
    <dgm:cxn modelId="{79D95B6D-BD54-44A1-8D33-761B6CDEDD0F}" type="presParOf" srcId="{C931BFFA-4FFA-4BF8-8CE7-E6C361990F86}" destId="{5A2A3179-DE39-42D4-959A-3ECCC4AA9C2F}" srcOrd="0" destOrd="0" presId="urn:microsoft.com/office/officeart/2005/8/layout/default"/>
    <dgm:cxn modelId="{ECD28A8C-3FB7-4386-9FB0-A7C6A1240B89}" type="presParOf" srcId="{C931BFFA-4FFA-4BF8-8CE7-E6C361990F86}" destId="{DB08C8D4-6952-4B44-AA0A-87E1D88B06E0}" srcOrd="1" destOrd="0" presId="urn:microsoft.com/office/officeart/2005/8/layout/default"/>
    <dgm:cxn modelId="{17587DFE-3C90-4808-B2DA-EAB91E39C2DF}" type="presParOf" srcId="{C931BFFA-4FFA-4BF8-8CE7-E6C361990F86}" destId="{18805FB7-F4C6-43D0-BF3E-C3D65C81CD47}" srcOrd="2" destOrd="0" presId="urn:microsoft.com/office/officeart/2005/8/layout/default"/>
    <dgm:cxn modelId="{111FAEBA-CA09-4BF9-9B1A-B9986441A8FA}" type="presParOf" srcId="{C931BFFA-4FFA-4BF8-8CE7-E6C361990F86}" destId="{577EA539-7FFF-4B18-84C5-4092D025A8FA}" srcOrd="3" destOrd="0" presId="urn:microsoft.com/office/officeart/2005/8/layout/default"/>
    <dgm:cxn modelId="{17EBDEE1-6E30-4C6C-AB74-D9C29134549A}" type="presParOf" srcId="{C931BFFA-4FFA-4BF8-8CE7-E6C361990F86}" destId="{B989C0BD-F837-442F-AE7C-ECD3FC6DDA9A}" srcOrd="4" destOrd="0" presId="urn:microsoft.com/office/officeart/2005/8/layout/default"/>
    <dgm:cxn modelId="{41596980-F95C-49F7-9EED-13E250A3E7EE}" type="presParOf" srcId="{C931BFFA-4FFA-4BF8-8CE7-E6C361990F86}" destId="{65B5F6F5-CB48-4AA2-8478-32529F7DA703}" srcOrd="5" destOrd="0" presId="urn:microsoft.com/office/officeart/2005/8/layout/default"/>
    <dgm:cxn modelId="{7034198C-CB0C-499C-8B9F-854C11ABE55E}" type="presParOf" srcId="{C931BFFA-4FFA-4BF8-8CE7-E6C361990F86}" destId="{45442ED8-B02B-4F53-9D7D-669B1B0B6939}" srcOrd="6" destOrd="0" presId="urn:microsoft.com/office/officeart/2005/8/layout/default"/>
    <dgm:cxn modelId="{83D8DCB9-7E9A-438E-AC7B-3A4F1B391EB6}" type="presParOf" srcId="{C931BFFA-4FFA-4BF8-8CE7-E6C361990F86}" destId="{DDFC01FB-1377-4395-8DB0-7C8A3191D633}" srcOrd="7" destOrd="0" presId="urn:microsoft.com/office/officeart/2005/8/layout/default"/>
    <dgm:cxn modelId="{1A3697B2-C9FF-401A-BD0C-8A7AE0F96BE8}" type="presParOf" srcId="{C931BFFA-4FFA-4BF8-8CE7-E6C361990F86}" destId="{86168E48-8050-466C-ADFC-F1253FF4CD77}" srcOrd="8" destOrd="0" presId="urn:microsoft.com/office/officeart/2005/8/layout/default"/>
    <dgm:cxn modelId="{768C0D03-E4B0-43F3-857C-CF07AF722FEB}" type="presParOf" srcId="{C931BFFA-4FFA-4BF8-8CE7-E6C361990F86}" destId="{28FB5247-53E7-4BC8-8E7A-4C804A017A44}" srcOrd="9" destOrd="0" presId="urn:microsoft.com/office/officeart/2005/8/layout/default"/>
    <dgm:cxn modelId="{995A07A0-C72B-4D04-A7B9-BC4526DE6D02}" type="presParOf" srcId="{C931BFFA-4FFA-4BF8-8CE7-E6C361990F86}" destId="{98CC1FE2-BDF0-480C-9871-849EC9DB35D6}" srcOrd="10" destOrd="0" presId="urn:microsoft.com/office/officeart/2005/8/layout/default"/>
    <dgm:cxn modelId="{F1D44D89-DF2B-4D45-ADE1-A445EE1DED98}" type="presParOf" srcId="{C931BFFA-4FFA-4BF8-8CE7-E6C361990F86}" destId="{14C68BA1-5042-4ECA-811E-599453993AA5}" srcOrd="11" destOrd="0" presId="urn:microsoft.com/office/officeart/2005/8/layout/default"/>
    <dgm:cxn modelId="{9C81D4D1-FB7C-41A4-AFDD-499314CD169A}" type="presParOf" srcId="{C931BFFA-4FFA-4BF8-8CE7-E6C361990F86}" destId="{C7580226-A9AC-4477-8DA4-5740BEE4C1B1}" srcOrd="12" destOrd="0" presId="urn:microsoft.com/office/officeart/2005/8/layout/default"/>
    <dgm:cxn modelId="{767902C6-DC73-4E55-A358-010DD6BCCD5A}" type="presParOf" srcId="{C931BFFA-4FFA-4BF8-8CE7-E6C361990F86}" destId="{D4D40862-0A53-44C1-B451-59E964734CE0}" srcOrd="13" destOrd="0" presId="urn:microsoft.com/office/officeart/2005/8/layout/default"/>
    <dgm:cxn modelId="{F05BC491-7C8E-4E48-8818-91EA58209B93}" type="presParOf" srcId="{C931BFFA-4FFA-4BF8-8CE7-E6C361990F86}" destId="{EC705FFD-D396-48CE-8DFB-AECA84D80B2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421279-A390-4281-87D7-C0361847016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9CD5814-2915-4927-A9E7-EB275CCCA539}">
      <dgm:prSet/>
      <dgm:spPr/>
      <dgm:t>
        <a:bodyPr/>
        <a:lstStyle/>
        <a:p>
          <a:r>
            <a:rPr lang="en-US" dirty="0"/>
            <a:t>The prevention, detection and </a:t>
          </a:r>
          <a:r>
            <a:rPr lang="en-US"/>
            <a:t>reporting of drug </a:t>
          </a:r>
          <a:r>
            <a:rPr lang="en-US" dirty="0"/>
            <a:t>diversion is the responsibility of all staff.</a:t>
          </a:r>
        </a:p>
      </dgm:t>
    </dgm:pt>
    <dgm:pt modelId="{2A9FB181-4EAB-41ED-A770-5BEB9A74399D}" type="parTrans" cxnId="{0E3732D9-2521-4A35-A932-6A9B808E8887}">
      <dgm:prSet/>
      <dgm:spPr/>
      <dgm:t>
        <a:bodyPr/>
        <a:lstStyle/>
        <a:p>
          <a:endParaRPr lang="en-US"/>
        </a:p>
      </dgm:t>
    </dgm:pt>
    <dgm:pt modelId="{01AC508E-4FAF-4DE0-8273-DC1C757CDDAB}" type="sibTrans" cxnId="{0E3732D9-2521-4A35-A932-6A9B808E8887}">
      <dgm:prSet/>
      <dgm:spPr/>
      <dgm:t>
        <a:bodyPr/>
        <a:lstStyle/>
        <a:p>
          <a:endParaRPr lang="en-US"/>
        </a:p>
      </dgm:t>
    </dgm:pt>
    <dgm:pt modelId="{05C54451-1699-401F-B1CB-4D993560BD18}">
      <dgm:prSet/>
      <dgm:spPr/>
      <dgm:t>
        <a:bodyPr/>
        <a:lstStyle/>
        <a:p>
          <a:r>
            <a:rPr lang="en-US" dirty="0"/>
            <a:t>Any known or suspected drug diversion or illegal activity is </a:t>
          </a:r>
          <a:r>
            <a:rPr lang="en-US" b="1" dirty="0"/>
            <a:t>required</a:t>
          </a:r>
          <a:r>
            <a:rPr lang="en-US" dirty="0"/>
            <a:t> to be reported, and an investigation will be conducted.</a:t>
          </a:r>
        </a:p>
      </dgm:t>
    </dgm:pt>
    <dgm:pt modelId="{43650DDA-AB3E-422D-B7CC-AD7E056A9E5A}" type="parTrans" cxnId="{EDDBC10D-05C7-4CB5-9A5D-9D07F54B1546}">
      <dgm:prSet/>
      <dgm:spPr/>
      <dgm:t>
        <a:bodyPr/>
        <a:lstStyle/>
        <a:p>
          <a:endParaRPr lang="en-US"/>
        </a:p>
      </dgm:t>
    </dgm:pt>
    <dgm:pt modelId="{1755A012-0F9C-410B-9461-FC73B44DFE75}" type="sibTrans" cxnId="{EDDBC10D-05C7-4CB5-9A5D-9D07F54B1546}">
      <dgm:prSet/>
      <dgm:spPr/>
      <dgm:t>
        <a:bodyPr/>
        <a:lstStyle/>
        <a:p>
          <a:endParaRPr lang="en-US"/>
        </a:p>
      </dgm:t>
    </dgm:pt>
    <dgm:pt modelId="{504394EA-A71E-4704-A65D-DBA0204CED67}">
      <dgm:prSet/>
      <dgm:spPr/>
      <dgm:t>
        <a:bodyPr/>
        <a:lstStyle/>
        <a:p>
          <a:r>
            <a:rPr lang="en-US"/>
            <a:t>High-Risk areas such as surgery areas, ER and high drug handling areas (nursing med rooms and pharmacy) require extra vigilance and monitoring.</a:t>
          </a:r>
        </a:p>
      </dgm:t>
    </dgm:pt>
    <dgm:pt modelId="{1BEB3E66-03C6-4996-BDD0-DF0F9879E694}" type="parTrans" cxnId="{1A9725C0-A3B5-47B2-B2B6-AC54DD4FCFD5}">
      <dgm:prSet/>
      <dgm:spPr/>
      <dgm:t>
        <a:bodyPr/>
        <a:lstStyle/>
        <a:p>
          <a:endParaRPr lang="en-US"/>
        </a:p>
      </dgm:t>
    </dgm:pt>
    <dgm:pt modelId="{9F39857E-E18E-4E34-975C-391A1465D67D}" type="sibTrans" cxnId="{1A9725C0-A3B5-47B2-B2B6-AC54DD4FCFD5}">
      <dgm:prSet/>
      <dgm:spPr/>
      <dgm:t>
        <a:bodyPr/>
        <a:lstStyle/>
        <a:p>
          <a:endParaRPr lang="en-US"/>
        </a:p>
      </dgm:t>
    </dgm:pt>
    <dgm:pt modelId="{DE00B1C2-82B5-48B1-8411-1F1CEE5BE8E7}">
      <dgm:prSet/>
      <dgm:spPr/>
      <dgm:t>
        <a:bodyPr/>
        <a:lstStyle/>
        <a:p>
          <a:r>
            <a:rPr lang="en-US"/>
            <a:t>CS Admixtures require special handling and documentation to ensure no diversion occurs.</a:t>
          </a:r>
        </a:p>
      </dgm:t>
    </dgm:pt>
    <dgm:pt modelId="{1E26B353-A1BC-4486-B129-D68D9F1CEC79}" type="parTrans" cxnId="{B1CC7503-A5BE-4234-AC25-44898553A4B0}">
      <dgm:prSet/>
      <dgm:spPr/>
      <dgm:t>
        <a:bodyPr/>
        <a:lstStyle/>
        <a:p>
          <a:endParaRPr lang="en-US"/>
        </a:p>
      </dgm:t>
    </dgm:pt>
    <dgm:pt modelId="{76A8A565-1E5A-4387-A6A7-4F042188899C}" type="sibTrans" cxnId="{B1CC7503-A5BE-4234-AC25-44898553A4B0}">
      <dgm:prSet/>
      <dgm:spPr/>
      <dgm:t>
        <a:bodyPr/>
        <a:lstStyle/>
        <a:p>
          <a:endParaRPr lang="en-US"/>
        </a:p>
      </dgm:t>
    </dgm:pt>
    <dgm:pt modelId="{84974FD5-B97C-4188-B95A-297CBE54EF35}">
      <dgm:prSet/>
      <dgm:spPr/>
      <dgm:t>
        <a:bodyPr/>
        <a:lstStyle/>
        <a:p>
          <a:r>
            <a:rPr lang="en-US" dirty="0"/>
            <a:t>While audits should be performed routinely by both nursing and pharmacy, still be proactive.  For example, note trends to documented patient pain and patient responses to pain meds.</a:t>
          </a:r>
        </a:p>
      </dgm:t>
    </dgm:pt>
    <dgm:pt modelId="{A097F30B-267F-4AA0-B5EF-A5DF7C70F542}" type="parTrans" cxnId="{78E297ED-5569-49AF-9125-12FD0F1C8CA9}">
      <dgm:prSet/>
      <dgm:spPr/>
      <dgm:t>
        <a:bodyPr/>
        <a:lstStyle/>
        <a:p>
          <a:endParaRPr lang="en-US"/>
        </a:p>
      </dgm:t>
    </dgm:pt>
    <dgm:pt modelId="{9F5D734E-31A6-4B87-AB79-ECE900DD66B2}" type="sibTrans" cxnId="{78E297ED-5569-49AF-9125-12FD0F1C8CA9}">
      <dgm:prSet/>
      <dgm:spPr/>
      <dgm:t>
        <a:bodyPr/>
        <a:lstStyle/>
        <a:p>
          <a:endParaRPr lang="en-US"/>
        </a:p>
      </dgm:t>
    </dgm:pt>
    <dgm:pt modelId="{156F0005-6834-4D28-BD85-4715C799FD11}">
      <dgm:prSet/>
      <dgm:spPr/>
      <dgm:t>
        <a:bodyPr/>
        <a:lstStyle/>
        <a:p>
          <a:r>
            <a:rPr lang="en-US" dirty="0"/>
            <a:t>Routinely review the training document for reminders of what to look for – complacency can result in diversion.</a:t>
          </a:r>
        </a:p>
      </dgm:t>
    </dgm:pt>
    <dgm:pt modelId="{6698E8B9-3752-47C1-8B4E-9CDA0130265A}" type="parTrans" cxnId="{46C43B97-95CF-4E42-9A51-EC831491AAFA}">
      <dgm:prSet/>
      <dgm:spPr/>
      <dgm:t>
        <a:bodyPr/>
        <a:lstStyle/>
        <a:p>
          <a:endParaRPr lang="en-US"/>
        </a:p>
      </dgm:t>
    </dgm:pt>
    <dgm:pt modelId="{AFAED099-335E-4555-B46C-9615C31B255F}" type="sibTrans" cxnId="{46C43B97-95CF-4E42-9A51-EC831491AAFA}">
      <dgm:prSet/>
      <dgm:spPr/>
      <dgm:t>
        <a:bodyPr/>
        <a:lstStyle/>
        <a:p>
          <a:endParaRPr lang="en-US"/>
        </a:p>
      </dgm:t>
    </dgm:pt>
    <dgm:pt modelId="{43D684AF-14D8-4F6E-BAC4-4141BB0E9409}" type="pres">
      <dgm:prSet presAssocID="{EA421279-A390-4281-87D7-C0361847016D}" presName="diagram" presStyleCnt="0">
        <dgm:presLayoutVars>
          <dgm:dir/>
          <dgm:resizeHandles val="exact"/>
        </dgm:presLayoutVars>
      </dgm:prSet>
      <dgm:spPr/>
    </dgm:pt>
    <dgm:pt modelId="{0837E629-EEE6-40CB-91DB-26EED3063101}" type="pres">
      <dgm:prSet presAssocID="{D9CD5814-2915-4927-A9E7-EB275CCCA539}" presName="node" presStyleLbl="node1" presStyleIdx="0" presStyleCnt="6">
        <dgm:presLayoutVars>
          <dgm:bulletEnabled val="1"/>
        </dgm:presLayoutVars>
      </dgm:prSet>
      <dgm:spPr/>
    </dgm:pt>
    <dgm:pt modelId="{200BA7F0-04D5-4186-84DC-3324BC7C0BE3}" type="pres">
      <dgm:prSet presAssocID="{01AC508E-4FAF-4DE0-8273-DC1C757CDDAB}" presName="sibTrans" presStyleCnt="0"/>
      <dgm:spPr/>
    </dgm:pt>
    <dgm:pt modelId="{C70406D9-117F-4709-87B6-42EF2A71C047}" type="pres">
      <dgm:prSet presAssocID="{05C54451-1699-401F-B1CB-4D993560BD18}" presName="node" presStyleLbl="node1" presStyleIdx="1" presStyleCnt="6">
        <dgm:presLayoutVars>
          <dgm:bulletEnabled val="1"/>
        </dgm:presLayoutVars>
      </dgm:prSet>
      <dgm:spPr/>
    </dgm:pt>
    <dgm:pt modelId="{C700388D-A216-4A47-90D1-744FE1BE4D15}" type="pres">
      <dgm:prSet presAssocID="{1755A012-0F9C-410B-9461-FC73B44DFE75}" presName="sibTrans" presStyleCnt="0"/>
      <dgm:spPr/>
    </dgm:pt>
    <dgm:pt modelId="{513F15D9-4AC1-49D9-8914-8619C1253906}" type="pres">
      <dgm:prSet presAssocID="{504394EA-A71E-4704-A65D-DBA0204CED67}" presName="node" presStyleLbl="node1" presStyleIdx="2" presStyleCnt="6">
        <dgm:presLayoutVars>
          <dgm:bulletEnabled val="1"/>
        </dgm:presLayoutVars>
      </dgm:prSet>
      <dgm:spPr/>
    </dgm:pt>
    <dgm:pt modelId="{BBAC7D6F-2C39-44F9-BF78-5E47D82BF606}" type="pres">
      <dgm:prSet presAssocID="{9F39857E-E18E-4E34-975C-391A1465D67D}" presName="sibTrans" presStyleCnt="0"/>
      <dgm:spPr/>
    </dgm:pt>
    <dgm:pt modelId="{DD4A497B-61E6-44D8-B273-47ED5BDA6B8F}" type="pres">
      <dgm:prSet presAssocID="{DE00B1C2-82B5-48B1-8411-1F1CEE5BE8E7}" presName="node" presStyleLbl="node1" presStyleIdx="3" presStyleCnt="6">
        <dgm:presLayoutVars>
          <dgm:bulletEnabled val="1"/>
        </dgm:presLayoutVars>
      </dgm:prSet>
      <dgm:spPr/>
    </dgm:pt>
    <dgm:pt modelId="{E0F64516-090A-470C-84EE-911E7DC417D7}" type="pres">
      <dgm:prSet presAssocID="{76A8A565-1E5A-4387-A6A7-4F042188899C}" presName="sibTrans" presStyleCnt="0"/>
      <dgm:spPr/>
    </dgm:pt>
    <dgm:pt modelId="{AE2D63E8-A95D-47D0-9784-CFF9B54000F2}" type="pres">
      <dgm:prSet presAssocID="{84974FD5-B97C-4188-B95A-297CBE54EF35}" presName="node" presStyleLbl="node1" presStyleIdx="4" presStyleCnt="6">
        <dgm:presLayoutVars>
          <dgm:bulletEnabled val="1"/>
        </dgm:presLayoutVars>
      </dgm:prSet>
      <dgm:spPr/>
    </dgm:pt>
    <dgm:pt modelId="{A6179B14-6708-40B7-9649-28025FD163AB}" type="pres">
      <dgm:prSet presAssocID="{9F5D734E-31A6-4B87-AB79-ECE900DD66B2}" presName="sibTrans" presStyleCnt="0"/>
      <dgm:spPr/>
    </dgm:pt>
    <dgm:pt modelId="{54FAC2FA-C73A-4B3B-B16C-F6569583DA78}" type="pres">
      <dgm:prSet presAssocID="{156F0005-6834-4D28-BD85-4715C799FD11}" presName="node" presStyleLbl="node1" presStyleIdx="5" presStyleCnt="6">
        <dgm:presLayoutVars>
          <dgm:bulletEnabled val="1"/>
        </dgm:presLayoutVars>
      </dgm:prSet>
      <dgm:spPr/>
    </dgm:pt>
  </dgm:ptLst>
  <dgm:cxnLst>
    <dgm:cxn modelId="{B1CC7503-A5BE-4234-AC25-44898553A4B0}" srcId="{EA421279-A390-4281-87D7-C0361847016D}" destId="{DE00B1C2-82B5-48B1-8411-1F1CEE5BE8E7}" srcOrd="3" destOrd="0" parTransId="{1E26B353-A1BC-4486-B129-D68D9F1CEC79}" sibTransId="{76A8A565-1E5A-4387-A6A7-4F042188899C}"/>
    <dgm:cxn modelId="{7470FA05-FD95-4995-BEBB-5B11CC28A90E}" type="presOf" srcId="{DE00B1C2-82B5-48B1-8411-1F1CEE5BE8E7}" destId="{DD4A497B-61E6-44D8-B273-47ED5BDA6B8F}" srcOrd="0" destOrd="0" presId="urn:microsoft.com/office/officeart/2005/8/layout/default"/>
    <dgm:cxn modelId="{EDDBC10D-05C7-4CB5-9A5D-9D07F54B1546}" srcId="{EA421279-A390-4281-87D7-C0361847016D}" destId="{05C54451-1699-401F-B1CB-4D993560BD18}" srcOrd="1" destOrd="0" parTransId="{43650DDA-AB3E-422D-B7CC-AD7E056A9E5A}" sibTransId="{1755A012-0F9C-410B-9461-FC73B44DFE75}"/>
    <dgm:cxn modelId="{A353C837-DF4F-440C-8AB1-27E06D7B6DBA}" type="presOf" srcId="{EA421279-A390-4281-87D7-C0361847016D}" destId="{43D684AF-14D8-4F6E-BAC4-4141BB0E9409}" srcOrd="0" destOrd="0" presId="urn:microsoft.com/office/officeart/2005/8/layout/default"/>
    <dgm:cxn modelId="{85456F6D-28D6-4059-9A2D-4786F7D9C44A}" type="presOf" srcId="{504394EA-A71E-4704-A65D-DBA0204CED67}" destId="{513F15D9-4AC1-49D9-8914-8619C1253906}" srcOrd="0" destOrd="0" presId="urn:microsoft.com/office/officeart/2005/8/layout/default"/>
    <dgm:cxn modelId="{DBE7B54D-9E40-4BE6-B8C3-F40FFE67A217}" type="presOf" srcId="{156F0005-6834-4D28-BD85-4715C799FD11}" destId="{54FAC2FA-C73A-4B3B-B16C-F6569583DA78}" srcOrd="0" destOrd="0" presId="urn:microsoft.com/office/officeart/2005/8/layout/default"/>
    <dgm:cxn modelId="{CA647875-CD9A-4931-AF0D-F88D7D18ED20}" type="presOf" srcId="{D9CD5814-2915-4927-A9E7-EB275CCCA539}" destId="{0837E629-EEE6-40CB-91DB-26EED3063101}" srcOrd="0" destOrd="0" presId="urn:microsoft.com/office/officeart/2005/8/layout/default"/>
    <dgm:cxn modelId="{36CC5D89-B124-4285-9C13-5297E57B8F36}" type="presOf" srcId="{84974FD5-B97C-4188-B95A-297CBE54EF35}" destId="{AE2D63E8-A95D-47D0-9784-CFF9B54000F2}" srcOrd="0" destOrd="0" presId="urn:microsoft.com/office/officeart/2005/8/layout/default"/>
    <dgm:cxn modelId="{46C43B97-95CF-4E42-9A51-EC831491AAFA}" srcId="{EA421279-A390-4281-87D7-C0361847016D}" destId="{156F0005-6834-4D28-BD85-4715C799FD11}" srcOrd="5" destOrd="0" parTransId="{6698E8B9-3752-47C1-8B4E-9CDA0130265A}" sibTransId="{AFAED099-335E-4555-B46C-9615C31B255F}"/>
    <dgm:cxn modelId="{1A9725C0-A3B5-47B2-B2B6-AC54DD4FCFD5}" srcId="{EA421279-A390-4281-87D7-C0361847016D}" destId="{504394EA-A71E-4704-A65D-DBA0204CED67}" srcOrd="2" destOrd="0" parTransId="{1BEB3E66-03C6-4996-BDD0-DF0F9879E694}" sibTransId="{9F39857E-E18E-4E34-975C-391A1465D67D}"/>
    <dgm:cxn modelId="{620E24D4-5F00-42B5-A257-5669B45E19C5}" type="presOf" srcId="{05C54451-1699-401F-B1CB-4D993560BD18}" destId="{C70406D9-117F-4709-87B6-42EF2A71C047}" srcOrd="0" destOrd="0" presId="urn:microsoft.com/office/officeart/2005/8/layout/default"/>
    <dgm:cxn modelId="{0E3732D9-2521-4A35-A932-6A9B808E8887}" srcId="{EA421279-A390-4281-87D7-C0361847016D}" destId="{D9CD5814-2915-4927-A9E7-EB275CCCA539}" srcOrd="0" destOrd="0" parTransId="{2A9FB181-4EAB-41ED-A770-5BEB9A74399D}" sibTransId="{01AC508E-4FAF-4DE0-8273-DC1C757CDDAB}"/>
    <dgm:cxn modelId="{78E297ED-5569-49AF-9125-12FD0F1C8CA9}" srcId="{EA421279-A390-4281-87D7-C0361847016D}" destId="{84974FD5-B97C-4188-B95A-297CBE54EF35}" srcOrd="4" destOrd="0" parTransId="{A097F30B-267F-4AA0-B5EF-A5DF7C70F542}" sibTransId="{9F5D734E-31A6-4B87-AB79-ECE900DD66B2}"/>
    <dgm:cxn modelId="{8E9FBA4A-497E-465C-8516-4405F0596999}" type="presParOf" srcId="{43D684AF-14D8-4F6E-BAC4-4141BB0E9409}" destId="{0837E629-EEE6-40CB-91DB-26EED3063101}" srcOrd="0" destOrd="0" presId="urn:microsoft.com/office/officeart/2005/8/layout/default"/>
    <dgm:cxn modelId="{E3A87F3F-CDC3-4F13-8917-E50B6ABBAB88}" type="presParOf" srcId="{43D684AF-14D8-4F6E-BAC4-4141BB0E9409}" destId="{200BA7F0-04D5-4186-84DC-3324BC7C0BE3}" srcOrd="1" destOrd="0" presId="urn:microsoft.com/office/officeart/2005/8/layout/default"/>
    <dgm:cxn modelId="{5FA8E3A1-21FD-4961-8E65-61961E088A09}" type="presParOf" srcId="{43D684AF-14D8-4F6E-BAC4-4141BB0E9409}" destId="{C70406D9-117F-4709-87B6-42EF2A71C047}" srcOrd="2" destOrd="0" presId="urn:microsoft.com/office/officeart/2005/8/layout/default"/>
    <dgm:cxn modelId="{2BA16087-7251-4B39-BA0C-874AC3E9CD4A}" type="presParOf" srcId="{43D684AF-14D8-4F6E-BAC4-4141BB0E9409}" destId="{C700388D-A216-4A47-90D1-744FE1BE4D15}" srcOrd="3" destOrd="0" presId="urn:microsoft.com/office/officeart/2005/8/layout/default"/>
    <dgm:cxn modelId="{1AED1401-1933-4939-9247-0B887D810E22}" type="presParOf" srcId="{43D684AF-14D8-4F6E-BAC4-4141BB0E9409}" destId="{513F15D9-4AC1-49D9-8914-8619C1253906}" srcOrd="4" destOrd="0" presId="urn:microsoft.com/office/officeart/2005/8/layout/default"/>
    <dgm:cxn modelId="{57667465-9A07-447F-ACCC-626AA5A23863}" type="presParOf" srcId="{43D684AF-14D8-4F6E-BAC4-4141BB0E9409}" destId="{BBAC7D6F-2C39-44F9-BF78-5E47D82BF606}" srcOrd="5" destOrd="0" presId="urn:microsoft.com/office/officeart/2005/8/layout/default"/>
    <dgm:cxn modelId="{4D21D021-E037-4C61-9CFE-42DAFC083B20}" type="presParOf" srcId="{43D684AF-14D8-4F6E-BAC4-4141BB0E9409}" destId="{DD4A497B-61E6-44D8-B273-47ED5BDA6B8F}" srcOrd="6" destOrd="0" presId="urn:microsoft.com/office/officeart/2005/8/layout/default"/>
    <dgm:cxn modelId="{FBBD23A2-F11B-40F9-B307-8FEA25FB777D}" type="presParOf" srcId="{43D684AF-14D8-4F6E-BAC4-4141BB0E9409}" destId="{E0F64516-090A-470C-84EE-911E7DC417D7}" srcOrd="7" destOrd="0" presId="urn:microsoft.com/office/officeart/2005/8/layout/default"/>
    <dgm:cxn modelId="{80072DF0-1090-4D02-9018-34AC577E0A69}" type="presParOf" srcId="{43D684AF-14D8-4F6E-BAC4-4141BB0E9409}" destId="{AE2D63E8-A95D-47D0-9784-CFF9B54000F2}" srcOrd="8" destOrd="0" presId="urn:microsoft.com/office/officeart/2005/8/layout/default"/>
    <dgm:cxn modelId="{1793D828-E7BC-4BC7-9F97-69D9F7106588}" type="presParOf" srcId="{43D684AF-14D8-4F6E-BAC4-4141BB0E9409}" destId="{A6179B14-6708-40B7-9649-28025FD163AB}" srcOrd="9" destOrd="0" presId="urn:microsoft.com/office/officeart/2005/8/layout/default"/>
    <dgm:cxn modelId="{1DFD395F-D7C9-4F7B-A4F5-20B70E656CB9}" type="presParOf" srcId="{43D684AF-14D8-4F6E-BAC4-4141BB0E9409}" destId="{54FAC2FA-C73A-4B3B-B16C-F6569583DA7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3319-1AE8-44A3-88BF-05A2BFA1FAB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2D8DE71-94A6-43FE-9196-8FCA1FBB1DF5}">
      <dgm:prSet/>
      <dgm:spPr/>
      <dgm:t>
        <a:bodyPr/>
        <a:lstStyle/>
        <a:p>
          <a:r>
            <a:rPr lang="en-US"/>
            <a:t>Ensures all required demographics (ht, wt, allergies, etc) are readily available to physicians and pharmacists</a:t>
          </a:r>
        </a:p>
      </dgm:t>
    </dgm:pt>
    <dgm:pt modelId="{02BE0E0A-023E-45D6-8A2B-556D532780AE}" type="parTrans" cxnId="{862CB3A7-1768-45DA-A27C-0198C3219B5C}">
      <dgm:prSet/>
      <dgm:spPr/>
      <dgm:t>
        <a:bodyPr/>
        <a:lstStyle/>
        <a:p>
          <a:endParaRPr lang="en-US"/>
        </a:p>
      </dgm:t>
    </dgm:pt>
    <dgm:pt modelId="{D6675283-7CC1-46EC-9AB8-3DCCAE266143}" type="sibTrans" cxnId="{862CB3A7-1768-45DA-A27C-0198C3219B5C}">
      <dgm:prSet/>
      <dgm:spPr/>
      <dgm:t>
        <a:bodyPr/>
        <a:lstStyle/>
        <a:p>
          <a:endParaRPr lang="en-US"/>
        </a:p>
      </dgm:t>
    </dgm:pt>
    <dgm:pt modelId="{D3AEA5FF-F0F6-4BB0-B311-B98A5C498203}">
      <dgm:prSet/>
      <dgm:spPr/>
      <dgm:t>
        <a:bodyPr/>
        <a:lstStyle/>
        <a:p>
          <a:r>
            <a:rPr lang="en-US"/>
            <a:t>Initial recognition of potential infections, such as wounds</a:t>
          </a:r>
        </a:p>
      </dgm:t>
    </dgm:pt>
    <dgm:pt modelId="{4F399C71-795D-4379-AFC3-C84BAE131A51}" type="parTrans" cxnId="{B726EB75-B451-4B22-BA40-B7278A697D38}">
      <dgm:prSet/>
      <dgm:spPr/>
      <dgm:t>
        <a:bodyPr/>
        <a:lstStyle/>
        <a:p>
          <a:endParaRPr lang="en-US"/>
        </a:p>
      </dgm:t>
    </dgm:pt>
    <dgm:pt modelId="{FE93ADB3-00C6-4167-BF32-49CC5C567AEB}" type="sibTrans" cxnId="{B726EB75-B451-4B22-BA40-B7278A697D38}">
      <dgm:prSet/>
      <dgm:spPr/>
      <dgm:t>
        <a:bodyPr/>
        <a:lstStyle/>
        <a:p>
          <a:endParaRPr lang="en-US"/>
        </a:p>
      </dgm:t>
    </dgm:pt>
    <dgm:pt modelId="{73771046-368C-46BB-B343-A0655D3A0D9B}">
      <dgm:prSet/>
      <dgm:spPr/>
      <dgm:t>
        <a:bodyPr/>
        <a:lstStyle/>
        <a:p>
          <a:r>
            <a:rPr lang="en-US" dirty="0"/>
            <a:t>Ensures doses and labs (such as trough levels) are given/performed timely </a:t>
          </a:r>
        </a:p>
      </dgm:t>
    </dgm:pt>
    <dgm:pt modelId="{AF4C8923-2122-4742-9FBC-896DEEE55FAB}" type="parTrans" cxnId="{85107280-1562-40EF-8115-9E83647EEE6F}">
      <dgm:prSet/>
      <dgm:spPr/>
      <dgm:t>
        <a:bodyPr/>
        <a:lstStyle/>
        <a:p>
          <a:endParaRPr lang="en-US"/>
        </a:p>
      </dgm:t>
    </dgm:pt>
    <dgm:pt modelId="{0C436558-1401-425F-8E63-074F6C76E0EE}" type="sibTrans" cxnId="{85107280-1562-40EF-8115-9E83647EEE6F}">
      <dgm:prSet/>
      <dgm:spPr/>
      <dgm:t>
        <a:bodyPr/>
        <a:lstStyle/>
        <a:p>
          <a:endParaRPr lang="en-US"/>
        </a:p>
      </dgm:t>
    </dgm:pt>
    <dgm:pt modelId="{B0A7AB02-F63A-4BCA-AF1B-CBA5C43998A2}">
      <dgm:prSet/>
      <dgm:spPr/>
      <dgm:t>
        <a:bodyPr/>
        <a:lstStyle/>
        <a:p>
          <a:r>
            <a:rPr lang="en-US"/>
            <a:t>Monitors C/S and accurately reports patient responses </a:t>
          </a:r>
        </a:p>
      </dgm:t>
    </dgm:pt>
    <dgm:pt modelId="{B9D8ADC3-465F-4469-BFF9-5D253D1E51F7}" type="parTrans" cxnId="{07887FC7-F88F-48CF-81B8-7A1B82DC55DC}">
      <dgm:prSet/>
      <dgm:spPr/>
      <dgm:t>
        <a:bodyPr/>
        <a:lstStyle/>
        <a:p>
          <a:endParaRPr lang="en-US"/>
        </a:p>
      </dgm:t>
    </dgm:pt>
    <dgm:pt modelId="{C00A7DF1-586B-45DD-A4B9-94C73B17DAB3}" type="sibTrans" cxnId="{07887FC7-F88F-48CF-81B8-7A1B82DC55DC}">
      <dgm:prSet/>
      <dgm:spPr/>
      <dgm:t>
        <a:bodyPr/>
        <a:lstStyle/>
        <a:p>
          <a:endParaRPr lang="en-US"/>
        </a:p>
      </dgm:t>
    </dgm:pt>
    <dgm:pt modelId="{90DDB207-F739-44E8-983E-2A62A6354AE8}">
      <dgm:prSet/>
      <dgm:spPr/>
      <dgm:t>
        <a:bodyPr/>
        <a:lstStyle/>
        <a:p>
          <a:r>
            <a:rPr lang="en-US"/>
            <a:t>Reports any adverse events to the physician</a:t>
          </a:r>
        </a:p>
      </dgm:t>
    </dgm:pt>
    <dgm:pt modelId="{B6AFDD6C-6B41-4EF4-A103-EC813F870920}" type="parTrans" cxnId="{BC87E078-55A7-43AE-9C12-A92232F63C8C}">
      <dgm:prSet/>
      <dgm:spPr/>
      <dgm:t>
        <a:bodyPr/>
        <a:lstStyle/>
        <a:p>
          <a:endParaRPr lang="en-US"/>
        </a:p>
      </dgm:t>
    </dgm:pt>
    <dgm:pt modelId="{EFA4B09D-7419-494D-B0E2-288ED18288EF}" type="sibTrans" cxnId="{BC87E078-55A7-43AE-9C12-A92232F63C8C}">
      <dgm:prSet/>
      <dgm:spPr/>
      <dgm:t>
        <a:bodyPr/>
        <a:lstStyle/>
        <a:p>
          <a:endParaRPr lang="en-US"/>
        </a:p>
      </dgm:t>
    </dgm:pt>
    <dgm:pt modelId="{A371FA91-01E7-4110-A70D-43308B109B7A}">
      <dgm:prSet/>
      <dgm:spPr/>
      <dgm:t>
        <a:bodyPr/>
        <a:lstStyle/>
        <a:p>
          <a:r>
            <a:rPr lang="en-US"/>
            <a:t>Educates patients on how to reduce the chance of reinfection</a:t>
          </a:r>
        </a:p>
      </dgm:t>
    </dgm:pt>
    <dgm:pt modelId="{C9DD7C5C-B81D-4C54-BAE3-D78FF23CB8B3}" type="parTrans" cxnId="{9C5E7DC6-B6BD-4FE2-842B-F3A92B2FD967}">
      <dgm:prSet/>
      <dgm:spPr/>
      <dgm:t>
        <a:bodyPr/>
        <a:lstStyle/>
        <a:p>
          <a:endParaRPr lang="en-US"/>
        </a:p>
      </dgm:t>
    </dgm:pt>
    <dgm:pt modelId="{5F91F3E6-7EC4-4906-82F8-577BC79FF28C}" type="sibTrans" cxnId="{9C5E7DC6-B6BD-4FE2-842B-F3A92B2FD967}">
      <dgm:prSet/>
      <dgm:spPr/>
      <dgm:t>
        <a:bodyPr/>
        <a:lstStyle/>
        <a:p>
          <a:endParaRPr lang="en-US"/>
        </a:p>
      </dgm:t>
    </dgm:pt>
    <dgm:pt modelId="{BBE9A60F-7FE0-4D64-9CCC-B29F804BB151}" type="pres">
      <dgm:prSet presAssocID="{6B453319-1AE8-44A3-88BF-05A2BFA1FAB6}" presName="linear" presStyleCnt="0">
        <dgm:presLayoutVars>
          <dgm:animLvl val="lvl"/>
          <dgm:resizeHandles val="exact"/>
        </dgm:presLayoutVars>
      </dgm:prSet>
      <dgm:spPr/>
    </dgm:pt>
    <dgm:pt modelId="{7563358A-1B40-4A05-9FC2-A0F66CAB56A8}" type="pres">
      <dgm:prSet presAssocID="{32D8DE71-94A6-43FE-9196-8FCA1FBB1DF5}" presName="parentText" presStyleLbl="node1" presStyleIdx="0" presStyleCnt="6">
        <dgm:presLayoutVars>
          <dgm:chMax val="0"/>
          <dgm:bulletEnabled val="1"/>
        </dgm:presLayoutVars>
      </dgm:prSet>
      <dgm:spPr/>
    </dgm:pt>
    <dgm:pt modelId="{17DDDE26-A010-4DF3-BEAC-81C43E1240DB}" type="pres">
      <dgm:prSet presAssocID="{D6675283-7CC1-46EC-9AB8-3DCCAE266143}" presName="spacer" presStyleCnt="0"/>
      <dgm:spPr/>
    </dgm:pt>
    <dgm:pt modelId="{5D19FD9E-08FF-4587-9BF3-79E594AA55E0}" type="pres">
      <dgm:prSet presAssocID="{D3AEA5FF-F0F6-4BB0-B311-B98A5C498203}" presName="parentText" presStyleLbl="node1" presStyleIdx="1" presStyleCnt="6">
        <dgm:presLayoutVars>
          <dgm:chMax val="0"/>
          <dgm:bulletEnabled val="1"/>
        </dgm:presLayoutVars>
      </dgm:prSet>
      <dgm:spPr/>
    </dgm:pt>
    <dgm:pt modelId="{FCB955EF-3964-42AC-B096-CE49D029DEDE}" type="pres">
      <dgm:prSet presAssocID="{FE93ADB3-00C6-4167-BF32-49CC5C567AEB}" presName="spacer" presStyleCnt="0"/>
      <dgm:spPr/>
    </dgm:pt>
    <dgm:pt modelId="{74E25741-35DA-46CE-8E0F-1DCE61441436}" type="pres">
      <dgm:prSet presAssocID="{73771046-368C-46BB-B343-A0655D3A0D9B}" presName="parentText" presStyleLbl="node1" presStyleIdx="2" presStyleCnt="6">
        <dgm:presLayoutVars>
          <dgm:chMax val="0"/>
          <dgm:bulletEnabled val="1"/>
        </dgm:presLayoutVars>
      </dgm:prSet>
      <dgm:spPr/>
    </dgm:pt>
    <dgm:pt modelId="{7B2BF254-250B-4E80-B803-B6C9038C25A0}" type="pres">
      <dgm:prSet presAssocID="{0C436558-1401-425F-8E63-074F6C76E0EE}" presName="spacer" presStyleCnt="0"/>
      <dgm:spPr/>
    </dgm:pt>
    <dgm:pt modelId="{CDC18D62-0EDC-4CB4-8F7E-BB386B844A0A}" type="pres">
      <dgm:prSet presAssocID="{B0A7AB02-F63A-4BCA-AF1B-CBA5C43998A2}" presName="parentText" presStyleLbl="node1" presStyleIdx="3" presStyleCnt="6">
        <dgm:presLayoutVars>
          <dgm:chMax val="0"/>
          <dgm:bulletEnabled val="1"/>
        </dgm:presLayoutVars>
      </dgm:prSet>
      <dgm:spPr/>
    </dgm:pt>
    <dgm:pt modelId="{D290957D-0C92-4418-9C93-81651B99FD58}" type="pres">
      <dgm:prSet presAssocID="{C00A7DF1-586B-45DD-A4B9-94C73B17DAB3}" presName="spacer" presStyleCnt="0"/>
      <dgm:spPr/>
    </dgm:pt>
    <dgm:pt modelId="{F1ECE68D-56DA-4290-96C3-786C641D2D5A}" type="pres">
      <dgm:prSet presAssocID="{90DDB207-F739-44E8-983E-2A62A6354AE8}" presName="parentText" presStyleLbl="node1" presStyleIdx="4" presStyleCnt="6">
        <dgm:presLayoutVars>
          <dgm:chMax val="0"/>
          <dgm:bulletEnabled val="1"/>
        </dgm:presLayoutVars>
      </dgm:prSet>
      <dgm:spPr/>
    </dgm:pt>
    <dgm:pt modelId="{9A2454FC-76AE-4FC1-A0C7-349A32D12F5D}" type="pres">
      <dgm:prSet presAssocID="{EFA4B09D-7419-494D-B0E2-288ED18288EF}" presName="spacer" presStyleCnt="0"/>
      <dgm:spPr/>
    </dgm:pt>
    <dgm:pt modelId="{8BC60A16-9296-4FFD-8A65-0B6547BF9900}" type="pres">
      <dgm:prSet presAssocID="{A371FA91-01E7-4110-A70D-43308B109B7A}" presName="parentText" presStyleLbl="node1" presStyleIdx="5" presStyleCnt="6">
        <dgm:presLayoutVars>
          <dgm:chMax val="0"/>
          <dgm:bulletEnabled val="1"/>
        </dgm:presLayoutVars>
      </dgm:prSet>
      <dgm:spPr/>
    </dgm:pt>
  </dgm:ptLst>
  <dgm:cxnLst>
    <dgm:cxn modelId="{958BC80C-8B8E-4CC2-894F-F6DB35599934}" type="presOf" srcId="{73771046-368C-46BB-B343-A0655D3A0D9B}" destId="{74E25741-35DA-46CE-8E0F-1DCE61441436}" srcOrd="0" destOrd="0" presId="urn:microsoft.com/office/officeart/2005/8/layout/vList2"/>
    <dgm:cxn modelId="{D0940118-538C-45E6-ABB5-362CA3F7BF1E}" type="presOf" srcId="{D3AEA5FF-F0F6-4BB0-B311-B98A5C498203}" destId="{5D19FD9E-08FF-4587-9BF3-79E594AA55E0}" srcOrd="0" destOrd="0" presId="urn:microsoft.com/office/officeart/2005/8/layout/vList2"/>
    <dgm:cxn modelId="{FF404025-025D-492A-B47E-ECD9354BB818}" type="presOf" srcId="{6B453319-1AE8-44A3-88BF-05A2BFA1FAB6}" destId="{BBE9A60F-7FE0-4D64-9CCC-B29F804BB151}" srcOrd="0" destOrd="0" presId="urn:microsoft.com/office/officeart/2005/8/layout/vList2"/>
    <dgm:cxn modelId="{B726EB75-B451-4B22-BA40-B7278A697D38}" srcId="{6B453319-1AE8-44A3-88BF-05A2BFA1FAB6}" destId="{D3AEA5FF-F0F6-4BB0-B311-B98A5C498203}" srcOrd="1" destOrd="0" parTransId="{4F399C71-795D-4379-AFC3-C84BAE131A51}" sibTransId="{FE93ADB3-00C6-4167-BF32-49CC5C567AEB}"/>
    <dgm:cxn modelId="{BC87E078-55A7-43AE-9C12-A92232F63C8C}" srcId="{6B453319-1AE8-44A3-88BF-05A2BFA1FAB6}" destId="{90DDB207-F739-44E8-983E-2A62A6354AE8}" srcOrd="4" destOrd="0" parTransId="{B6AFDD6C-6B41-4EF4-A103-EC813F870920}" sibTransId="{EFA4B09D-7419-494D-B0E2-288ED18288EF}"/>
    <dgm:cxn modelId="{85107280-1562-40EF-8115-9E83647EEE6F}" srcId="{6B453319-1AE8-44A3-88BF-05A2BFA1FAB6}" destId="{73771046-368C-46BB-B343-A0655D3A0D9B}" srcOrd="2" destOrd="0" parTransId="{AF4C8923-2122-4742-9FBC-896DEEE55FAB}" sibTransId="{0C436558-1401-425F-8E63-074F6C76E0EE}"/>
    <dgm:cxn modelId="{BFE9C887-7276-4560-B034-4CCCA446688B}" type="presOf" srcId="{90DDB207-F739-44E8-983E-2A62A6354AE8}" destId="{F1ECE68D-56DA-4290-96C3-786C641D2D5A}" srcOrd="0" destOrd="0" presId="urn:microsoft.com/office/officeart/2005/8/layout/vList2"/>
    <dgm:cxn modelId="{862CB3A7-1768-45DA-A27C-0198C3219B5C}" srcId="{6B453319-1AE8-44A3-88BF-05A2BFA1FAB6}" destId="{32D8DE71-94A6-43FE-9196-8FCA1FBB1DF5}" srcOrd="0" destOrd="0" parTransId="{02BE0E0A-023E-45D6-8A2B-556D532780AE}" sibTransId="{D6675283-7CC1-46EC-9AB8-3DCCAE266143}"/>
    <dgm:cxn modelId="{9C5E7DC6-B6BD-4FE2-842B-F3A92B2FD967}" srcId="{6B453319-1AE8-44A3-88BF-05A2BFA1FAB6}" destId="{A371FA91-01E7-4110-A70D-43308B109B7A}" srcOrd="5" destOrd="0" parTransId="{C9DD7C5C-B81D-4C54-BAE3-D78FF23CB8B3}" sibTransId="{5F91F3E6-7EC4-4906-82F8-577BC79FF28C}"/>
    <dgm:cxn modelId="{07887FC7-F88F-48CF-81B8-7A1B82DC55DC}" srcId="{6B453319-1AE8-44A3-88BF-05A2BFA1FAB6}" destId="{B0A7AB02-F63A-4BCA-AF1B-CBA5C43998A2}" srcOrd="3" destOrd="0" parTransId="{B9D8ADC3-465F-4469-BFF9-5D253D1E51F7}" sibTransId="{C00A7DF1-586B-45DD-A4B9-94C73B17DAB3}"/>
    <dgm:cxn modelId="{D38660E0-C057-4BE0-8804-41B3E84F2964}" type="presOf" srcId="{B0A7AB02-F63A-4BCA-AF1B-CBA5C43998A2}" destId="{CDC18D62-0EDC-4CB4-8F7E-BB386B844A0A}" srcOrd="0" destOrd="0" presId="urn:microsoft.com/office/officeart/2005/8/layout/vList2"/>
    <dgm:cxn modelId="{99CC5FE7-972E-4828-B481-132EFBA8D12F}" type="presOf" srcId="{A371FA91-01E7-4110-A70D-43308B109B7A}" destId="{8BC60A16-9296-4FFD-8A65-0B6547BF9900}" srcOrd="0" destOrd="0" presId="urn:microsoft.com/office/officeart/2005/8/layout/vList2"/>
    <dgm:cxn modelId="{DE0A8DE8-C869-423C-A7AA-8AF5E7BF3430}" type="presOf" srcId="{32D8DE71-94A6-43FE-9196-8FCA1FBB1DF5}" destId="{7563358A-1B40-4A05-9FC2-A0F66CAB56A8}" srcOrd="0" destOrd="0" presId="urn:microsoft.com/office/officeart/2005/8/layout/vList2"/>
    <dgm:cxn modelId="{E668A235-A792-427A-A504-4B5CEDEAD947}" type="presParOf" srcId="{BBE9A60F-7FE0-4D64-9CCC-B29F804BB151}" destId="{7563358A-1B40-4A05-9FC2-A0F66CAB56A8}" srcOrd="0" destOrd="0" presId="urn:microsoft.com/office/officeart/2005/8/layout/vList2"/>
    <dgm:cxn modelId="{C06339F0-80D2-4323-800E-E68D7F333222}" type="presParOf" srcId="{BBE9A60F-7FE0-4D64-9CCC-B29F804BB151}" destId="{17DDDE26-A010-4DF3-BEAC-81C43E1240DB}" srcOrd="1" destOrd="0" presId="urn:microsoft.com/office/officeart/2005/8/layout/vList2"/>
    <dgm:cxn modelId="{4CA83C31-1E4B-4979-B145-A0DDBFF532C8}" type="presParOf" srcId="{BBE9A60F-7FE0-4D64-9CCC-B29F804BB151}" destId="{5D19FD9E-08FF-4587-9BF3-79E594AA55E0}" srcOrd="2" destOrd="0" presId="urn:microsoft.com/office/officeart/2005/8/layout/vList2"/>
    <dgm:cxn modelId="{5639EEA2-0416-4059-B370-E0B28C73950C}" type="presParOf" srcId="{BBE9A60F-7FE0-4D64-9CCC-B29F804BB151}" destId="{FCB955EF-3964-42AC-B096-CE49D029DEDE}" srcOrd="3" destOrd="0" presId="urn:microsoft.com/office/officeart/2005/8/layout/vList2"/>
    <dgm:cxn modelId="{69E8232D-ADC3-4822-A4CB-5F588D80F7DC}" type="presParOf" srcId="{BBE9A60F-7FE0-4D64-9CCC-B29F804BB151}" destId="{74E25741-35DA-46CE-8E0F-1DCE61441436}" srcOrd="4" destOrd="0" presId="urn:microsoft.com/office/officeart/2005/8/layout/vList2"/>
    <dgm:cxn modelId="{FE8C9E67-9C33-4EA9-B1AF-9FFCEC9CABE3}" type="presParOf" srcId="{BBE9A60F-7FE0-4D64-9CCC-B29F804BB151}" destId="{7B2BF254-250B-4E80-B803-B6C9038C25A0}" srcOrd="5" destOrd="0" presId="urn:microsoft.com/office/officeart/2005/8/layout/vList2"/>
    <dgm:cxn modelId="{881A8EA5-39EB-4C5E-9DD3-02D427448505}" type="presParOf" srcId="{BBE9A60F-7FE0-4D64-9CCC-B29F804BB151}" destId="{CDC18D62-0EDC-4CB4-8F7E-BB386B844A0A}" srcOrd="6" destOrd="0" presId="urn:microsoft.com/office/officeart/2005/8/layout/vList2"/>
    <dgm:cxn modelId="{03AD38A2-5BDE-4224-A0AA-38C2FB1C691A}" type="presParOf" srcId="{BBE9A60F-7FE0-4D64-9CCC-B29F804BB151}" destId="{D290957D-0C92-4418-9C93-81651B99FD58}" srcOrd="7" destOrd="0" presId="urn:microsoft.com/office/officeart/2005/8/layout/vList2"/>
    <dgm:cxn modelId="{806F69A1-C182-4C34-9A62-1BEEC261F022}" type="presParOf" srcId="{BBE9A60F-7FE0-4D64-9CCC-B29F804BB151}" destId="{F1ECE68D-56DA-4290-96C3-786C641D2D5A}" srcOrd="8" destOrd="0" presId="urn:microsoft.com/office/officeart/2005/8/layout/vList2"/>
    <dgm:cxn modelId="{719F97E6-55D2-441D-B419-2F595B2F3975}" type="presParOf" srcId="{BBE9A60F-7FE0-4D64-9CCC-B29F804BB151}" destId="{9A2454FC-76AE-4FC1-A0C7-349A32D12F5D}" srcOrd="9" destOrd="0" presId="urn:microsoft.com/office/officeart/2005/8/layout/vList2"/>
    <dgm:cxn modelId="{D87E0460-EE6D-425C-A5C5-4AF7955013DF}" type="presParOf" srcId="{BBE9A60F-7FE0-4D64-9CCC-B29F804BB151}" destId="{8BC60A16-9296-4FFD-8A65-0B6547BF990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96A09E-6A96-4D23-B2BD-0A91410498E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A3310B-DDA7-4DFD-9B11-3F763E74A42D}">
      <dgm:prSet/>
      <dgm:spPr/>
      <dgm:t>
        <a:bodyPr/>
        <a:lstStyle/>
        <a:p>
          <a:r>
            <a:rPr lang="en-US"/>
            <a:t>Risk assess patients and be alert for signs and symptoms</a:t>
          </a:r>
        </a:p>
      </dgm:t>
    </dgm:pt>
    <dgm:pt modelId="{8D18E9B2-B832-4D93-A1DF-DBD5C87CB4BB}" type="parTrans" cxnId="{93D5D25A-7F30-4EFF-9C54-FF6E5CE1FFF0}">
      <dgm:prSet/>
      <dgm:spPr/>
      <dgm:t>
        <a:bodyPr/>
        <a:lstStyle/>
        <a:p>
          <a:endParaRPr lang="en-US"/>
        </a:p>
      </dgm:t>
    </dgm:pt>
    <dgm:pt modelId="{8E54E897-DF4F-427B-92CA-DD813CFD7E1F}" type="sibTrans" cxnId="{93D5D25A-7F30-4EFF-9C54-FF6E5CE1FFF0}">
      <dgm:prSet/>
      <dgm:spPr/>
      <dgm:t>
        <a:bodyPr/>
        <a:lstStyle/>
        <a:p>
          <a:endParaRPr lang="en-US"/>
        </a:p>
      </dgm:t>
    </dgm:pt>
    <dgm:pt modelId="{1E5BC20E-A7AF-4067-97ED-6345EF87B3FB}">
      <dgm:prSet/>
      <dgm:spPr/>
      <dgm:t>
        <a:bodyPr/>
        <a:lstStyle/>
        <a:p>
          <a:r>
            <a:rPr lang="en-US" dirty="0"/>
            <a:t>Continue assessment of labs during hospital stay (PT/INR, PTT, blood counts, </a:t>
          </a:r>
          <a:r>
            <a:rPr lang="en-US" dirty="0" err="1"/>
            <a:t>etc</a:t>
          </a:r>
          <a:r>
            <a:rPr lang="en-US" dirty="0"/>
            <a:t>)</a:t>
          </a:r>
        </a:p>
      </dgm:t>
    </dgm:pt>
    <dgm:pt modelId="{8001F00F-C61E-4723-AD66-B38920859447}" type="parTrans" cxnId="{9A721A83-AD54-414D-BF2A-0A9D4628B989}">
      <dgm:prSet/>
      <dgm:spPr/>
      <dgm:t>
        <a:bodyPr/>
        <a:lstStyle/>
        <a:p>
          <a:endParaRPr lang="en-US"/>
        </a:p>
      </dgm:t>
    </dgm:pt>
    <dgm:pt modelId="{52637375-DDDC-4E9C-BD07-F2EF65809F59}" type="sibTrans" cxnId="{9A721A83-AD54-414D-BF2A-0A9D4628B989}">
      <dgm:prSet/>
      <dgm:spPr/>
      <dgm:t>
        <a:bodyPr/>
        <a:lstStyle/>
        <a:p>
          <a:endParaRPr lang="en-US"/>
        </a:p>
      </dgm:t>
    </dgm:pt>
    <dgm:pt modelId="{C0832788-42D5-47B6-90B6-3A90D63DA00F}">
      <dgm:prSet/>
      <dgm:spPr/>
      <dgm:t>
        <a:bodyPr/>
        <a:lstStyle/>
        <a:p>
          <a:r>
            <a:rPr lang="en-US"/>
            <a:t>Early mobilization and leg exercises</a:t>
          </a:r>
        </a:p>
      </dgm:t>
    </dgm:pt>
    <dgm:pt modelId="{235E4828-1E5A-4104-8A88-25F26B925F17}" type="parTrans" cxnId="{F573EB8F-C8D8-4A6C-8B8E-F150678D9FA6}">
      <dgm:prSet/>
      <dgm:spPr/>
      <dgm:t>
        <a:bodyPr/>
        <a:lstStyle/>
        <a:p>
          <a:endParaRPr lang="en-US"/>
        </a:p>
      </dgm:t>
    </dgm:pt>
    <dgm:pt modelId="{9B9620BA-165B-4E9C-9EB8-A9F5DA87F0FB}" type="sibTrans" cxnId="{F573EB8F-C8D8-4A6C-8B8E-F150678D9FA6}">
      <dgm:prSet/>
      <dgm:spPr/>
      <dgm:t>
        <a:bodyPr/>
        <a:lstStyle/>
        <a:p>
          <a:endParaRPr lang="en-US"/>
        </a:p>
      </dgm:t>
    </dgm:pt>
    <dgm:pt modelId="{872A52A3-8206-438E-83D8-E6BF70C09F69}">
      <dgm:prSet/>
      <dgm:spPr/>
      <dgm:t>
        <a:bodyPr/>
        <a:lstStyle/>
        <a:p>
          <a:r>
            <a:rPr lang="en-US"/>
            <a:t>Assessment of graduated compression stockings</a:t>
          </a:r>
        </a:p>
      </dgm:t>
    </dgm:pt>
    <dgm:pt modelId="{360AB256-3D40-40C0-B724-79DF25F34AB5}" type="parTrans" cxnId="{CF9F1752-E75B-4C91-9BD1-C5BB2FF75CE3}">
      <dgm:prSet/>
      <dgm:spPr/>
      <dgm:t>
        <a:bodyPr/>
        <a:lstStyle/>
        <a:p>
          <a:endParaRPr lang="en-US"/>
        </a:p>
      </dgm:t>
    </dgm:pt>
    <dgm:pt modelId="{3A6AFC97-2AD8-4243-AC8B-4F6F1EECE25C}" type="sibTrans" cxnId="{CF9F1752-E75B-4C91-9BD1-C5BB2FF75CE3}">
      <dgm:prSet/>
      <dgm:spPr/>
      <dgm:t>
        <a:bodyPr/>
        <a:lstStyle/>
        <a:p>
          <a:endParaRPr lang="en-US"/>
        </a:p>
      </dgm:t>
    </dgm:pt>
    <dgm:pt modelId="{63B8E766-A54A-46BE-9196-70F7704F0F80}">
      <dgm:prSet/>
      <dgm:spPr/>
      <dgm:t>
        <a:bodyPr/>
        <a:lstStyle/>
        <a:p>
          <a:r>
            <a:rPr lang="en-US"/>
            <a:t>Monitor patients for bleeding complications</a:t>
          </a:r>
        </a:p>
      </dgm:t>
    </dgm:pt>
    <dgm:pt modelId="{F6B2FAAE-DC8F-475E-9139-27FA09DE8E8F}" type="parTrans" cxnId="{133F8367-0F64-496D-9B75-6E2E44D63E1D}">
      <dgm:prSet/>
      <dgm:spPr/>
      <dgm:t>
        <a:bodyPr/>
        <a:lstStyle/>
        <a:p>
          <a:endParaRPr lang="en-US"/>
        </a:p>
      </dgm:t>
    </dgm:pt>
    <dgm:pt modelId="{5C1F29BB-87A5-49C6-A302-89C3A8AC469B}" type="sibTrans" cxnId="{133F8367-0F64-496D-9B75-6E2E44D63E1D}">
      <dgm:prSet/>
      <dgm:spPr/>
      <dgm:t>
        <a:bodyPr/>
        <a:lstStyle/>
        <a:p>
          <a:endParaRPr lang="en-US"/>
        </a:p>
      </dgm:t>
    </dgm:pt>
    <dgm:pt modelId="{BDD6C990-5532-47EB-9962-995586A959D7}">
      <dgm:prSet/>
      <dgm:spPr/>
      <dgm:t>
        <a:bodyPr/>
        <a:lstStyle/>
        <a:p>
          <a:r>
            <a:rPr lang="en-US"/>
            <a:t>Provide patient education</a:t>
          </a:r>
        </a:p>
      </dgm:t>
    </dgm:pt>
    <dgm:pt modelId="{23D25200-9936-4E12-AC08-4C6F67334459}" type="parTrans" cxnId="{E086D197-4223-4570-B616-A4616C8CA0A1}">
      <dgm:prSet/>
      <dgm:spPr/>
      <dgm:t>
        <a:bodyPr/>
        <a:lstStyle/>
        <a:p>
          <a:endParaRPr lang="en-US"/>
        </a:p>
      </dgm:t>
    </dgm:pt>
    <dgm:pt modelId="{DD9231F8-742C-4539-9D20-68FDF1A2DA80}" type="sibTrans" cxnId="{E086D197-4223-4570-B616-A4616C8CA0A1}">
      <dgm:prSet/>
      <dgm:spPr/>
      <dgm:t>
        <a:bodyPr/>
        <a:lstStyle/>
        <a:p>
          <a:endParaRPr lang="en-US"/>
        </a:p>
      </dgm:t>
    </dgm:pt>
    <dgm:pt modelId="{A53EBBA9-6F50-4C4B-8652-EAB3446ADDE9}">
      <dgm:prSet/>
      <dgm:spPr/>
      <dgm:t>
        <a:bodyPr/>
        <a:lstStyle/>
        <a:p>
          <a:r>
            <a:rPr lang="en-US"/>
            <a:t>Participate in education and training</a:t>
          </a:r>
        </a:p>
      </dgm:t>
    </dgm:pt>
    <dgm:pt modelId="{3202BB4A-9F66-4D6B-8AEA-ABCA69C9ABEC}" type="parTrans" cxnId="{3079149E-EAEE-45CA-A20C-8F8EEDD17FFC}">
      <dgm:prSet/>
      <dgm:spPr/>
      <dgm:t>
        <a:bodyPr/>
        <a:lstStyle/>
        <a:p>
          <a:endParaRPr lang="en-US"/>
        </a:p>
      </dgm:t>
    </dgm:pt>
    <dgm:pt modelId="{37F05928-9918-4341-B398-E5719748F3C5}" type="sibTrans" cxnId="{3079149E-EAEE-45CA-A20C-8F8EEDD17FFC}">
      <dgm:prSet/>
      <dgm:spPr/>
      <dgm:t>
        <a:bodyPr/>
        <a:lstStyle/>
        <a:p>
          <a:endParaRPr lang="en-US"/>
        </a:p>
      </dgm:t>
    </dgm:pt>
    <dgm:pt modelId="{4BCDAC27-ECFC-4A17-A1CE-1906C260763F}" type="pres">
      <dgm:prSet presAssocID="{E796A09E-6A96-4D23-B2BD-0A91410498EE}" presName="root" presStyleCnt="0">
        <dgm:presLayoutVars>
          <dgm:dir/>
          <dgm:resizeHandles val="exact"/>
        </dgm:presLayoutVars>
      </dgm:prSet>
      <dgm:spPr/>
    </dgm:pt>
    <dgm:pt modelId="{A6DA0789-09B3-42E1-83B4-E54C0A574B5A}" type="pres">
      <dgm:prSet presAssocID="{E796A09E-6A96-4D23-B2BD-0A91410498EE}" presName="container" presStyleCnt="0">
        <dgm:presLayoutVars>
          <dgm:dir/>
          <dgm:resizeHandles val="exact"/>
        </dgm:presLayoutVars>
      </dgm:prSet>
      <dgm:spPr/>
    </dgm:pt>
    <dgm:pt modelId="{C190D325-6A01-46C3-96A9-93DE0A67D7D1}" type="pres">
      <dgm:prSet presAssocID="{BCA3310B-DDA7-4DFD-9B11-3F763E74A42D}" presName="compNode" presStyleCnt="0"/>
      <dgm:spPr/>
    </dgm:pt>
    <dgm:pt modelId="{49421318-CB9E-4A16-BDA4-CB81FCE34722}" type="pres">
      <dgm:prSet presAssocID="{BCA3310B-DDA7-4DFD-9B11-3F763E74A42D}" presName="iconBgRect" presStyleLbl="bgShp" presStyleIdx="0" presStyleCnt="7"/>
      <dgm:spPr/>
    </dgm:pt>
    <dgm:pt modelId="{74DBC11A-1097-4547-B74E-4A53A88505EF}" type="pres">
      <dgm:prSet presAssocID="{BCA3310B-DDA7-4DFD-9B11-3F763E74A42D}" presName="iconRect" presStyleLbl="node1" presStyleIdx="0" presStyleCnt="7"/>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B8F6230-1C2E-47B8-AA8D-02E6203A833A}" type="pres">
      <dgm:prSet presAssocID="{BCA3310B-DDA7-4DFD-9B11-3F763E74A42D}" presName="spaceRect" presStyleCnt="0"/>
      <dgm:spPr/>
    </dgm:pt>
    <dgm:pt modelId="{644950F3-15BB-449C-95BA-422A471E8C94}" type="pres">
      <dgm:prSet presAssocID="{BCA3310B-DDA7-4DFD-9B11-3F763E74A42D}" presName="textRect" presStyleLbl="revTx" presStyleIdx="0" presStyleCnt="7">
        <dgm:presLayoutVars>
          <dgm:chMax val="1"/>
          <dgm:chPref val="1"/>
        </dgm:presLayoutVars>
      </dgm:prSet>
      <dgm:spPr/>
    </dgm:pt>
    <dgm:pt modelId="{86F8757E-B24B-4D36-8E0F-AE3840EA068C}" type="pres">
      <dgm:prSet presAssocID="{8E54E897-DF4F-427B-92CA-DD813CFD7E1F}" presName="sibTrans" presStyleLbl="sibTrans2D1" presStyleIdx="0" presStyleCnt="0"/>
      <dgm:spPr/>
    </dgm:pt>
    <dgm:pt modelId="{9173EFB1-C252-43ED-B897-38B667BB185F}" type="pres">
      <dgm:prSet presAssocID="{1E5BC20E-A7AF-4067-97ED-6345EF87B3FB}" presName="compNode" presStyleCnt="0"/>
      <dgm:spPr/>
    </dgm:pt>
    <dgm:pt modelId="{AEB73A0B-45E2-466D-B2D3-FB41D8A415B8}" type="pres">
      <dgm:prSet presAssocID="{1E5BC20E-A7AF-4067-97ED-6345EF87B3FB}" presName="iconBgRect" presStyleLbl="bgShp" presStyleIdx="1" presStyleCnt="7"/>
      <dgm:spPr/>
    </dgm:pt>
    <dgm:pt modelId="{8B1413DD-A1B7-448E-82ED-C1455E71AEC5}" type="pres">
      <dgm:prSet presAssocID="{1E5BC20E-A7AF-4067-97ED-6345EF87B3FB}" presName="iconRect" presStyleLbl="node1" presStyleIdx="1" presStyleCnt="7"/>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597E24FF-D26C-45C2-9760-C77DA56809B2}" type="pres">
      <dgm:prSet presAssocID="{1E5BC20E-A7AF-4067-97ED-6345EF87B3FB}" presName="spaceRect" presStyleCnt="0"/>
      <dgm:spPr/>
    </dgm:pt>
    <dgm:pt modelId="{E449F940-6343-4812-BC23-FC457415695E}" type="pres">
      <dgm:prSet presAssocID="{1E5BC20E-A7AF-4067-97ED-6345EF87B3FB}" presName="textRect" presStyleLbl="revTx" presStyleIdx="1" presStyleCnt="7">
        <dgm:presLayoutVars>
          <dgm:chMax val="1"/>
          <dgm:chPref val="1"/>
        </dgm:presLayoutVars>
      </dgm:prSet>
      <dgm:spPr/>
    </dgm:pt>
    <dgm:pt modelId="{ACD11AFD-68A2-4AA0-A12F-A02D2C1B8DDA}" type="pres">
      <dgm:prSet presAssocID="{52637375-DDDC-4E9C-BD07-F2EF65809F59}" presName="sibTrans" presStyleLbl="sibTrans2D1" presStyleIdx="0" presStyleCnt="0"/>
      <dgm:spPr/>
    </dgm:pt>
    <dgm:pt modelId="{60299CA0-3BD4-4B68-9DAC-CFB9F79337C3}" type="pres">
      <dgm:prSet presAssocID="{C0832788-42D5-47B6-90B6-3A90D63DA00F}" presName="compNode" presStyleCnt="0"/>
      <dgm:spPr/>
    </dgm:pt>
    <dgm:pt modelId="{59691919-C5D4-4BCA-83D2-7E568DD26B11}" type="pres">
      <dgm:prSet presAssocID="{C0832788-42D5-47B6-90B6-3A90D63DA00F}" presName="iconBgRect" presStyleLbl="bgShp" presStyleIdx="2" presStyleCnt="7"/>
      <dgm:spPr/>
    </dgm:pt>
    <dgm:pt modelId="{FB425E23-D199-4CBB-9748-96A624610DFC}" type="pres">
      <dgm:prSet presAssocID="{C0832788-42D5-47B6-90B6-3A90D63DA00F}" presName="iconRect" presStyleLbl="node1" presStyleIdx="2" presStyleCnt="7"/>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9C302417-CB06-4628-A5CF-DF1E944A9B2D}" type="pres">
      <dgm:prSet presAssocID="{C0832788-42D5-47B6-90B6-3A90D63DA00F}" presName="spaceRect" presStyleCnt="0"/>
      <dgm:spPr/>
    </dgm:pt>
    <dgm:pt modelId="{BC52525C-8C80-4DA4-8C00-C6B7B5F0C531}" type="pres">
      <dgm:prSet presAssocID="{C0832788-42D5-47B6-90B6-3A90D63DA00F}" presName="textRect" presStyleLbl="revTx" presStyleIdx="2" presStyleCnt="7">
        <dgm:presLayoutVars>
          <dgm:chMax val="1"/>
          <dgm:chPref val="1"/>
        </dgm:presLayoutVars>
      </dgm:prSet>
      <dgm:spPr/>
    </dgm:pt>
    <dgm:pt modelId="{0BA783CE-0D8C-4740-9E21-C44DB33A4E9D}" type="pres">
      <dgm:prSet presAssocID="{9B9620BA-165B-4E9C-9EB8-A9F5DA87F0FB}" presName="sibTrans" presStyleLbl="sibTrans2D1" presStyleIdx="0" presStyleCnt="0"/>
      <dgm:spPr/>
    </dgm:pt>
    <dgm:pt modelId="{E027F539-5EED-4387-A2D1-47B482C2D969}" type="pres">
      <dgm:prSet presAssocID="{872A52A3-8206-438E-83D8-E6BF70C09F69}" presName="compNode" presStyleCnt="0"/>
      <dgm:spPr/>
    </dgm:pt>
    <dgm:pt modelId="{F3313229-E026-45CB-A6DD-60C79241A0D3}" type="pres">
      <dgm:prSet presAssocID="{872A52A3-8206-438E-83D8-E6BF70C09F69}" presName="iconBgRect" presStyleLbl="bgShp" presStyleIdx="3" presStyleCnt="7"/>
      <dgm:spPr/>
    </dgm:pt>
    <dgm:pt modelId="{BCCFCAAB-05E4-4983-9838-612B8B1C5EE2}" type="pres">
      <dgm:prSet presAssocID="{872A52A3-8206-438E-83D8-E6BF70C09F69}" presName="iconRect" presStyleLbl="node1" presStyleIdx="3" presStyleCnt="7"/>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heels"/>
        </a:ext>
      </dgm:extLst>
    </dgm:pt>
    <dgm:pt modelId="{635357D8-0C03-459C-986E-999C3E89524F}" type="pres">
      <dgm:prSet presAssocID="{872A52A3-8206-438E-83D8-E6BF70C09F69}" presName="spaceRect" presStyleCnt="0"/>
      <dgm:spPr/>
    </dgm:pt>
    <dgm:pt modelId="{60B5903E-452A-4932-A793-801164B1BF41}" type="pres">
      <dgm:prSet presAssocID="{872A52A3-8206-438E-83D8-E6BF70C09F69}" presName="textRect" presStyleLbl="revTx" presStyleIdx="3" presStyleCnt="7">
        <dgm:presLayoutVars>
          <dgm:chMax val="1"/>
          <dgm:chPref val="1"/>
        </dgm:presLayoutVars>
      </dgm:prSet>
      <dgm:spPr/>
    </dgm:pt>
    <dgm:pt modelId="{CCBB2DEA-B9BE-4D88-ACEE-CE10FA0701ED}" type="pres">
      <dgm:prSet presAssocID="{3A6AFC97-2AD8-4243-AC8B-4F6F1EECE25C}" presName="sibTrans" presStyleLbl="sibTrans2D1" presStyleIdx="0" presStyleCnt="0"/>
      <dgm:spPr/>
    </dgm:pt>
    <dgm:pt modelId="{9F15E8AB-4DDB-447B-AC5B-3505DF13814C}" type="pres">
      <dgm:prSet presAssocID="{63B8E766-A54A-46BE-9196-70F7704F0F80}" presName="compNode" presStyleCnt="0"/>
      <dgm:spPr/>
    </dgm:pt>
    <dgm:pt modelId="{F9321832-308B-4169-954A-4F4C5202E19A}" type="pres">
      <dgm:prSet presAssocID="{63B8E766-A54A-46BE-9196-70F7704F0F80}" presName="iconBgRect" presStyleLbl="bgShp" presStyleIdx="4" presStyleCnt="7"/>
      <dgm:spPr/>
    </dgm:pt>
    <dgm:pt modelId="{7522E52A-DAA5-4560-A9AA-FA7517238F4E}" type="pres">
      <dgm:prSet presAssocID="{63B8E766-A54A-46BE-9196-70F7704F0F80}" presName="iconRect" presStyleLbl="node1" presStyleIdx="4" presStyleCnt="7"/>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V"/>
        </a:ext>
      </dgm:extLst>
    </dgm:pt>
    <dgm:pt modelId="{9DE27DC6-5242-4E89-9FF5-F3243B97E7B4}" type="pres">
      <dgm:prSet presAssocID="{63B8E766-A54A-46BE-9196-70F7704F0F80}" presName="spaceRect" presStyleCnt="0"/>
      <dgm:spPr/>
    </dgm:pt>
    <dgm:pt modelId="{AEBB41D7-02E9-46CA-B555-7F6A4F084A3B}" type="pres">
      <dgm:prSet presAssocID="{63B8E766-A54A-46BE-9196-70F7704F0F80}" presName="textRect" presStyleLbl="revTx" presStyleIdx="4" presStyleCnt="7">
        <dgm:presLayoutVars>
          <dgm:chMax val="1"/>
          <dgm:chPref val="1"/>
        </dgm:presLayoutVars>
      </dgm:prSet>
      <dgm:spPr/>
    </dgm:pt>
    <dgm:pt modelId="{79018B68-54DE-4664-902E-12AFA9319A6F}" type="pres">
      <dgm:prSet presAssocID="{5C1F29BB-87A5-49C6-A302-89C3A8AC469B}" presName="sibTrans" presStyleLbl="sibTrans2D1" presStyleIdx="0" presStyleCnt="0"/>
      <dgm:spPr/>
    </dgm:pt>
    <dgm:pt modelId="{053B460A-D574-40AD-BF76-0567F44C6B5C}" type="pres">
      <dgm:prSet presAssocID="{BDD6C990-5532-47EB-9962-995586A959D7}" presName="compNode" presStyleCnt="0"/>
      <dgm:spPr/>
    </dgm:pt>
    <dgm:pt modelId="{4D5F6585-4A9F-40CF-B033-B72693001A22}" type="pres">
      <dgm:prSet presAssocID="{BDD6C990-5532-47EB-9962-995586A959D7}" presName="iconBgRect" presStyleLbl="bgShp" presStyleIdx="5" presStyleCnt="7"/>
      <dgm:spPr/>
    </dgm:pt>
    <dgm:pt modelId="{62AAC84E-6F2A-4831-9F14-6506B0068745}" type="pres">
      <dgm:prSet presAssocID="{BDD6C990-5532-47EB-9962-995586A959D7}" presName="iconRect" presStyleLbl="node1" presStyleIdx="5" presStyleCnt="7"/>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B02D8504-0568-4CC0-B86D-BF2B25199569}" type="pres">
      <dgm:prSet presAssocID="{BDD6C990-5532-47EB-9962-995586A959D7}" presName="spaceRect" presStyleCnt="0"/>
      <dgm:spPr/>
    </dgm:pt>
    <dgm:pt modelId="{7CE908F0-54C5-42B6-9BDF-0D067949777A}" type="pres">
      <dgm:prSet presAssocID="{BDD6C990-5532-47EB-9962-995586A959D7}" presName="textRect" presStyleLbl="revTx" presStyleIdx="5" presStyleCnt="7">
        <dgm:presLayoutVars>
          <dgm:chMax val="1"/>
          <dgm:chPref val="1"/>
        </dgm:presLayoutVars>
      </dgm:prSet>
      <dgm:spPr/>
    </dgm:pt>
    <dgm:pt modelId="{C66ED322-7459-42E3-A57A-FD780813499A}" type="pres">
      <dgm:prSet presAssocID="{DD9231F8-742C-4539-9D20-68FDF1A2DA80}" presName="sibTrans" presStyleLbl="sibTrans2D1" presStyleIdx="0" presStyleCnt="0"/>
      <dgm:spPr/>
    </dgm:pt>
    <dgm:pt modelId="{473EC8DF-D299-48C6-906B-AE5837F461F2}" type="pres">
      <dgm:prSet presAssocID="{A53EBBA9-6F50-4C4B-8652-EAB3446ADDE9}" presName="compNode" presStyleCnt="0"/>
      <dgm:spPr/>
    </dgm:pt>
    <dgm:pt modelId="{026AAAC5-AA67-4AB4-9F84-3D5BD8A390AA}" type="pres">
      <dgm:prSet presAssocID="{A53EBBA9-6F50-4C4B-8652-EAB3446ADDE9}" presName="iconBgRect" presStyleLbl="bgShp" presStyleIdx="6" presStyleCnt="7"/>
      <dgm:spPr/>
    </dgm:pt>
    <dgm:pt modelId="{B3C01067-7D2F-4655-B16B-E82212710B75}" type="pres">
      <dgm:prSet presAssocID="{A53EBBA9-6F50-4C4B-8652-EAB3446ADDE9}" presName="iconRect" presStyleLbl="node1" presStyleIdx="6" presStyleCnt="7"/>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hoolhouse"/>
        </a:ext>
      </dgm:extLst>
    </dgm:pt>
    <dgm:pt modelId="{79B09744-0101-4F4B-8EDE-22F3531827D0}" type="pres">
      <dgm:prSet presAssocID="{A53EBBA9-6F50-4C4B-8652-EAB3446ADDE9}" presName="spaceRect" presStyleCnt="0"/>
      <dgm:spPr/>
    </dgm:pt>
    <dgm:pt modelId="{81366428-2958-48F8-B86E-EF270F3DBCE7}" type="pres">
      <dgm:prSet presAssocID="{A53EBBA9-6F50-4C4B-8652-EAB3446ADDE9}" presName="textRect" presStyleLbl="revTx" presStyleIdx="6" presStyleCnt="7">
        <dgm:presLayoutVars>
          <dgm:chMax val="1"/>
          <dgm:chPref val="1"/>
        </dgm:presLayoutVars>
      </dgm:prSet>
      <dgm:spPr/>
    </dgm:pt>
  </dgm:ptLst>
  <dgm:cxnLst>
    <dgm:cxn modelId="{CD407403-0A48-4DC6-8DE9-F68D9317387C}" type="presOf" srcId="{A53EBBA9-6F50-4C4B-8652-EAB3446ADDE9}" destId="{81366428-2958-48F8-B86E-EF270F3DBCE7}" srcOrd="0" destOrd="0" presId="urn:microsoft.com/office/officeart/2018/2/layout/IconCircleList"/>
    <dgm:cxn modelId="{74C36809-44F7-4C38-8C8D-AD43ED9FE13E}" type="presOf" srcId="{63B8E766-A54A-46BE-9196-70F7704F0F80}" destId="{AEBB41D7-02E9-46CA-B555-7F6A4F084A3B}" srcOrd="0" destOrd="0" presId="urn:microsoft.com/office/officeart/2018/2/layout/IconCircleList"/>
    <dgm:cxn modelId="{6BB91A20-C88B-4596-B931-99A30CBAB9FC}" type="presOf" srcId="{5C1F29BB-87A5-49C6-A302-89C3A8AC469B}" destId="{79018B68-54DE-4664-902E-12AFA9319A6F}" srcOrd="0" destOrd="0" presId="urn:microsoft.com/office/officeart/2018/2/layout/IconCircleList"/>
    <dgm:cxn modelId="{AE3E3039-990D-4E8C-A64B-61E8CA533488}" type="presOf" srcId="{872A52A3-8206-438E-83D8-E6BF70C09F69}" destId="{60B5903E-452A-4932-A793-801164B1BF41}" srcOrd="0" destOrd="0" presId="urn:microsoft.com/office/officeart/2018/2/layout/IconCircleList"/>
    <dgm:cxn modelId="{603D503D-C792-4AA3-9076-9E2B272558E7}" type="presOf" srcId="{1E5BC20E-A7AF-4067-97ED-6345EF87B3FB}" destId="{E449F940-6343-4812-BC23-FC457415695E}" srcOrd="0" destOrd="0" presId="urn:microsoft.com/office/officeart/2018/2/layout/IconCircleList"/>
    <dgm:cxn modelId="{4BBD5C60-2798-472F-B8EA-E6678AFA82D0}" type="presOf" srcId="{DD9231F8-742C-4539-9D20-68FDF1A2DA80}" destId="{C66ED322-7459-42E3-A57A-FD780813499A}" srcOrd="0" destOrd="0" presId="urn:microsoft.com/office/officeart/2018/2/layout/IconCircleList"/>
    <dgm:cxn modelId="{D7262F64-EE1D-4A19-BE9A-E1EC6A9A8922}" type="presOf" srcId="{C0832788-42D5-47B6-90B6-3A90D63DA00F}" destId="{BC52525C-8C80-4DA4-8C00-C6B7B5F0C531}" srcOrd="0" destOrd="0" presId="urn:microsoft.com/office/officeart/2018/2/layout/IconCircleList"/>
    <dgm:cxn modelId="{133F8367-0F64-496D-9B75-6E2E44D63E1D}" srcId="{E796A09E-6A96-4D23-B2BD-0A91410498EE}" destId="{63B8E766-A54A-46BE-9196-70F7704F0F80}" srcOrd="4" destOrd="0" parTransId="{F6B2FAAE-DC8F-475E-9139-27FA09DE8E8F}" sibTransId="{5C1F29BB-87A5-49C6-A302-89C3A8AC469B}"/>
    <dgm:cxn modelId="{CF9F1752-E75B-4C91-9BD1-C5BB2FF75CE3}" srcId="{E796A09E-6A96-4D23-B2BD-0A91410498EE}" destId="{872A52A3-8206-438E-83D8-E6BF70C09F69}" srcOrd="3" destOrd="0" parTransId="{360AB256-3D40-40C0-B724-79DF25F34AB5}" sibTransId="{3A6AFC97-2AD8-4243-AC8B-4F6F1EECE25C}"/>
    <dgm:cxn modelId="{1AA21277-E7AE-4C1B-BBCA-08C25F66DDBE}" type="presOf" srcId="{9B9620BA-165B-4E9C-9EB8-A9F5DA87F0FB}" destId="{0BA783CE-0D8C-4740-9E21-C44DB33A4E9D}" srcOrd="0" destOrd="0" presId="urn:microsoft.com/office/officeart/2018/2/layout/IconCircleList"/>
    <dgm:cxn modelId="{3A1AC35A-8F74-456C-938D-BF34FE4F75FE}" type="presOf" srcId="{BCA3310B-DDA7-4DFD-9B11-3F763E74A42D}" destId="{644950F3-15BB-449C-95BA-422A471E8C94}" srcOrd="0" destOrd="0" presId="urn:microsoft.com/office/officeart/2018/2/layout/IconCircleList"/>
    <dgm:cxn modelId="{93D5D25A-7F30-4EFF-9C54-FF6E5CE1FFF0}" srcId="{E796A09E-6A96-4D23-B2BD-0A91410498EE}" destId="{BCA3310B-DDA7-4DFD-9B11-3F763E74A42D}" srcOrd="0" destOrd="0" parTransId="{8D18E9B2-B832-4D93-A1DF-DBD5C87CB4BB}" sibTransId="{8E54E897-DF4F-427B-92CA-DD813CFD7E1F}"/>
    <dgm:cxn modelId="{9A721A83-AD54-414D-BF2A-0A9D4628B989}" srcId="{E796A09E-6A96-4D23-B2BD-0A91410498EE}" destId="{1E5BC20E-A7AF-4067-97ED-6345EF87B3FB}" srcOrd="1" destOrd="0" parTransId="{8001F00F-C61E-4723-AD66-B38920859447}" sibTransId="{52637375-DDDC-4E9C-BD07-F2EF65809F59}"/>
    <dgm:cxn modelId="{00C61B8F-771A-4801-B8E8-0847B7FCCB90}" type="presOf" srcId="{3A6AFC97-2AD8-4243-AC8B-4F6F1EECE25C}" destId="{CCBB2DEA-B9BE-4D88-ACEE-CE10FA0701ED}" srcOrd="0" destOrd="0" presId="urn:microsoft.com/office/officeart/2018/2/layout/IconCircleList"/>
    <dgm:cxn modelId="{F573EB8F-C8D8-4A6C-8B8E-F150678D9FA6}" srcId="{E796A09E-6A96-4D23-B2BD-0A91410498EE}" destId="{C0832788-42D5-47B6-90B6-3A90D63DA00F}" srcOrd="2" destOrd="0" parTransId="{235E4828-1E5A-4104-8A88-25F26B925F17}" sibTransId="{9B9620BA-165B-4E9C-9EB8-A9F5DA87F0FB}"/>
    <dgm:cxn modelId="{E086D197-4223-4570-B616-A4616C8CA0A1}" srcId="{E796A09E-6A96-4D23-B2BD-0A91410498EE}" destId="{BDD6C990-5532-47EB-9962-995586A959D7}" srcOrd="5" destOrd="0" parTransId="{23D25200-9936-4E12-AC08-4C6F67334459}" sibTransId="{DD9231F8-742C-4539-9D20-68FDF1A2DA80}"/>
    <dgm:cxn modelId="{4ECC2099-BD57-4B29-A161-0CB6F12C2936}" type="presOf" srcId="{52637375-DDDC-4E9C-BD07-F2EF65809F59}" destId="{ACD11AFD-68A2-4AA0-A12F-A02D2C1B8DDA}" srcOrd="0" destOrd="0" presId="urn:microsoft.com/office/officeart/2018/2/layout/IconCircleList"/>
    <dgm:cxn modelId="{C516CB9B-7EF3-4047-BE3E-404E922D0B28}" type="presOf" srcId="{8E54E897-DF4F-427B-92CA-DD813CFD7E1F}" destId="{86F8757E-B24B-4D36-8E0F-AE3840EA068C}" srcOrd="0" destOrd="0" presId="urn:microsoft.com/office/officeart/2018/2/layout/IconCircleList"/>
    <dgm:cxn modelId="{3079149E-EAEE-45CA-A20C-8F8EEDD17FFC}" srcId="{E796A09E-6A96-4D23-B2BD-0A91410498EE}" destId="{A53EBBA9-6F50-4C4B-8652-EAB3446ADDE9}" srcOrd="6" destOrd="0" parTransId="{3202BB4A-9F66-4D6B-8AEA-ABCA69C9ABEC}" sibTransId="{37F05928-9918-4341-B398-E5719748F3C5}"/>
    <dgm:cxn modelId="{EF9766BB-2D90-4482-88AF-7189E021EDC4}" type="presOf" srcId="{E796A09E-6A96-4D23-B2BD-0A91410498EE}" destId="{4BCDAC27-ECFC-4A17-A1CE-1906C260763F}" srcOrd="0" destOrd="0" presId="urn:microsoft.com/office/officeart/2018/2/layout/IconCircleList"/>
    <dgm:cxn modelId="{8EED85EC-5CF0-4B8A-9559-3FC5C9CE2DD3}" type="presOf" srcId="{BDD6C990-5532-47EB-9962-995586A959D7}" destId="{7CE908F0-54C5-42B6-9BDF-0D067949777A}" srcOrd="0" destOrd="0" presId="urn:microsoft.com/office/officeart/2018/2/layout/IconCircleList"/>
    <dgm:cxn modelId="{155489B9-C657-421F-8021-FFE5AD5B15C4}" type="presParOf" srcId="{4BCDAC27-ECFC-4A17-A1CE-1906C260763F}" destId="{A6DA0789-09B3-42E1-83B4-E54C0A574B5A}" srcOrd="0" destOrd="0" presId="urn:microsoft.com/office/officeart/2018/2/layout/IconCircleList"/>
    <dgm:cxn modelId="{1DC90032-9CC0-47D9-9A0F-78A1B78CFF72}" type="presParOf" srcId="{A6DA0789-09B3-42E1-83B4-E54C0A574B5A}" destId="{C190D325-6A01-46C3-96A9-93DE0A67D7D1}" srcOrd="0" destOrd="0" presId="urn:microsoft.com/office/officeart/2018/2/layout/IconCircleList"/>
    <dgm:cxn modelId="{015AAC3E-C158-4F3C-8C57-7C1A3BE35BB6}" type="presParOf" srcId="{C190D325-6A01-46C3-96A9-93DE0A67D7D1}" destId="{49421318-CB9E-4A16-BDA4-CB81FCE34722}" srcOrd="0" destOrd="0" presId="urn:microsoft.com/office/officeart/2018/2/layout/IconCircleList"/>
    <dgm:cxn modelId="{B0DCF621-6F8A-4A4D-9F73-463BAA96E5F1}" type="presParOf" srcId="{C190D325-6A01-46C3-96A9-93DE0A67D7D1}" destId="{74DBC11A-1097-4547-B74E-4A53A88505EF}" srcOrd="1" destOrd="0" presId="urn:microsoft.com/office/officeart/2018/2/layout/IconCircleList"/>
    <dgm:cxn modelId="{5D8206B0-AEB4-4C5B-8F83-C06A7D6336D2}" type="presParOf" srcId="{C190D325-6A01-46C3-96A9-93DE0A67D7D1}" destId="{9B8F6230-1C2E-47B8-AA8D-02E6203A833A}" srcOrd="2" destOrd="0" presId="urn:microsoft.com/office/officeart/2018/2/layout/IconCircleList"/>
    <dgm:cxn modelId="{AAB72594-518D-4277-BD5B-86BFBF472D89}" type="presParOf" srcId="{C190D325-6A01-46C3-96A9-93DE0A67D7D1}" destId="{644950F3-15BB-449C-95BA-422A471E8C94}" srcOrd="3" destOrd="0" presId="urn:microsoft.com/office/officeart/2018/2/layout/IconCircleList"/>
    <dgm:cxn modelId="{C5C22B19-B782-40A1-91A6-D1C888A36CB9}" type="presParOf" srcId="{A6DA0789-09B3-42E1-83B4-E54C0A574B5A}" destId="{86F8757E-B24B-4D36-8E0F-AE3840EA068C}" srcOrd="1" destOrd="0" presId="urn:microsoft.com/office/officeart/2018/2/layout/IconCircleList"/>
    <dgm:cxn modelId="{3ACED103-A377-4560-8B0E-12A69B6C7D51}" type="presParOf" srcId="{A6DA0789-09B3-42E1-83B4-E54C0A574B5A}" destId="{9173EFB1-C252-43ED-B897-38B667BB185F}" srcOrd="2" destOrd="0" presId="urn:microsoft.com/office/officeart/2018/2/layout/IconCircleList"/>
    <dgm:cxn modelId="{777714D1-7B28-4F5C-B2B7-4848376D80EA}" type="presParOf" srcId="{9173EFB1-C252-43ED-B897-38B667BB185F}" destId="{AEB73A0B-45E2-466D-B2D3-FB41D8A415B8}" srcOrd="0" destOrd="0" presId="urn:microsoft.com/office/officeart/2018/2/layout/IconCircleList"/>
    <dgm:cxn modelId="{CB720D0D-C2E8-41BA-9DC0-70350CD0B900}" type="presParOf" srcId="{9173EFB1-C252-43ED-B897-38B667BB185F}" destId="{8B1413DD-A1B7-448E-82ED-C1455E71AEC5}" srcOrd="1" destOrd="0" presId="urn:microsoft.com/office/officeart/2018/2/layout/IconCircleList"/>
    <dgm:cxn modelId="{7772C453-CBA4-4377-975C-189FBE5E72E7}" type="presParOf" srcId="{9173EFB1-C252-43ED-B897-38B667BB185F}" destId="{597E24FF-D26C-45C2-9760-C77DA56809B2}" srcOrd="2" destOrd="0" presId="urn:microsoft.com/office/officeart/2018/2/layout/IconCircleList"/>
    <dgm:cxn modelId="{8FA36B92-9A84-4956-BBA0-BD40D28F7E67}" type="presParOf" srcId="{9173EFB1-C252-43ED-B897-38B667BB185F}" destId="{E449F940-6343-4812-BC23-FC457415695E}" srcOrd="3" destOrd="0" presId="urn:microsoft.com/office/officeart/2018/2/layout/IconCircleList"/>
    <dgm:cxn modelId="{DD1BCBE2-9D8C-4D10-BB46-FD25EC4413BD}" type="presParOf" srcId="{A6DA0789-09B3-42E1-83B4-E54C0A574B5A}" destId="{ACD11AFD-68A2-4AA0-A12F-A02D2C1B8DDA}" srcOrd="3" destOrd="0" presId="urn:microsoft.com/office/officeart/2018/2/layout/IconCircleList"/>
    <dgm:cxn modelId="{11D9473E-8BB6-483D-8539-36127D351850}" type="presParOf" srcId="{A6DA0789-09B3-42E1-83B4-E54C0A574B5A}" destId="{60299CA0-3BD4-4B68-9DAC-CFB9F79337C3}" srcOrd="4" destOrd="0" presId="urn:microsoft.com/office/officeart/2018/2/layout/IconCircleList"/>
    <dgm:cxn modelId="{C279DF41-6F71-4351-8786-142B94E1EA9F}" type="presParOf" srcId="{60299CA0-3BD4-4B68-9DAC-CFB9F79337C3}" destId="{59691919-C5D4-4BCA-83D2-7E568DD26B11}" srcOrd="0" destOrd="0" presId="urn:microsoft.com/office/officeart/2018/2/layout/IconCircleList"/>
    <dgm:cxn modelId="{E1B96A84-0872-484C-A09A-1C1762D1A884}" type="presParOf" srcId="{60299CA0-3BD4-4B68-9DAC-CFB9F79337C3}" destId="{FB425E23-D199-4CBB-9748-96A624610DFC}" srcOrd="1" destOrd="0" presId="urn:microsoft.com/office/officeart/2018/2/layout/IconCircleList"/>
    <dgm:cxn modelId="{EE5B94A5-EBA7-433F-9267-2F009E3CB849}" type="presParOf" srcId="{60299CA0-3BD4-4B68-9DAC-CFB9F79337C3}" destId="{9C302417-CB06-4628-A5CF-DF1E944A9B2D}" srcOrd="2" destOrd="0" presId="urn:microsoft.com/office/officeart/2018/2/layout/IconCircleList"/>
    <dgm:cxn modelId="{599B7351-442D-4209-9219-A899A47DDD18}" type="presParOf" srcId="{60299CA0-3BD4-4B68-9DAC-CFB9F79337C3}" destId="{BC52525C-8C80-4DA4-8C00-C6B7B5F0C531}" srcOrd="3" destOrd="0" presId="urn:microsoft.com/office/officeart/2018/2/layout/IconCircleList"/>
    <dgm:cxn modelId="{D4ACB35C-F54E-4334-B41C-852211F7DDFC}" type="presParOf" srcId="{A6DA0789-09B3-42E1-83B4-E54C0A574B5A}" destId="{0BA783CE-0D8C-4740-9E21-C44DB33A4E9D}" srcOrd="5" destOrd="0" presId="urn:microsoft.com/office/officeart/2018/2/layout/IconCircleList"/>
    <dgm:cxn modelId="{31A6E6D7-53B1-4B4C-B7A1-3064C62809A5}" type="presParOf" srcId="{A6DA0789-09B3-42E1-83B4-E54C0A574B5A}" destId="{E027F539-5EED-4387-A2D1-47B482C2D969}" srcOrd="6" destOrd="0" presId="urn:microsoft.com/office/officeart/2018/2/layout/IconCircleList"/>
    <dgm:cxn modelId="{B97D1697-9B80-4195-B950-23F2D63359FE}" type="presParOf" srcId="{E027F539-5EED-4387-A2D1-47B482C2D969}" destId="{F3313229-E026-45CB-A6DD-60C79241A0D3}" srcOrd="0" destOrd="0" presId="urn:microsoft.com/office/officeart/2018/2/layout/IconCircleList"/>
    <dgm:cxn modelId="{5A6D0F3F-884A-46A1-980F-BBE57E3305BA}" type="presParOf" srcId="{E027F539-5EED-4387-A2D1-47B482C2D969}" destId="{BCCFCAAB-05E4-4983-9838-612B8B1C5EE2}" srcOrd="1" destOrd="0" presId="urn:microsoft.com/office/officeart/2018/2/layout/IconCircleList"/>
    <dgm:cxn modelId="{0AD4F8DC-7040-4E55-844F-2E7C6032A3AC}" type="presParOf" srcId="{E027F539-5EED-4387-A2D1-47B482C2D969}" destId="{635357D8-0C03-459C-986E-999C3E89524F}" srcOrd="2" destOrd="0" presId="urn:microsoft.com/office/officeart/2018/2/layout/IconCircleList"/>
    <dgm:cxn modelId="{4EE03B35-DE0E-43C7-88F6-242F3A2A9F48}" type="presParOf" srcId="{E027F539-5EED-4387-A2D1-47B482C2D969}" destId="{60B5903E-452A-4932-A793-801164B1BF41}" srcOrd="3" destOrd="0" presId="urn:microsoft.com/office/officeart/2018/2/layout/IconCircleList"/>
    <dgm:cxn modelId="{BEBA85E1-7D46-4090-9EB5-95B20FBF8A07}" type="presParOf" srcId="{A6DA0789-09B3-42E1-83B4-E54C0A574B5A}" destId="{CCBB2DEA-B9BE-4D88-ACEE-CE10FA0701ED}" srcOrd="7" destOrd="0" presId="urn:microsoft.com/office/officeart/2018/2/layout/IconCircleList"/>
    <dgm:cxn modelId="{0D382C63-D7FE-4A7F-8D7E-6BC60589BE06}" type="presParOf" srcId="{A6DA0789-09B3-42E1-83B4-E54C0A574B5A}" destId="{9F15E8AB-4DDB-447B-AC5B-3505DF13814C}" srcOrd="8" destOrd="0" presId="urn:microsoft.com/office/officeart/2018/2/layout/IconCircleList"/>
    <dgm:cxn modelId="{2D73744E-4E0C-4F7D-B410-370B57FD2C49}" type="presParOf" srcId="{9F15E8AB-4DDB-447B-AC5B-3505DF13814C}" destId="{F9321832-308B-4169-954A-4F4C5202E19A}" srcOrd="0" destOrd="0" presId="urn:microsoft.com/office/officeart/2018/2/layout/IconCircleList"/>
    <dgm:cxn modelId="{20A2544D-6C07-45C3-8C6B-496567CB59F7}" type="presParOf" srcId="{9F15E8AB-4DDB-447B-AC5B-3505DF13814C}" destId="{7522E52A-DAA5-4560-A9AA-FA7517238F4E}" srcOrd="1" destOrd="0" presId="urn:microsoft.com/office/officeart/2018/2/layout/IconCircleList"/>
    <dgm:cxn modelId="{3939BA8D-802B-4EB9-A436-47CC520D8C1B}" type="presParOf" srcId="{9F15E8AB-4DDB-447B-AC5B-3505DF13814C}" destId="{9DE27DC6-5242-4E89-9FF5-F3243B97E7B4}" srcOrd="2" destOrd="0" presId="urn:microsoft.com/office/officeart/2018/2/layout/IconCircleList"/>
    <dgm:cxn modelId="{F2051E33-F89E-4FE8-B743-7EB8D6258663}" type="presParOf" srcId="{9F15E8AB-4DDB-447B-AC5B-3505DF13814C}" destId="{AEBB41D7-02E9-46CA-B555-7F6A4F084A3B}" srcOrd="3" destOrd="0" presId="urn:microsoft.com/office/officeart/2018/2/layout/IconCircleList"/>
    <dgm:cxn modelId="{C9B623AB-34C5-4671-827E-8C329E3ADC02}" type="presParOf" srcId="{A6DA0789-09B3-42E1-83B4-E54C0A574B5A}" destId="{79018B68-54DE-4664-902E-12AFA9319A6F}" srcOrd="9" destOrd="0" presId="urn:microsoft.com/office/officeart/2018/2/layout/IconCircleList"/>
    <dgm:cxn modelId="{39A23641-9B9A-43EB-9499-318C03C6FF8B}" type="presParOf" srcId="{A6DA0789-09B3-42E1-83B4-E54C0A574B5A}" destId="{053B460A-D574-40AD-BF76-0567F44C6B5C}" srcOrd="10" destOrd="0" presId="urn:microsoft.com/office/officeart/2018/2/layout/IconCircleList"/>
    <dgm:cxn modelId="{949C14FE-E9AF-4CE5-8F0B-D3434F5FE95A}" type="presParOf" srcId="{053B460A-D574-40AD-BF76-0567F44C6B5C}" destId="{4D5F6585-4A9F-40CF-B033-B72693001A22}" srcOrd="0" destOrd="0" presId="urn:microsoft.com/office/officeart/2018/2/layout/IconCircleList"/>
    <dgm:cxn modelId="{E10F0BAA-9088-4282-AFD7-775A79C59469}" type="presParOf" srcId="{053B460A-D574-40AD-BF76-0567F44C6B5C}" destId="{62AAC84E-6F2A-4831-9F14-6506B0068745}" srcOrd="1" destOrd="0" presId="urn:microsoft.com/office/officeart/2018/2/layout/IconCircleList"/>
    <dgm:cxn modelId="{BCCC9FEC-8A80-4E78-A827-2982A06D16D1}" type="presParOf" srcId="{053B460A-D574-40AD-BF76-0567F44C6B5C}" destId="{B02D8504-0568-4CC0-B86D-BF2B25199569}" srcOrd="2" destOrd="0" presId="urn:microsoft.com/office/officeart/2018/2/layout/IconCircleList"/>
    <dgm:cxn modelId="{4915C8C9-EA8B-4B7A-8EFB-D1F9B9B10641}" type="presParOf" srcId="{053B460A-D574-40AD-BF76-0567F44C6B5C}" destId="{7CE908F0-54C5-42B6-9BDF-0D067949777A}" srcOrd="3" destOrd="0" presId="urn:microsoft.com/office/officeart/2018/2/layout/IconCircleList"/>
    <dgm:cxn modelId="{BBC03FFE-C8E4-46FD-BC8E-AA9BBC6D00A4}" type="presParOf" srcId="{A6DA0789-09B3-42E1-83B4-E54C0A574B5A}" destId="{C66ED322-7459-42E3-A57A-FD780813499A}" srcOrd="11" destOrd="0" presId="urn:microsoft.com/office/officeart/2018/2/layout/IconCircleList"/>
    <dgm:cxn modelId="{4C8834C9-C8EB-4D55-A13C-3F09B5C86D84}" type="presParOf" srcId="{A6DA0789-09B3-42E1-83B4-E54C0A574B5A}" destId="{473EC8DF-D299-48C6-906B-AE5837F461F2}" srcOrd="12" destOrd="0" presId="urn:microsoft.com/office/officeart/2018/2/layout/IconCircleList"/>
    <dgm:cxn modelId="{1ECBD3C4-E35C-4D77-A58B-540F32BC22AD}" type="presParOf" srcId="{473EC8DF-D299-48C6-906B-AE5837F461F2}" destId="{026AAAC5-AA67-4AB4-9F84-3D5BD8A390AA}" srcOrd="0" destOrd="0" presId="urn:microsoft.com/office/officeart/2018/2/layout/IconCircleList"/>
    <dgm:cxn modelId="{B5FAD338-15ED-466E-A9B7-496172D0153D}" type="presParOf" srcId="{473EC8DF-D299-48C6-906B-AE5837F461F2}" destId="{B3C01067-7D2F-4655-B16B-E82212710B75}" srcOrd="1" destOrd="0" presId="urn:microsoft.com/office/officeart/2018/2/layout/IconCircleList"/>
    <dgm:cxn modelId="{20399950-F5DC-4719-882B-0029A818A161}" type="presParOf" srcId="{473EC8DF-D299-48C6-906B-AE5837F461F2}" destId="{79B09744-0101-4F4B-8EDE-22F3531827D0}" srcOrd="2" destOrd="0" presId="urn:microsoft.com/office/officeart/2018/2/layout/IconCircleList"/>
    <dgm:cxn modelId="{999AEDF4-235E-403B-818E-2BDD0A593335}" type="presParOf" srcId="{473EC8DF-D299-48C6-906B-AE5837F461F2}" destId="{81366428-2958-48F8-B86E-EF270F3DBCE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111072-8098-413B-A141-D957761DBE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804CE5-CEC3-4808-86B3-2B8979D3285B}">
      <dgm:prSet/>
      <dgm:spPr/>
      <dgm:t>
        <a:bodyPr/>
        <a:lstStyle/>
        <a:p>
          <a:r>
            <a:rPr lang="en-US"/>
            <a:t>SDS stands for Safety Data Sheets (they were previously called MSDS, where M stood for material).  There should be a SDS available for any HD you have on formulary.</a:t>
          </a:r>
        </a:p>
      </dgm:t>
    </dgm:pt>
    <dgm:pt modelId="{2529BB16-3BC0-41DE-943A-DA8411BF1DE9}" type="parTrans" cxnId="{73A2AFD5-172A-4CE2-8CEA-6006C7779943}">
      <dgm:prSet/>
      <dgm:spPr/>
      <dgm:t>
        <a:bodyPr/>
        <a:lstStyle/>
        <a:p>
          <a:endParaRPr lang="en-US"/>
        </a:p>
      </dgm:t>
    </dgm:pt>
    <dgm:pt modelId="{7183D5EF-3521-4A3E-BAA9-14E30BF01A50}" type="sibTrans" cxnId="{73A2AFD5-172A-4CE2-8CEA-6006C7779943}">
      <dgm:prSet/>
      <dgm:spPr/>
      <dgm:t>
        <a:bodyPr/>
        <a:lstStyle/>
        <a:p>
          <a:endParaRPr lang="en-US"/>
        </a:p>
      </dgm:t>
    </dgm:pt>
    <dgm:pt modelId="{8661B97A-068C-440A-9444-C385F86140DD}">
      <dgm:prSet/>
      <dgm:spPr/>
      <dgm:t>
        <a:bodyPr/>
        <a:lstStyle/>
        <a:p>
          <a:r>
            <a:rPr lang="en-US"/>
            <a:t>An assessment of risk (AOR) is conducted to determine if there is an alternative containment strategy and/or work practice.  Not all HDs are eligible for an alternative to following the UPS&lt;800&gt; standards as written, such as Group 1 - antineoplastics.  </a:t>
          </a:r>
        </a:p>
      </dgm:t>
    </dgm:pt>
    <dgm:pt modelId="{700570D8-F43C-4F1A-811C-DC5953049DBA}" type="parTrans" cxnId="{BD04DB90-4A4C-4E27-BEB4-383D762FB138}">
      <dgm:prSet/>
      <dgm:spPr/>
      <dgm:t>
        <a:bodyPr/>
        <a:lstStyle/>
        <a:p>
          <a:endParaRPr lang="en-US"/>
        </a:p>
      </dgm:t>
    </dgm:pt>
    <dgm:pt modelId="{A44A78C2-964A-47C1-A77D-2565F963C9F0}" type="sibTrans" cxnId="{BD04DB90-4A4C-4E27-BEB4-383D762FB138}">
      <dgm:prSet/>
      <dgm:spPr/>
      <dgm:t>
        <a:bodyPr/>
        <a:lstStyle/>
        <a:p>
          <a:endParaRPr lang="en-US"/>
        </a:p>
      </dgm:t>
    </dgm:pt>
    <dgm:pt modelId="{A4817026-7EBA-42C1-8E93-A956C1301315}">
      <dgm:prSet/>
      <dgm:spPr/>
      <dgm:t>
        <a:bodyPr/>
        <a:lstStyle/>
        <a:p>
          <a:r>
            <a:rPr lang="en-US" dirty="0"/>
            <a:t>If an alternate containment strategy is determined, it is documented in the AOR format and should be readily available to pharmacy, nursing and all affected personnel. </a:t>
          </a:r>
          <a:endParaRPr lang="en-US" dirty="0">
            <a:highlight>
              <a:srgbClr val="FFFF00"/>
            </a:highlight>
          </a:endParaRPr>
        </a:p>
      </dgm:t>
    </dgm:pt>
    <dgm:pt modelId="{0A900BF7-4873-4FDF-B987-09C35CEE16BE}" type="parTrans" cxnId="{995B6B55-8147-40AF-86F1-A7C5F3102C4E}">
      <dgm:prSet/>
      <dgm:spPr/>
      <dgm:t>
        <a:bodyPr/>
        <a:lstStyle/>
        <a:p>
          <a:endParaRPr lang="en-US"/>
        </a:p>
      </dgm:t>
    </dgm:pt>
    <dgm:pt modelId="{A221E76D-2284-4A40-9B0C-12F061932547}" type="sibTrans" cxnId="{995B6B55-8147-40AF-86F1-A7C5F3102C4E}">
      <dgm:prSet/>
      <dgm:spPr/>
      <dgm:t>
        <a:bodyPr/>
        <a:lstStyle/>
        <a:p>
          <a:endParaRPr lang="en-US"/>
        </a:p>
      </dgm:t>
    </dgm:pt>
    <dgm:pt modelId="{E3349335-D2CC-444A-B3F8-18167845D5AE}" type="pres">
      <dgm:prSet presAssocID="{65111072-8098-413B-A141-D957761DBEC4}" presName="linear" presStyleCnt="0">
        <dgm:presLayoutVars>
          <dgm:animLvl val="lvl"/>
          <dgm:resizeHandles val="exact"/>
        </dgm:presLayoutVars>
      </dgm:prSet>
      <dgm:spPr/>
    </dgm:pt>
    <dgm:pt modelId="{56BC8353-55C1-4BCE-91E6-2E8DA4E38A78}" type="pres">
      <dgm:prSet presAssocID="{59804CE5-CEC3-4808-86B3-2B8979D3285B}" presName="parentText" presStyleLbl="node1" presStyleIdx="0" presStyleCnt="3">
        <dgm:presLayoutVars>
          <dgm:chMax val="0"/>
          <dgm:bulletEnabled val="1"/>
        </dgm:presLayoutVars>
      </dgm:prSet>
      <dgm:spPr/>
    </dgm:pt>
    <dgm:pt modelId="{AF6F55E6-2F8B-4E43-81D1-C2DB2398FBE9}" type="pres">
      <dgm:prSet presAssocID="{7183D5EF-3521-4A3E-BAA9-14E30BF01A50}" presName="spacer" presStyleCnt="0"/>
      <dgm:spPr/>
    </dgm:pt>
    <dgm:pt modelId="{E8E55A66-4347-4BEF-B058-F37DACB2B690}" type="pres">
      <dgm:prSet presAssocID="{8661B97A-068C-440A-9444-C385F86140DD}" presName="parentText" presStyleLbl="node1" presStyleIdx="1" presStyleCnt="3">
        <dgm:presLayoutVars>
          <dgm:chMax val="0"/>
          <dgm:bulletEnabled val="1"/>
        </dgm:presLayoutVars>
      </dgm:prSet>
      <dgm:spPr/>
    </dgm:pt>
    <dgm:pt modelId="{CEAE0A25-548F-4269-B554-82F7358BFFA6}" type="pres">
      <dgm:prSet presAssocID="{A44A78C2-964A-47C1-A77D-2565F963C9F0}" presName="spacer" presStyleCnt="0"/>
      <dgm:spPr/>
    </dgm:pt>
    <dgm:pt modelId="{DC8519F6-A016-4E99-B4F4-A3825C0223FF}" type="pres">
      <dgm:prSet presAssocID="{A4817026-7EBA-42C1-8E93-A956C1301315}" presName="parentText" presStyleLbl="node1" presStyleIdx="2" presStyleCnt="3">
        <dgm:presLayoutVars>
          <dgm:chMax val="0"/>
          <dgm:bulletEnabled val="1"/>
        </dgm:presLayoutVars>
      </dgm:prSet>
      <dgm:spPr/>
    </dgm:pt>
  </dgm:ptLst>
  <dgm:cxnLst>
    <dgm:cxn modelId="{3E1A255B-4A6E-4959-B2E7-2B30BBADD699}" type="presOf" srcId="{8661B97A-068C-440A-9444-C385F86140DD}" destId="{E8E55A66-4347-4BEF-B058-F37DACB2B690}" srcOrd="0" destOrd="0" presId="urn:microsoft.com/office/officeart/2005/8/layout/vList2"/>
    <dgm:cxn modelId="{995B6B55-8147-40AF-86F1-A7C5F3102C4E}" srcId="{65111072-8098-413B-A141-D957761DBEC4}" destId="{A4817026-7EBA-42C1-8E93-A956C1301315}" srcOrd="2" destOrd="0" parTransId="{0A900BF7-4873-4FDF-B987-09C35CEE16BE}" sibTransId="{A221E76D-2284-4A40-9B0C-12F061932547}"/>
    <dgm:cxn modelId="{5A50E77B-492E-4831-9DDB-76C2B83F138C}" type="presOf" srcId="{A4817026-7EBA-42C1-8E93-A956C1301315}" destId="{DC8519F6-A016-4E99-B4F4-A3825C0223FF}" srcOrd="0" destOrd="0" presId="urn:microsoft.com/office/officeart/2005/8/layout/vList2"/>
    <dgm:cxn modelId="{BD04DB90-4A4C-4E27-BEB4-383D762FB138}" srcId="{65111072-8098-413B-A141-D957761DBEC4}" destId="{8661B97A-068C-440A-9444-C385F86140DD}" srcOrd="1" destOrd="0" parTransId="{700570D8-F43C-4F1A-811C-DC5953049DBA}" sibTransId="{A44A78C2-964A-47C1-A77D-2565F963C9F0}"/>
    <dgm:cxn modelId="{196E25D4-4E93-4477-9BB5-B48BBA4D3FA4}" type="presOf" srcId="{65111072-8098-413B-A141-D957761DBEC4}" destId="{E3349335-D2CC-444A-B3F8-18167845D5AE}" srcOrd="0" destOrd="0" presId="urn:microsoft.com/office/officeart/2005/8/layout/vList2"/>
    <dgm:cxn modelId="{73A2AFD5-172A-4CE2-8CEA-6006C7779943}" srcId="{65111072-8098-413B-A141-D957761DBEC4}" destId="{59804CE5-CEC3-4808-86B3-2B8979D3285B}" srcOrd="0" destOrd="0" parTransId="{2529BB16-3BC0-41DE-943A-DA8411BF1DE9}" sibTransId="{7183D5EF-3521-4A3E-BAA9-14E30BF01A50}"/>
    <dgm:cxn modelId="{44F999F6-DF2B-4FF5-90B0-D153C27EA3D8}" type="presOf" srcId="{59804CE5-CEC3-4808-86B3-2B8979D3285B}" destId="{56BC8353-55C1-4BCE-91E6-2E8DA4E38A78}" srcOrd="0" destOrd="0" presId="urn:microsoft.com/office/officeart/2005/8/layout/vList2"/>
    <dgm:cxn modelId="{D4977A89-14C0-4708-ADE1-0B2ED028E3FA}" type="presParOf" srcId="{E3349335-D2CC-444A-B3F8-18167845D5AE}" destId="{56BC8353-55C1-4BCE-91E6-2E8DA4E38A78}" srcOrd="0" destOrd="0" presId="urn:microsoft.com/office/officeart/2005/8/layout/vList2"/>
    <dgm:cxn modelId="{20D0D537-088A-4718-8662-4B0956E5D77F}" type="presParOf" srcId="{E3349335-D2CC-444A-B3F8-18167845D5AE}" destId="{AF6F55E6-2F8B-4E43-81D1-C2DB2398FBE9}" srcOrd="1" destOrd="0" presId="urn:microsoft.com/office/officeart/2005/8/layout/vList2"/>
    <dgm:cxn modelId="{00B4D8A0-92AA-4E5C-B9E3-38AE95425868}" type="presParOf" srcId="{E3349335-D2CC-444A-B3F8-18167845D5AE}" destId="{E8E55A66-4347-4BEF-B058-F37DACB2B690}" srcOrd="2" destOrd="0" presId="urn:microsoft.com/office/officeart/2005/8/layout/vList2"/>
    <dgm:cxn modelId="{4487C610-96A1-471D-9AE7-78250F02014D}" type="presParOf" srcId="{E3349335-D2CC-444A-B3F8-18167845D5AE}" destId="{CEAE0A25-548F-4269-B554-82F7358BFFA6}" srcOrd="3" destOrd="0" presId="urn:microsoft.com/office/officeart/2005/8/layout/vList2"/>
    <dgm:cxn modelId="{526BCB68-A3EB-43A9-ADF5-B5AD56C2D99E}" type="presParOf" srcId="{E3349335-D2CC-444A-B3F8-18167845D5AE}" destId="{DC8519F6-A016-4E99-B4F4-A3825C0223F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AEBD-DDC3-485E-8FBE-C3ED7913D0D0}">
      <dsp:nvSpPr>
        <dsp:cNvPr id="0" name=""/>
        <dsp:cNvSpPr/>
      </dsp:nvSpPr>
      <dsp:spPr>
        <a:xfrm>
          <a:off x="7858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Patient, Location, Time/Date of Order &amp; Provider Signature </a:t>
          </a:r>
        </a:p>
      </dsp:txBody>
      <dsp:txXfrm>
        <a:off x="78581" y="491"/>
        <a:ext cx="3094136" cy="1856482"/>
      </dsp:txXfrm>
    </dsp:sp>
    <dsp:sp modelId="{83CE0D22-5F54-4843-A0F7-C7DA76F5549A}">
      <dsp:nvSpPr>
        <dsp:cNvPr id="0" name=""/>
        <dsp:cNvSpPr/>
      </dsp:nvSpPr>
      <dsp:spPr>
        <a:xfrm>
          <a:off x="348213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Drug name, Strength, and Dosage form (if necessary)</a:t>
          </a:r>
        </a:p>
      </dsp:txBody>
      <dsp:txXfrm>
        <a:off x="3482131" y="491"/>
        <a:ext cx="3094136" cy="1856482"/>
      </dsp:txXfrm>
    </dsp:sp>
    <dsp:sp modelId="{B7836ED3-FD73-4FB7-AD14-DC47E8B15345}">
      <dsp:nvSpPr>
        <dsp:cNvPr id="0" name=""/>
        <dsp:cNvSpPr/>
      </dsp:nvSpPr>
      <dsp:spPr>
        <a:xfrm>
          <a:off x="6885682"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Clear and specific directions for use (including route, rate of administration, </a:t>
          </a:r>
          <a:r>
            <a:rPr lang="en-US" sz="1800" kern="1200" dirty="0">
              <a:solidFill>
                <a:schemeClr val="bg1"/>
              </a:solidFill>
            </a:rPr>
            <a:t>reason for PRN meds, etc.)</a:t>
          </a:r>
        </a:p>
        <a:p>
          <a:pPr marL="0" lvl="0" indent="0" algn="ctr" defTabSz="800100">
            <a:lnSpc>
              <a:spcPct val="90000"/>
            </a:lnSpc>
            <a:spcBef>
              <a:spcPct val="0"/>
            </a:spcBef>
            <a:spcAft>
              <a:spcPct val="35000"/>
            </a:spcAft>
            <a:buNone/>
          </a:pPr>
          <a:endParaRPr lang="en-US" sz="1800" kern="1200" dirty="0"/>
        </a:p>
      </dsp:txBody>
      <dsp:txXfrm>
        <a:off x="6885682" y="491"/>
        <a:ext cx="3094136" cy="1856482"/>
      </dsp:txXfrm>
    </dsp:sp>
    <dsp:sp modelId="{D024550C-1DB3-4EE9-8883-36E5897614CC}">
      <dsp:nvSpPr>
        <dsp:cNvPr id="0" name=""/>
        <dsp:cNvSpPr/>
      </dsp:nvSpPr>
      <dsp:spPr>
        <a:xfrm>
          <a:off x="1780356"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Allergies, height, weight, age, sex, pregnancy/lactation status, diagnosis/comorbidities and any pertinent labs are readily available to review with medication order</a:t>
          </a:r>
        </a:p>
      </dsp:txBody>
      <dsp:txXfrm>
        <a:off x="1780356" y="2166386"/>
        <a:ext cx="3094136" cy="1856482"/>
      </dsp:txXfrm>
    </dsp:sp>
    <dsp:sp modelId="{10E4F8FB-4A71-4EE2-92F1-1E1E45BB84C0}">
      <dsp:nvSpPr>
        <dsp:cNvPr id="0" name=""/>
        <dsp:cNvSpPr/>
      </dsp:nvSpPr>
      <dsp:spPr>
        <a:xfrm>
          <a:off x="5183906"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Ensure clarity, including no unapproved abbreviation used in provider order</a:t>
          </a:r>
        </a:p>
      </dsp:txBody>
      <dsp:txXfrm>
        <a:off x="5183906" y="2166386"/>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7D93E-4E1C-40C2-9197-883251F7D9E3}">
      <dsp:nvSpPr>
        <dsp:cNvPr id="0" name=""/>
        <dsp:cNvSpPr/>
      </dsp:nvSpPr>
      <dsp:spPr>
        <a:xfrm>
          <a:off x="468085" y="0"/>
          <a:ext cx="5304971" cy="39528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2A608-44E1-4D3E-AFFE-B05AF13C7424}">
      <dsp:nvSpPr>
        <dsp:cNvPr id="0" name=""/>
        <dsp:cNvSpPr/>
      </dsp:nvSpPr>
      <dsp:spPr>
        <a:xfrm>
          <a:off x="2235" y="1185845"/>
          <a:ext cx="1761530" cy="158112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Provider enters order via CPOE </a:t>
          </a:r>
        </a:p>
      </dsp:txBody>
      <dsp:txXfrm>
        <a:off x="79419" y="1263029"/>
        <a:ext cx="1607162" cy="1426759"/>
      </dsp:txXfrm>
    </dsp:sp>
    <dsp:sp modelId="{43ADA409-8442-44F1-A41E-44CF02B56C01}">
      <dsp:nvSpPr>
        <dsp:cNvPr id="0" name=""/>
        <dsp:cNvSpPr/>
      </dsp:nvSpPr>
      <dsp:spPr>
        <a:xfrm>
          <a:off x="1978914" y="1185845"/>
          <a:ext cx="1761530" cy="158112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Pharmacist reviews &amp; verifies order</a:t>
          </a:r>
        </a:p>
      </dsp:txBody>
      <dsp:txXfrm>
        <a:off x="2056098" y="1263029"/>
        <a:ext cx="1607162" cy="1426759"/>
      </dsp:txXfrm>
    </dsp:sp>
    <dsp:sp modelId="{4908D0CC-4006-4588-BFF6-581905A84484}">
      <dsp:nvSpPr>
        <dsp:cNvPr id="0" name=""/>
        <dsp:cNvSpPr/>
      </dsp:nvSpPr>
      <dsp:spPr>
        <a:xfrm>
          <a:off x="3957829" y="645431"/>
          <a:ext cx="2283313" cy="257385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Medication appears in eMAR and should be available either in the Automated Dispensing Machine, Patient-Specific Bin, Refrigerator  or Hand Delivered by Pharmacy</a:t>
          </a:r>
          <a:endParaRPr lang="en-US" sz="1200" kern="1200" dirty="0"/>
        </a:p>
      </dsp:txBody>
      <dsp:txXfrm>
        <a:off x="4069291" y="756893"/>
        <a:ext cx="2060389" cy="2350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C9AED-CF65-4F17-B73B-C4CBEA54C99B}">
      <dsp:nvSpPr>
        <dsp:cNvPr id="0" name=""/>
        <dsp:cNvSpPr/>
      </dsp:nvSpPr>
      <dsp:spPr>
        <a:xfrm>
          <a:off x="0" y="194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E5EBD-AD1D-46B2-8FD6-D0641BFB2665}">
      <dsp:nvSpPr>
        <dsp:cNvPr id="0" name=""/>
        <dsp:cNvSpPr/>
      </dsp:nvSpPr>
      <dsp:spPr>
        <a:xfrm>
          <a:off x="0" y="1943"/>
          <a:ext cx="10058399" cy="93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PRN Meds  </a:t>
          </a:r>
          <a:r>
            <a:rPr lang="en-US" sz="1500" kern="1200" dirty="0"/>
            <a:t>"AS</a:t>
          </a:r>
          <a:r>
            <a:rPr lang="en-US" sz="1500" kern="1200" dirty="0">
              <a:solidFill>
                <a:schemeClr val="tx1"/>
              </a:solidFill>
            </a:rPr>
            <a:t> NEEDED" (PRN) and "ON CALL" drug orders must be qualified with a specific criteria for administration </a:t>
          </a:r>
          <a:r>
            <a:rPr lang="en-US" sz="1500" kern="1200" dirty="0"/>
            <a:t>(an indication must be specified</a:t>
          </a:r>
          <a:endParaRPr lang="en-US" sz="1500" b="1" kern="1200" dirty="0"/>
        </a:p>
      </dsp:txBody>
      <dsp:txXfrm>
        <a:off x="0" y="1943"/>
        <a:ext cx="10058399" cy="939045"/>
      </dsp:txXfrm>
    </dsp:sp>
    <dsp:sp modelId="{7FE4A611-2CE2-4C61-8AC4-6BCC5A556087}">
      <dsp:nvSpPr>
        <dsp:cNvPr id="0" name=""/>
        <dsp:cNvSpPr/>
      </dsp:nvSpPr>
      <dsp:spPr>
        <a:xfrm>
          <a:off x="0" y="94098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5A0E0-FA7B-40BC-9EAD-871D8246AACA}">
      <dsp:nvSpPr>
        <dsp:cNvPr id="0" name=""/>
        <dsp:cNvSpPr/>
      </dsp:nvSpPr>
      <dsp:spPr>
        <a:xfrm>
          <a:off x="0" y="940989"/>
          <a:ext cx="10048577" cy="1202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Therapeutic Duplication </a:t>
          </a:r>
          <a:r>
            <a:rPr lang="en-US" sz="1500" b="0" kern="1200" dirty="0"/>
            <a:t>is p</a:t>
          </a:r>
          <a:r>
            <a:rPr lang="en-US" sz="1500" kern="1200" dirty="0"/>
            <a:t>rescribing multiple drugs or identical drug/multiple route for the same indication without clear distinction of when one agent should be administered over another. Must include required criteria such as priority, sequence or patient condition for which drug or how to administer. For example, if multiple pain meds are ordered, indicate which is to be given for mild vs moderate vs severe pain (with pain scale of course).  Or if two meds ordered for constipation, indicate which to give first and when to give second if no results. A med ordered PO/IV should have parameters on which route to use and when.</a:t>
          </a:r>
          <a:endParaRPr lang="en-US" sz="1500" kern="1200" dirty="0">
            <a:solidFill>
              <a:srgbClr val="FF0000"/>
            </a:solidFill>
          </a:endParaRPr>
        </a:p>
      </dsp:txBody>
      <dsp:txXfrm>
        <a:off x="0" y="940989"/>
        <a:ext cx="10048577" cy="1202335"/>
      </dsp:txXfrm>
    </dsp:sp>
    <dsp:sp modelId="{573D9582-E077-4BBE-B48E-848FD49ED4C0}">
      <dsp:nvSpPr>
        <dsp:cNvPr id="0" name=""/>
        <dsp:cNvSpPr/>
      </dsp:nvSpPr>
      <dsp:spPr>
        <a:xfrm>
          <a:off x="0" y="2143324"/>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B08FD-6D98-40FF-BC09-35F424B04043}">
      <dsp:nvSpPr>
        <dsp:cNvPr id="0" name=""/>
        <dsp:cNvSpPr/>
      </dsp:nvSpPr>
      <dsp:spPr>
        <a:xfrm>
          <a:off x="0" y="2143324"/>
          <a:ext cx="10058399" cy="93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Range Orders </a:t>
          </a:r>
          <a:r>
            <a:rPr lang="en-US" sz="1500" b="0" kern="1200" dirty="0"/>
            <a:t>are not allowed as is and should </a:t>
          </a:r>
          <a:r>
            <a:rPr lang="en-US" sz="1500" kern="1200" dirty="0"/>
            <a:t>be clarified.  For example, if written as 1-2 tabs q4-6h prn pain, clarify order as possibly 1 tab q4h prn mild pain and 2 tabs q4h prn severe pain.  Pain scale should clearly indicate severity of pain.</a:t>
          </a:r>
        </a:p>
      </dsp:txBody>
      <dsp:txXfrm>
        <a:off x="0" y="2143324"/>
        <a:ext cx="10058399" cy="939045"/>
      </dsp:txXfrm>
    </dsp:sp>
    <dsp:sp modelId="{9E70F1D3-BA0A-406A-B489-DB5901452309}">
      <dsp:nvSpPr>
        <dsp:cNvPr id="0" name=""/>
        <dsp:cNvSpPr/>
      </dsp:nvSpPr>
      <dsp:spPr>
        <a:xfrm>
          <a:off x="0" y="308237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A73406-93A6-46AC-8F0A-71FE689C2609}">
      <dsp:nvSpPr>
        <dsp:cNvPr id="0" name=""/>
        <dsp:cNvSpPr/>
      </dsp:nvSpPr>
      <dsp:spPr>
        <a:xfrm>
          <a:off x="0" y="3082370"/>
          <a:ext cx="10058399" cy="93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Without clarification, the order </a:t>
          </a:r>
          <a:r>
            <a:rPr lang="en-US" sz="1500" kern="1200" dirty="0">
              <a:solidFill>
                <a:schemeClr val="tx1"/>
              </a:solidFill>
            </a:rPr>
            <a:t>is incomplete.  </a:t>
          </a:r>
          <a:r>
            <a:rPr lang="en-US" sz="1500" b="1" kern="1200" dirty="0">
              <a:solidFill>
                <a:schemeClr val="tx1"/>
              </a:solidFill>
            </a:rPr>
            <a:t>Pharmacy will reject incomplete orders and they must be corrected</a:t>
          </a:r>
          <a:r>
            <a:rPr lang="en-US" sz="1500" kern="1200" dirty="0">
              <a:solidFill>
                <a:schemeClr val="tx1"/>
              </a:solidFill>
            </a:rPr>
            <a:t>. f you encounter an incomplete order, contact ordering provider for verbal/telephone clarification.</a:t>
          </a:r>
        </a:p>
      </dsp:txBody>
      <dsp:txXfrm>
        <a:off x="0" y="3082370"/>
        <a:ext cx="10058399" cy="939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BCA8B-96B2-4891-99CE-33EC73E03020}">
      <dsp:nvSpPr>
        <dsp:cNvPr id="0" name=""/>
        <dsp:cNvSpPr/>
      </dsp:nvSpPr>
      <dsp:spPr>
        <a:xfrm>
          <a:off x="4911" y="1014984"/>
          <a:ext cx="1522511" cy="19933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 a list of current medications </a:t>
          </a:r>
        </a:p>
      </dsp:txBody>
      <dsp:txXfrm>
        <a:off x="49504" y="1059577"/>
        <a:ext cx="1433325" cy="1904204"/>
      </dsp:txXfrm>
    </dsp:sp>
    <dsp:sp modelId="{9E246968-93FA-46E1-9162-8877FE0683E0}">
      <dsp:nvSpPr>
        <dsp:cNvPr id="0" name=""/>
        <dsp:cNvSpPr/>
      </dsp:nvSpPr>
      <dsp:spPr>
        <a:xfrm>
          <a:off x="1679674" y="1822888"/>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79674" y="1898404"/>
        <a:ext cx="225940" cy="226550"/>
      </dsp:txXfrm>
    </dsp:sp>
    <dsp:sp modelId="{2FE96098-4175-4D76-BC0C-7120A802D851}">
      <dsp:nvSpPr>
        <dsp:cNvPr id="0" name=""/>
        <dsp:cNvSpPr/>
      </dsp:nvSpPr>
      <dsp:spPr>
        <a:xfrm>
          <a:off x="2136427" y="1014984"/>
          <a:ext cx="1522511" cy="19933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 a list of drugs needed for current diagnosis or condition in hospital</a:t>
          </a:r>
        </a:p>
      </dsp:txBody>
      <dsp:txXfrm>
        <a:off x="2181020" y="1059577"/>
        <a:ext cx="1433325" cy="1904204"/>
      </dsp:txXfrm>
    </dsp:sp>
    <dsp:sp modelId="{233F5380-1FCF-4FC0-9DE8-4BC43AFF887B}">
      <dsp:nvSpPr>
        <dsp:cNvPr id="0" name=""/>
        <dsp:cNvSpPr/>
      </dsp:nvSpPr>
      <dsp:spPr>
        <a:xfrm>
          <a:off x="3811190" y="1822888"/>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11190" y="1898404"/>
        <a:ext cx="225940" cy="226550"/>
      </dsp:txXfrm>
    </dsp:sp>
    <dsp:sp modelId="{84ACFD5C-1734-490A-B1E4-C248B484B8B1}">
      <dsp:nvSpPr>
        <dsp:cNvPr id="0" name=""/>
        <dsp:cNvSpPr/>
      </dsp:nvSpPr>
      <dsp:spPr>
        <a:xfrm>
          <a:off x="4267944" y="1014984"/>
          <a:ext cx="1522511" cy="19933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Provider compares the medications on the two lists </a:t>
          </a:r>
        </a:p>
      </dsp:txBody>
      <dsp:txXfrm>
        <a:off x="4312537" y="1059577"/>
        <a:ext cx="1433325" cy="1904204"/>
      </dsp:txXfrm>
    </dsp:sp>
    <dsp:sp modelId="{ED7FDC2F-9B3A-46B1-96C4-EFC34963B22B}">
      <dsp:nvSpPr>
        <dsp:cNvPr id="0" name=""/>
        <dsp:cNvSpPr/>
      </dsp:nvSpPr>
      <dsp:spPr>
        <a:xfrm>
          <a:off x="5942707" y="1822888"/>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942707" y="1898404"/>
        <a:ext cx="225940" cy="226550"/>
      </dsp:txXfrm>
    </dsp:sp>
    <dsp:sp modelId="{C9539DD6-DC8B-4E08-AF0D-B32A43F2B51C}">
      <dsp:nvSpPr>
        <dsp:cNvPr id="0" name=""/>
        <dsp:cNvSpPr/>
      </dsp:nvSpPr>
      <dsp:spPr>
        <a:xfrm>
          <a:off x="6399460" y="1014984"/>
          <a:ext cx="1522511" cy="19933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Provider to make clinical decisions based on the comparison</a:t>
          </a:r>
        </a:p>
      </dsp:txBody>
      <dsp:txXfrm>
        <a:off x="6444053" y="1059577"/>
        <a:ext cx="1433325" cy="1904204"/>
      </dsp:txXfrm>
    </dsp:sp>
    <dsp:sp modelId="{7BB5F42E-0B3A-4B45-A562-844BE99199FF}">
      <dsp:nvSpPr>
        <dsp:cNvPr id="0" name=""/>
        <dsp:cNvSpPr/>
      </dsp:nvSpPr>
      <dsp:spPr>
        <a:xfrm>
          <a:off x="8074223" y="1822888"/>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074223" y="1898404"/>
        <a:ext cx="225940" cy="226550"/>
      </dsp:txXfrm>
    </dsp:sp>
    <dsp:sp modelId="{ADF06AB0-AEA5-4B07-AC3C-7630B254566E}">
      <dsp:nvSpPr>
        <dsp:cNvPr id="0" name=""/>
        <dsp:cNvSpPr/>
      </dsp:nvSpPr>
      <dsp:spPr>
        <a:xfrm>
          <a:off x="8530976" y="1014984"/>
          <a:ext cx="1522511" cy="19933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communicate the new list to appropriate caregivers and to the patient</a:t>
          </a:r>
        </a:p>
      </dsp:txBody>
      <dsp:txXfrm>
        <a:off x="8575569" y="1059577"/>
        <a:ext cx="1433325" cy="19042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3179-DE39-42D4-959A-3ECCC4AA9C2F}">
      <dsp:nvSpPr>
        <dsp:cNvPr id="0" name=""/>
        <dsp:cNvSpPr/>
      </dsp:nvSpPr>
      <dsp:spPr>
        <a:xfrm>
          <a:off x="2946" y="492115"/>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Access to drug storage areas is limited to authorized personnel </a:t>
          </a:r>
        </a:p>
      </dsp:txBody>
      <dsp:txXfrm>
        <a:off x="2946" y="492115"/>
        <a:ext cx="2337792" cy="1402675"/>
      </dsp:txXfrm>
    </dsp:sp>
    <dsp:sp modelId="{18805FB7-F4C6-43D0-BF3E-C3D65C81CD47}">
      <dsp:nvSpPr>
        <dsp:cNvPr id="0" name=""/>
        <dsp:cNvSpPr/>
      </dsp:nvSpPr>
      <dsp:spPr>
        <a:xfrm>
          <a:off x="2574518" y="492115"/>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 not leave any meds unsecured and send any meds that should not be there to Pharmacy(once pharmacy opens)</a:t>
          </a:r>
        </a:p>
      </dsp:txBody>
      <dsp:txXfrm>
        <a:off x="2574518" y="492115"/>
        <a:ext cx="2337792" cy="1402675"/>
      </dsp:txXfrm>
    </dsp:sp>
    <dsp:sp modelId="{B989C0BD-F837-442F-AE7C-ECD3FC6DDA9A}">
      <dsp:nvSpPr>
        <dsp:cNvPr id="0" name=""/>
        <dsp:cNvSpPr/>
      </dsp:nvSpPr>
      <dsp:spPr>
        <a:xfrm>
          <a:off x="5146089" y="492115"/>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Label all multiple dose vials with no more than 28 day beyond use date (not date opened)  and do not use beyond that date</a:t>
          </a:r>
        </a:p>
      </dsp:txBody>
      <dsp:txXfrm>
        <a:off x="5146089" y="492115"/>
        <a:ext cx="2337792" cy="1402675"/>
      </dsp:txXfrm>
    </dsp:sp>
    <dsp:sp modelId="{45442ED8-B02B-4F53-9D7D-669B1B0B6939}">
      <dsp:nvSpPr>
        <dsp:cNvPr id="0" name=""/>
        <dsp:cNvSpPr/>
      </dsp:nvSpPr>
      <dsp:spPr>
        <a:xfrm>
          <a:off x="7717661" y="492115"/>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Refrigerator/freezer temperature should be logged daily or twice daily if vaccines are stored in it; new Temp Logs implemented </a:t>
          </a:r>
        </a:p>
      </dsp:txBody>
      <dsp:txXfrm>
        <a:off x="7717661" y="492115"/>
        <a:ext cx="2337792" cy="1402675"/>
      </dsp:txXfrm>
    </dsp:sp>
    <dsp:sp modelId="{86168E48-8050-466C-ADFC-F1253FF4CD77}">
      <dsp:nvSpPr>
        <dsp:cNvPr id="0" name=""/>
        <dsp:cNvSpPr/>
      </dsp:nvSpPr>
      <dsp:spPr>
        <a:xfrm>
          <a:off x="2946" y="2128569"/>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Med Rooms should remain locked at all times when unattended </a:t>
          </a:r>
        </a:p>
      </dsp:txBody>
      <dsp:txXfrm>
        <a:off x="2946" y="2128569"/>
        <a:ext cx="2337792" cy="1402675"/>
      </dsp:txXfrm>
    </dsp:sp>
    <dsp:sp modelId="{98CC1FE2-BDF0-480C-9871-849EC9DB35D6}">
      <dsp:nvSpPr>
        <dsp:cNvPr id="0" name=""/>
        <dsp:cNvSpPr/>
      </dsp:nvSpPr>
      <dsp:spPr>
        <a:xfrm>
          <a:off x="2574518" y="2128569"/>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Keep clean with no clutter or food, including in med refrigerator</a:t>
          </a:r>
        </a:p>
      </dsp:txBody>
      <dsp:txXfrm>
        <a:off x="2574518" y="2128569"/>
        <a:ext cx="2337792" cy="1402675"/>
      </dsp:txXfrm>
    </dsp:sp>
    <dsp:sp modelId="{C7580226-A9AC-4477-8DA4-5740BEE4C1B1}">
      <dsp:nvSpPr>
        <dsp:cNvPr id="0" name=""/>
        <dsp:cNvSpPr/>
      </dsp:nvSpPr>
      <dsp:spPr>
        <a:xfrm>
          <a:off x="5146089" y="2128569"/>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Crash Cart seals are intact.  </a:t>
          </a:r>
        </a:p>
      </dsp:txBody>
      <dsp:txXfrm>
        <a:off x="5146089" y="2128569"/>
        <a:ext cx="2337792" cy="1402675"/>
      </dsp:txXfrm>
    </dsp:sp>
    <dsp:sp modelId="{EC705FFD-D396-48CE-8DFB-AECA84D80B27}">
      <dsp:nvSpPr>
        <dsp:cNvPr id="0" name=""/>
        <dsp:cNvSpPr/>
      </dsp:nvSpPr>
      <dsp:spPr>
        <a:xfrm>
          <a:off x="7717661" y="2128569"/>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Pharmacy should conduct documented monthly inspections of all medication areas. Corrective action should be taken as needed.</a:t>
          </a:r>
        </a:p>
      </dsp:txBody>
      <dsp:txXfrm>
        <a:off x="7717661" y="2128569"/>
        <a:ext cx="2337792" cy="1402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7E629-EEE6-40CB-91DB-26EED306310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prevention, detection and </a:t>
          </a:r>
          <a:r>
            <a:rPr lang="en-US" sz="1600" kern="1200"/>
            <a:t>reporting of drug </a:t>
          </a:r>
          <a:r>
            <a:rPr lang="en-US" sz="1600" kern="1200" dirty="0"/>
            <a:t>diversion is the responsibility of all staff.</a:t>
          </a:r>
        </a:p>
      </dsp:txBody>
      <dsp:txXfrm>
        <a:off x="377190" y="3160"/>
        <a:ext cx="2907506" cy="1744503"/>
      </dsp:txXfrm>
    </dsp:sp>
    <dsp:sp modelId="{C70406D9-117F-4709-87B6-42EF2A71C047}">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Any known or suspected drug diversion or illegal activity is </a:t>
          </a:r>
          <a:r>
            <a:rPr lang="en-US" sz="1600" b="1" kern="1200" dirty="0"/>
            <a:t>required</a:t>
          </a:r>
          <a:r>
            <a:rPr lang="en-US" sz="1600" kern="1200" dirty="0"/>
            <a:t> to be reported, and an investigation will be conducted.</a:t>
          </a:r>
        </a:p>
      </dsp:txBody>
      <dsp:txXfrm>
        <a:off x="3575446" y="3160"/>
        <a:ext cx="2907506" cy="1744503"/>
      </dsp:txXfrm>
    </dsp:sp>
    <dsp:sp modelId="{513F15D9-4AC1-49D9-8914-8619C1253906}">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High-Risk areas such as surgery areas, ER and high drug handling areas (nursing med rooms and pharmacy) require extra vigilance and monitoring.</a:t>
          </a:r>
        </a:p>
      </dsp:txBody>
      <dsp:txXfrm>
        <a:off x="6773703" y="3160"/>
        <a:ext cx="2907506" cy="1744503"/>
      </dsp:txXfrm>
    </dsp:sp>
    <dsp:sp modelId="{DD4A497B-61E6-44D8-B273-47ED5BDA6B8F}">
      <dsp:nvSpPr>
        <dsp:cNvPr id="0" name=""/>
        <dsp:cNvSpPr/>
      </dsp:nvSpPr>
      <dsp:spPr>
        <a:xfrm>
          <a:off x="377190"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CS Admixtures require special handling and documentation to ensure no diversion occurs.</a:t>
          </a:r>
        </a:p>
      </dsp:txBody>
      <dsp:txXfrm>
        <a:off x="377190" y="2038415"/>
        <a:ext cx="2907506" cy="1744503"/>
      </dsp:txXfrm>
    </dsp:sp>
    <dsp:sp modelId="{AE2D63E8-A95D-47D0-9784-CFF9B54000F2}">
      <dsp:nvSpPr>
        <dsp:cNvPr id="0" name=""/>
        <dsp:cNvSpPr/>
      </dsp:nvSpPr>
      <dsp:spPr>
        <a:xfrm>
          <a:off x="3575446"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audits should be performed routinely by both nursing and pharmacy, still be proactive.  For example, note trends to documented patient pain and patient responses to pain meds.</a:t>
          </a:r>
        </a:p>
      </dsp:txBody>
      <dsp:txXfrm>
        <a:off x="3575446" y="2038415"/>
        <a:ext cx="2907506" cy="1744503"/>
      </dsp:txXfrm>
    </dsp:sp>
    <dsp:sp modelId="{54FAC2FA-C73A-4B3B-B16C-F6569583DA78}">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Routinely review the training document for reminders of what to look for – complacency can result in diversion.</a:t>
          </a:r>
        </a:p>
      </dsp:txBody>
      <dsp:txXfrm>
        <a:off x="6773703" y="2038415"/>
        <a:ext cx="2907506" cy="17445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3358A-1B40-4A05-9FC2-A0F66CAB56A8}">
      <dsp:nvSpPr>
        <dsp:cNvPr id="0" name=""/>
        <dsp:cNvSpPr/>
      </dsp:nvSpPr>
      <dsp:spPr>
        <a:xfrm>
          <a:off x="0" y="41075"/>
          <a:ext cx="6797675" cy="8751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Ensures all required demographics (ht, wt, allergies, etc) are readily available to physicians and pharmacists</a:t>
          </a:r>
        </a:p>
      </dsp:txBody>
      <dsp:txXfrm>
        <a:off x="42722" y="83797"/>
        <a:ext cx="6712231" cy="789716"/>
      </dsp:txXfrm>
    </dsp:sp>
    <dsp:sp modelId="{5D19FD9E-08FF-4587-9BF3-79E594AA55E0}">
      <dsp:nvSpPr>
        <dsp:cNvPr id="0" name=""/>
        <dsp:cNvSpPr/>
      </dsp:nvSpPr>
      <dsp:spPr>
        <a:xfrm>
          <a:off x="0" y="979595"/>
          <a:ext cx="6797675" cy="8751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Initial recognition of potential infections, such as wounds</a:t>
          </a:r>
        </a:p>
      </dsp:txBody>
      <dsp:txXfrm>
        <a:off x="42722" y="1022317"/>
        <a:ext cx="6712231" cy="789716"/>
      </dsp:txXfrm>
    </dsp:sp>
    <dsp:sp modelId="{74E25741-35DA-46CE-8E0F-1DCE61441436}">
      <dsp:nvSpPr>
        <dsp:cNvPr id="0" name=""/>
        <dsp:cNvSpPr/>
      </dsp:nvSpPr>
      <dsp:spPr>
        <a:xfrm>
          <a:off x="0" y="1918116"/>
          <a:ext cx="6797675" cy="8751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Ensures doses and labs (such as trough levels) are given/performed timely </a:t>
          </a:r>
        </a:p>
      </dsp:txBody>
      <dsp:txXfrm>
        <a:off x="42722" y="1960838"/>
        <a:ext cx="6712231" cy="789716"/>
      </dsp:txXfrm>
    </dsp:sp>
    <dsp:sp modelId="{CDC18D62-0EDC-4CB4-8F7E-BB386B844A0A}">
      <dsp:nvSpPr>
        <dsp:cNvPr id="0" name=""/>
        <dsp:cNvSpPr/>
      </dsp:nvSpPr>
      <dsp:spPr>
        <a:xfrm>
          <a:off x="0" y="2856636"/>
          <a:ext cx="6797675" cy="8751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Monitors C/S and accurately reports patient responses </a:t>
          </a:r>
        </a:p>
      </dsp:txBody>
      <dsp:txXfrm>
        <a:off x="42722" y="2899358"/>
        <a:ext cx="6712231" cy="789716"/>
      </dsp:txXfrm>
    </dsp:sp>
    <dsp:sp modelId="{F1ECE68D-56DA-4290-96C3-786C641D2D5A}">
      <dsp:nvSpPr>
        <dsp:cNvPr id="0" name=""/>
        <dsp:cNvSpPr/>
      </dsp:nvSpPr>
      <dsp:spPr>
        <a:xfrm>
          <a:off x="0" y="3795156"/>
          <a:ext cx="6797675" cy="87516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Reports any adverse events to the physician</a:t>
          </a:r>
        </a:p>
      </dsp:txBody>
      <dsp:txXfrm>
        <a:off x="42722" y="3837878"/>
        <a:ext cx="6712231" cy="789716"/>
      </dsp:txXfrm>
    </dsp:sp>
    <dsp:sp modelId="{8BC60A16-9296-4FFD-8A65-0B6547BF9900}">
      <dsp:nvSpPr>
        <dsp:cNvPr id="0" name=""/>
        <dsp:cNvSpPr/>
      </dsp:nvSpPr>
      <dsp:spPr>
        <a:xfrm>
          <a:off x="0" y="4733676"/>
          <a:ext cx="6797675" cy="8751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Educates patients on how to reduce the chance of reinfection</a:t>
          </a:r>
        </a:p>
      </dsp:txBody>
      <dsp:txXfrm>
        <a:off x="42722" y="4776398"/>
        <a:ext cx="6712231" cy="789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21318-CB9E-4A16-BDA4-CB81FCE34722}">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BC11A-1097-4547-B74E-4A53A88505EF}">
      <dsp:nvSpPr>
        <dsp:cNvPr id="0" name=""/>
        <dsp:cNvSpPr/>
      </dsp:nvSpPr>
      <dsp:spPr>
        <a:xfrm>
          <a:off x="515480" y="201754"/>
          <a:ext cx="471037" cy="47103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4950F3-15BB-449C-95BA-422A471E8C94}">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Risk assess patients and be alert for signs and symptoms</a:t>
          </a:r>
        </a:p>
      </dsp:txBody>
      <dsp:txXfrm>
        <a:off x="1331094" y="31206"/>
        <a:ext cx="1914313" cy="812133"/>
      </dsp:txXfrm>
    </dsp:sp>
    <dsp:sp modelId="{AEB73A0B-45E2-466D-B2D3-FB41D8A415B8}">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413DD-A1B7-448E-82ED-C1455E71AEC5}">
      <dsp:nvSpPr>
        <dsp:cNvPr id="0" name=""/>
        <dsp:cNvSpPr/>
      </dsp:nvSpPr>
      <dsp:spPr>
        <a:xfrm>
          <a:off x="3749510" y="201754"/>
          <a:ext cx="471037" cy="471037"/>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49F940-6343-4812-BC23-FC457415695E}">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Continue assessment of labs during hospital stay (PT/INR, PTT, blood counts, </a:t>
          </a:r>
          <a:r>
            <a:rPr lang="en-US" sz="1400" kern="1200" dirty="0" err="1"/>
            <a:t>etc</a:t>
          </a:r>
          <a:r>
            <a:rPr lang="en-US" sz="1400" kern="1200" dirty="0"/>
            <a:t>)</a:t>
          </a:r>
        </a:p>
      </dsp:txBody>
      <dsp:txXfrm>
        <a:off x="4565123" y="31206"/>
        <a:ext cx="1914313" cy="812133"/>
      </dsp:txXfrm>
    </dsp:sp>
    <dsp:sp modelId="{59691919-C5D4-4BCA-83D2-7E568DD26B11}">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25E23-D199-4CBB-9748-96A624610DFC}">
      <dsp:nvSpPr>
        <dsp:cNvPr id="0" name=""/>
        <dsp:cNvSpPr/>
      </dsp:nvSpPr>
      <dsp:spPr>
        <a:xfrm>
          <a:off x="6983540" y="201754"/>
          <a:ext cx="471037" cy="47103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52525C-8C80-4DA4-8C00-C6B7B5F0C531}">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Early mobilization and leg exercises</a:t>
          </a:r>
        </a:p>
      </dsp:txBody>
      <dsp:txXfrm>
        <a:off x="7799153" y="31206"/>
        <a:ext cx="1914313" cy="812133"/>
      </dsp:txXfrm>
    </dsp:sp>
    <dsp:sp modelId="{F3313229-E026-45CB-A6DD-60C79241A0D3}">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FCAAB-05E4-4983-9838-612B8B1C5EE2}">
      <dsp:nvSpPr>
        <dsp:cNvPr id="0" name=""/>
        <dsp:cNvSpPr/>
      </dsp:nvSpPr>
      <dsp:spPr>
        <a:xfrm>
          <a:off x="515480" y="1657521"/>
          <a:ext cx="471037" cy="471037"/>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B5903E-452A-4932-A793-801164B1BF41}">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Assessment of graduated compression stockings</a:t>
          </a:r>
        </a:p>
      </dsp:txBody>
      <dsp:txXfrm>
        <a:off x="1331094" y="1486973"/>
        <a:ext cx="1914313" cy="812133"/>
      </dsp:txXfrm>
    </dsp:sp>
    <dsp:sp modelId="{F9321832-308B-4169-954A-4F4C5202E19A}">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22E52A-DAA5-4560-A9AA-FA7517238F4E}">
      <dsp:nvSpPr>
        <dsp:cNvPr id="0" name=""/>
        <dsp:cNvSpPr/>
      </dsp:nvSpPr>
      <dsp:spPr>
        <a:xfrm>
          <a:off x="3749510" y="1657521"/>
          <a:ext cx="471037" cy="471037"/>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BB41D7-02E9-46CA-B555-7F6A4F084A3B}">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Monitor patients for bleeding complications</a:t>
          </a:r>
        </a:p>
      </dsp:txBody>
      <dsp:txXfrm>
        <a:off x="4565123" y="1486973"/>
        <a:ext cx="1914313" cy="812133"/>
      </dsp:txXfrm>
    </dsp:sp>
    <dsp:sp modelId="{4D5F6585-4A9F-40CF-B033-B72693001A22}">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AC84E-6F2A-4831-9F14-6506B0068745}">
      <dsp:nvSpPr>
        <dsp:cNvPr id="0" name=""/>
        <dsp:cNvSpPr/>
      </dsp:nvSpPr>
      <dsp:spPr>
        <a:xfrm>
          <a:off x="6983540" y="1657521"/>
          <a:ext cx="471037" cy="471037"/>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908F0-54C5-42B6-9BDF-0D067949777A}">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Provide patient education</a:t>
          </a:r>
        </a:p>
      </dsp:txBody>
      <dsp:txXfrm>
        <a:off x="7799153" y="1486973"/>
        <a:ext cx="1914313" cy="812133"/>
      </dsp:txXfrm>
    </dsp:sp>
    <dsp:sp modelId="{026AAAC5-AA67-4AB4-9F84-3D5BD8A390AA}">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01067-7D2F-4655-B16B-E82212710B75}">
      <dsp:nvSpPr>
        <dsp:cNvPr id="0" name=""/>
        <dsp:cNvSpPr/>
      </dsp:nvSpPr>
      <dsp:spPr>
        <a:xfrm>
          <a:off x="515480" y="3113288"/>
          <a:ext cx="471037" cy="471037"/>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366428-2958-48F8-B86E-EF270F3DBCE7}">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Participate in education and training</a:t>
          </a:r>
        </a:p>
      </dsp:txBody>
      <dsp:txXfrm>
        <a:off x="1331094" y="2942740"/>
        <a:ext cx="1914313" cy="8121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C8353-55C1-4BCE-91E6-2E8DA4E38A78}">
      <dsp:nvSpPr>
        <dsp:cNvPr id="0" name=""/>
        <dsp:cNvSpPr/>
      </dsp:nvSpPr>
      <dsp:spPr>
        <a:xfrm>
          <a:off x="0" y="102279"/>
          <a:ext cx="10058399" cy="12306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SDS stands for Safety Data Sheets (they were previously called MSDS, where M stood for material).  There should be a SDS available for any HD you have on formulary.</a:t>
          </a:r>
        </a:p>
      </dsp:txBody>
      <dsp:txXfrm>
        <a:off x="60077" y="162356"/>
        <a:ext cx="9938245" cy="1110539"/>
      </dsp:txXfrm>
    </dsp:sp>
    <dsp:sp modelId="{E8E55A66-4347-4BEF-B058-F37DACB2B690}">
      <dsp:nvSpPr>
        <dsp:cNvPr id="0" name=""/>
        <dsp:cNvSpPr/>
      </dsp:nvSpPr>
      <dsp:spPr>
        <a:xfrm>
          <a:off x="0" y="1396333"/>
          <a:ext cx="10058399" cy="12306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 assessment of risk (AOR) is conducted to determine if there is an alternative containment strategy and/or work practice.  Not all HDs are eligible for an alternative to following the UPS&lt;800&gt; standards as written, such as Group 1 - antineoplastics.  </a:t>
          </a:r>
        </a:p>
      </dsp:txBody>
      <dsp:txXfrm>
        <a:off x="60077" y="1456410"/>
        <a:ext cx="9938245" cy="1110539"/>
      </dsp:txXfrm>
    </dsp:sp>
    <dsp:sp modelId="{DC8519F6-A016-4E99-B4F4-A3825C0223FF}">
      <dsp:nvSpPr>
        <dsp:cNvPr id="0" name=""/>
        <dsp:cNvSpPr/>
      </dsp:nvSpPr>
      <dsp:spPr>
        <a:xfrm>
          <a:off x="0" y="2690386"/>
          <a:ext cx="10058399" cy="12306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If an alternate containment strategy is determined, it is documented in the AOR format and should be readily available to pharmacy, nursing and all affected personnel. </a:t>
          </a:r>
          <a:endParaRPr lang="en-US" sz="2200" kern="1200" dirty="0">
            <a:highlight>
              <a:srgbClr val="FFFF00"/>
            </a:highlight>
          </a:endParaRPr>
        </a:p>
      </dsp:txBody>
      <dsp:txXfrm>
        <a:off x="60077" y="2750463"/>
        <a:ext cx="9938245" cy="11105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CA475-B0C4-4CE8-A289-CAC9D63BB880}"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17664-5F90-41C8-949F-89A22324B6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93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CA475-B0C4-4CE8-A289-CAC9D63BB880}"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264024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CA475-B0C4-4CE8-A289-CAC9D63BB880}"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340023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CA475-B0C4-4CE8-A289-CAC9D63BB880}"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413334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CA475-B0C4-4CE8-A289-CAC9D63BB880}"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17664-5F90-41C8-949F-89A22324B6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10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CA475-B0C4-4CE8-A289-CAC9D63BB880}"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173045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CA475-B0C4-4CE8-A289-CAC9D63BB880}"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326323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CA475-B0C4-4CE8-A289-CAC9D63BB880}"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405796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FCA475-B0C4-4CE8-A289-CAC9D63BB880}" type="datetimeFigureOut">
              <a:rPr lang="en-US" smtClean="0"/>
              <a:t>9/9/2025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230814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FCA475-B0C4-4CE8-A289-CAC9D63BB880}" type="datetimeFigureOut">
              <a:rPr lang="en-US" smtClean="0"/>
              <a:t>9/9/2025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417664-5F90-41C8-949F-89A22324B6B3}" type="slidenum">
              <a:rPr lang="en-US" smtClean="0"/>
              <a:t>‹#›</a:t>
            </a:fld>
            <a:endParaRPr lang="en-US"/>
          </a:p>
        </p:txBody>
      </p:sp>
    </p:spTree>
    <p:extLst>
      <p:ext uri="{BB962C8B-B14F-4D97-AF65-F5344CB8AC3E}">
        <p14:creationId xmlns:p14="http://schemas.microsoft.com/office/powerpoint/2010/main" val="231845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CA475-B0C4-4CE8-A289-CAC9D63BB880}"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417664-5F90-41C8-949F-89A22324B6B3}" type="slidenum">
              <a:rPr lang="en-US" smtClean="0"/>
              <a:t>‹#›</a:t>
            </a:fld>
            <a:endParaRPr lang="en-US"/>
          </a:p>
        </p:txBody>
      </p:sp>
    </p:spTree>
    <p:extLst>
      <p:ext uri="{BB962C8B-B14F-4D97-AF65-F5344CB8AC3E}">
        <p14:creationId xmlns:p14="http://schemas.microsoft.com/office/powerpoint/2010/main" val="48760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FCA475-B0C4-4CE8-A289-CAC9D63BB880}" type="datetimeFigureOut">
              <a:rPr lang="en-US" smtClean="0"/>
              <a:t>9/9/2025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417664-5F90-41C8-949F-89A22324B6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25214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lieversbrain.com/2013/06/08/the-bible-and-medication/"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eoplematters.in/article/employee-relations/vaccine-for-your-employees-faqs-for-hr-managers-in-india-28122"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peoplematters.in/article/employee-relations/vaccine-for-your-employees-faqs-for-hr-managers-in-india-28122" TargetMode="External"/><Relationship Id="rId7" Type="http://schemas.openxmlformats.org/officeDocument/2006/relationships/image" Target="../media/image15.sv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picuida.es/ciudadania/influye-la-alimentacion-cuando-tomamos-medicamentos/?share=jetpack-whatsapp"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pixabay.com/de/cannabis-marihuana-blatt-symbol-490775/"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20A4-E80A-41D2-9934-8C56C0E2C862}"/>
              </a:ext>
            </a:extLst>
          </p:cNvPr>
          <p:cNvSpPr>
            <a:spLocks noGrp="1"/>
          </p:cNvSpPr>
          <p:nvPr>
            <p:ph type="ctrTitle"/>
          </p:nvPr>
        </p:nvSpPr>
        <p:spPr/>
        <p:txBody>
          <a:bodyPr>
            <a:normAutofit/>
          </a:bodyPr>
          <a:lstStyle/>
          <a:p>
            <a:r>
              <a:rPr lang="en-US" dirty="0"/>
              <a:t>Nursing Orientation and Pharmacy Policy Review</a:t>
            </a:r>
            <a:br>
              <a:rPr lang="en-US" dirty="0"/>
            </a:br>
            <a:endParaRPr lang="en-US" dirty="0"/>
          </a:p>
        </p:txBody>
      </p:sp>
      <p:sp>
        <p:nvSpPr>
          <p:cNvPr id="3" name="Subtitle 2">
            <a:extLst>
              <a:ext uri="{FF2B5EF4-FFF2-40B4-BE49-F238E27FC236}">
                <a16:creationId xmlns:a16="http://schemas.microsoft.com/office/drawing/2014/main" id="{08BED315-3714-4BB6-8CA6-C577FA086B1B}"/>
              </a:ext>
            </a:extLst>
          </p:cNvPr>
          <p:cNvSpPr>
            <a:spLocks noGrp="1"/>
          </p:cNvSpPr>
          <p:nvPr>
            <p:ph type="subTitle" idx="1"/>
          </p:nvPr>
        </p:nvSpPr>
        <p:spPr/>
        <p:txBody>
          <a:bodyPr/>
          <a:lstStyle/>
          <a:p>
            <a:pPr algn="ctr"/>
            <a:r>
              <a:rPr lang="en-US" dirty="0"/>
              <a:t>Presented by</a:t>
            </a:r>
          </a:p>
        </p:txBody>
      </p:sp>
      <p:pic>
        <p:nvPicPr>
          <p:cNvPr id="5" name="Picture 4" descr="Logo, company name&#10;&#10;Description automatically generated">
            <a:extLst>
              <a:ext uri="{FF2B5EF4-FFF2-40B4-BE49-F238E27FC236}">
                <a16:creationId xmlns:a16="http://schemas.microsoft.com/office/drawing/2014/main" id="{06292282-66C4-4B9E-AF43-A0A9139FF9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948250" y="4791598"/>
            <a:ext cx="6356460" cy="1307450"/>
          </a:xfrm>
          <a:prstGeom prst="rect">
            <a:avLst/>
          </a:prstGeom>
        </p:spPr>
      </p:pic>
    </p:spTree>
    <p:extLst>
      <p:ext uri="{BB962C8B-B14F-4D97-AF65-F5344CB8AC3E}">
        <p14:creationId xmlns:p14="http://schemas.microsoft.com/office/powerpoint/2010/main" val="177504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596B-7E23-4C02-A25A-1385FE342469}"/>
              </a:ext>
            </a:extLst>
          </p:cNvPr>
          <p:cNvSpPr>
            <a:spLocks noGrp="1"/>
          </p:cNvSpPr>
          <p:nvPr>
            <p:ph type="title"/>
          </p:nvPr>
        </p:nvSpPr>
        <p:spPr>
          <a:xfrm>
            <a:off x="1097280" y="286603"/>
            <a:ext cx="10058400" cy="1450757"/>
          </a:xfrm>
        </p:spPr>
        <p:txBody>
          <a:bodyPr>
            <a:normAutofit/>
          </a:bodyPr>
          <a:lstStyle/>
          <a:p>
            <a:r>
              <a:rPr lang="en-US" dirty="0"/>
              <a:t>Medication Reconciliation</a:t>
            </a:r>
            <a:br>
              <a:rPr lang="en-US" dirty="0"/>
            </a:br>
            <a:endParaRPr lang="en-US"/>
          </a:p>
        </p:txBody>
      </p:sp>
      <p:sp>
        <p:nvSpPr>
          <p:cNvPr id="3" name="Content Placeholder 2">
            <a:extLst>
              <a:ext uri="{FF2B5EF4-FFF2-40B4-BE49-F238E27FC236}">
                <a16:creationId xmlns:a16="http://schemas.microsoft.com/office/drawing/2014/main" id="{EDC89716-EF6F-4549-BFEA-95990B2860C2}"/>
              </a:ext>
            </a:extLst>
          </p:cNvPr>
          <p:cNvSpPr>
            <a:spLocks noGrp="1"/>
          </p:cNvSpPr>
          <p:nvPr>
            <p:ph idx="1"/>
          </p:nvPr>
        </p:nvSpPr>
        <p:spPr>
          <a:xfrm>
            <a:off x="1097279" y="1845734"/>
            <a:ext cx="6454987" cy="4023360"/>
          </a:xfrm>
        </p:spPr>
        <p:txBody>
          <a:bodyPr>
            <a:normAutofit/>
          </a:bodyPr>
          <a:lstStyle/>
          <a:p>
            <a:r>
              <a:rPr lang="en-US" sz="1900" dirty="0"/>
              <a:t>Medication reconciliation is the process of comparing a patient’s current medication list to the medications needed during the hospital stay for current condition/diagnosis. This reconciliation is done to avoid medication errors such as omissions, duplications, dosing errors, or drug interactions. </a:t>
            </a:r>
          </a:p>
          <a:p>
            <a:r>
              <a:rPr lang="en-US" sz="1900" dirty="0"/>
              <a:t>It should be done at every transition of care in which new medications are ordered or existing orders are rewritten. Transitions in care include changes in setting, service, practitioner, or level of care. </a:t>
            </a:r>
          </a:p>
          <a:p>
            <a:r>
              <a:rPr lang="en-US" sz="1900" dirty="0"/>
              <a:t>The process begins with collecting the initial drug list by interviewing the patient or family of patient, reviewing the patient’s medication list or actual drug bottles, government medication database and/or previous patient health records.</a:t>
            </a:r>
          </a:p>
          <a:p>
            <a:endParaRPr lang="en-US" sz="1900" dirty="0"/>
          </a:p>
        </p:txBody>
      </p:sp>
      <p:pic>
        <p:nvPicPr>
          <p:cNvPr id="9" name="Picture 8" descr="A picture containing plastic&#10;&#10;Description automatically generated">
            <a:extLst>
              <a:ext uri="{FF2B5EF4-FFF2-40B4-BE49-F238E27FC236}">
                <a16:creationId xmlns:a16="http://schemas.microsoft.com/office/drawing/2014/main" id="{1A547586-5624-49D2-B01C-DDB26F339C1C}"/>
              </a:ext>
            </a:extLst>
          </p:cNvPr>
          <p:cNvPicPr>
            <a:picLocks noChangeAspect="1"/>
          </p:cNvPicPr>
          <p:nvPr/>
        </p:nvPicPr>
        <p:blipFill rotWithShape="1">
          <a:blip r:embed="rId2" cstate="hq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978" r="11766" b="3"/>
          <a:stretch/>
        </p:blipFill>
        <p:spPr>
          <a:xfrm>
            <a:off x="8020570" y="1916318"/>
            <a:ext cx="3135109" cy="3471012"/>
          </a:xfrm>
          <a:prstGeom prst="rect">
            <a:avLst/>
          </a:prstGeom>
        </p:spPr>
      </p:pic>
    </p:spTree>
    <p:extLst>
      <p:ext uri="{BB962C8B-B14F-4D97-AF65-F5344CB8AC3E}">
        <p14:creationId xmlns:p14="http://schemas.microsoft.com/office/powerpoint/2010/main" val="35621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5BD6-81DE-41A3-8C05-58050C621904}"/>
              </a:ext>
            </a:extLst>
          </p:cNvPr>
          <p:cNvSpPr>
            <a:spLocks noGrp="1"/>
          </p:cNvSpPr>
          <p:nvPr>
            <p:ph type="title"/>
          </p:nvPr>
        </p:nvSpPr>
        <p:spPr/>
        <p:txBody>
          <a:bodyPr/>
          <a:lstStyle/>
          <a:p>
            <a:pPr algn="ctr"/>
            <a:r>
              <a:rPr lang="en-US" dirty="0"/>
              <a:t>Medication Reconciliation Steps</a:t>
            </a:r>
            <a:br>
              <a:rPr lang="en-US" dirty="0"/>
            </a:br>
            <a:endParaRPr lang="en-US" dirty="0"/>
          </a:p>
        </p:txBody>
      </p:sp>
      <p:graphicFrame>
        <p:nvGraphicFramePr>
          <p:cNvPr id="6" name="Content Placeholder 5">
            <a:extLst>
              <a:ext uri="{FF2B5EF4-FFF2-40B4-BE49-F238E27FC236}">
                <a16:creationId xmlns:a16="http://schemas.microsoft.com/office/drawing/2014/main" id="{2FFDECB0-9BD1-4A20-8805-04E7EA6547AC}"/>
              </a:ext>
            </a:extLst>
          </p:cNvPr>
          <p:cNvGraphicFramePr>
            <a:graphicFrameLocks noGrp="1"/>
          </p:cNvGraphicFramePr>
          <p:nvPr>
            <p:ph idx="1"/>
            <p:extLst>
              <p:ext uri="{D42A27DB-BD31-4B8C-83A1-F6EECF244321}">
                <p14:modId xmlns:p14="http://schemas.microsoft.com/office/powerpoint/2010/main" val="328702956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93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0766-BE83-88A5-9989-F5E5A2DA6A6D}"/>
              </a:ext>
            </a:extLst>
          </p:cNvPr>
          <p:cNvSpPr>
            <a:spLocks noGrp="1"/>
          </p:cNvSpPr>
          <p:nvPr>
            <p:ph type="title"/>
          </p:nvPr>
        </p:nvSpPr>
        <p:spPr/>
        <p:txBody>
          <a:bodyPr/>
          <a:lstStyle/>
          <a:p>
            <a:pPr algn="ctr"/>
            <a:r>
              <a:rPr lang="en-US" dirty="0"/>
              <a:t>Patient Home Meds	</a:t>
            </a:r>
          </a:p>
        </p:txBody>
      </p:sp>
      <p:sp>
        <p:nvSpPr>
          <p:cNvPr id="3" name="Content Placeholder 2">
            <a:extLst>
              <a:ext uri="{FF2B5EF4-FFF2-40B4-BE49-F238E27FC236}">
                <a16:creationId xmlns:a16="http://schemas.microsoft.com/office/drawing/2014/main" id="{A6449969-22F6-6C12-A5A9-63024F2F9B68}"/>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Patient home meds must be identified if you plan to use them while the patient is in the hospital.  ( can use online resource such as Pill Identifier or Med Scape  </a:t>
            </a:r>
            <a:r>
              <a:rPr lang="en-US" dirty="0" err="1"/>
              <a:t>etc</a:t>
            </a:r>
            <a:r>
              <a:rPr lang="en-US" dirty="0"/>
              <a:t>)</a:t>
            </a:r>
            <a:r>
              <a:rPr lang="en-US" sz="1800" spc="-15" dirty="0">
                <a:solidFill>
                  <a:srgbClr val="FF0000"/>
                </a:solidFill>
                <a:effectLst/>
                <a:latin typeface="Times New Roman" panose="02020603050405020304" pitchFamily="18" charset="0"/>
                <a:ea typeface="Times New Roman" panose="02020603050405020304" pitchFamily="18" charset="0"/>
              </a:rPr>
              <a:t> The medication must be stored in its original container or prescription vial (i.e., pharmacy cannot repackage or unit dose a patient’s own medication</a:t>
            </a:r>
            <a:endParaRPr lang="en-US" dirty="0"/>
          </a:p>
          <a:p>
            <a:pPr marL="457200" indent="-457200">
              <a:buFont typeface="+mj-lt"/>
              <a:buAutoNum type="arabicPeriod"/>
            </a:pPr>
            <a:r>
              <a:rPr lang="en-US" dirty="0"/>
              <a:t>Must secure home meds in the med room in patient specific bins, they must never be left in the patient rooms </a:t>
            </a:r>
          </a:p>
          <a:p>
            <a:pPr marL="457200" indent="-457200">
              <a:buFont typeface="+mj-lt"/>
              <a:buAutoNum type="arabicPeriod"/>
            </a:pPr>
            <a:r>
              <a:rPr lang="en-US" dirty="0"/>
              <a:t>If you will be using a patient home med that is a controlled substance the drug must be counted with 2 nurses and logged on the Home Med Log for Controlled Substances and locked in the narcotic cabinet in the med room. Any doses taken out for the patient must be documented on the log</a:t>
            </a:r>
          </a:p>
          <a:p>
            <a:pPr marL="457200" indent="-457200">
              <a:buFont typeface="+mj-lt"/>
              <a:buAutoNum type="arabicPeriod"/>
            </a:pPr>
            <a:r>
              <a:rPr lang="en-US" dirty="0"/>
              <a:t>Always return the home meds to the patient upon discharge unless otherwise directed by the provider.</a:t>
            </a:r>
          </a:p>
          <a:p>
            <a:pPr marL="457200" indent="-457200">
              <a:buFont typeface="+mj-lt"/>
              <a:buAutoNum type="arabicPeriod"/>
            </a:pPr>
            <a:r>
              <a:rPr lang="en-US" dirty="0"/>
              <a:t>Any meds left at the facility for 30 days are to be destroyed(always call the patient to come back to get them if they accidentally don’t get returned first however)  </a:t>
            </a:r>
          </a:p>
          <a:p>
            <a:pPr marL="457200" indent="-457200">
              <a:buFont typeface="+mj-lt"/>
              <a:buAutoNum type="arabicPeriod"/>
            </a:pPr>
            <a:endParaRPr lang="en-US" dirty="0"/>
          </a:p>
        </p:txBody>
      </p:sp>
    </p:spTree>
    <p:extLst>
      <p:ext uri="{BB962C8B-B14F-4D97-AF65-F5344CB8AC3E}">
        <p14:creationId xmlns:p14="http://schemas.microsoft.com/office/powerpoint/2010/main" val="352139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60C2-BAC2-4A8E-A0D2-F21F12A19598}"/>
              </a:ext>
            </a:extLst>
          </p:cNvPr>
          <p:cNvSpPr>
            <a:spLocks noGrp="1"/>
          </p:cNvSpPr>
          <p:nvPr>
            <p:ph type="title"/>
          </p:nvPr>
        </p:nvSpPr>
        <p:spPr/>
        <p:txBody>
          <a:bodyPr>
            <a:normAutofit/>
          </a:bodyPr>
          <a:lstStyle/>
          <a:p>
            <a:pPr algn="ctr"/>
            <a:r>
              <a:rPr lang="en-US" dirty="0"/>
              <a:t>More Housekeeping – Drug Procurement &amp; Patient’s Personal Drugs</a:t>
            </a:r>
          </a:p>
        </p:txBody>
      </p:sp>
      <p:sp>
        <p:nvSpPr>
          <p:cNvPr id="3" name="Content Placeholder 2">
            <a:extLst>
              <a:ext uri="{FF2B5EF4-FFF2-40B4-BE49-F238E27FC236}">
                <a16:creationId xmlns:a16="http://schemas.microsoft.com/office/drawing/2014/main" id="{EF501690-D543-4233-81BA-676844FF64DE}"/>
              </a:ext>
            </a:extLst>
          </p:cNvPr>
          <p:cNvSpPr>
            <a:spLocks noGrp="1"/>
          </p:cNvSpPr>
          <p:nvPr>
            <p:ph idx="1"/>
          </p:nvPr>
        </p:nvSpPr>
        <p:spPr/>
        <p:txBody>
          <a:bodyPr>
            <a:normAutofit lnSpcReduction="10000"/>
          </a:bodyPr>
          <a:lstStyle/>
          <a:p>
            <a:r>
              <a:rPr lang="en-US" dirty="0"/>
              <a:t>The </a:t>
            </a:r>
            <a:r>
              <a:rPr lang="en-US" b="1" dirty="0"/>
              <a:t>formulary</a:t>
            </a:r>
            <a:r>
              <a:rPr lang="en-US" dirty="0"/>
              <a:t> (the list of approved drugs that is reviewed and approved </a:t>
            </a:r>
            <a:r>
              <a:rPr lang="en-US" b="1" dirty="0"/>
              <a:t>annually</a:t>
            </a:r>
            <a:r>
              <a:rPr lang="en-US" dirty="0"/>
              <a:t> through a multi-disciplinary committee) can be found in the EHR or pharmacy software, or in a notebook labeled “Pharmacy-Nursing Reference” </a:t>
            </a:r>
            <a:r>
              <a:rPr lang="en-US" i="1" dirty="0"/>
              <a:t>once pharmacy opens and puts these binders together. </a:t>
            </a:r>
          </a:p>
          <a:p>
            <a:r>
              <a:rPr lang="en-US" dirty="0"/>
              <a:t>Routine use </a:t>
            </a:r>
            <a:r>
              <a:rPr lang="en-US" b="1" dirty="0"/>
              <a:t>of non-formulary drugs </a:t>
            </a:r>
            <a:r>
              <a:rPr lang="en-US" dirty="0"/>
              <a:t>is discouraged, but if ordered and a therapeutic substitution does not exist the patient’s home med may be used and if not available the provider will be notified to see if it can wait until drug is obtained or an alternative therapy can be used.  </a:t>
            </a:r>
          </a:p>
          <a:p>
            <a:r>
              <a:rPr lang="en-US" altLang="en-US" sz="2000" dirty="0"/>
              <a:t>With exception of above drugs that may be used while the patient is in the hospital, all personal drugs brought in by patient should be </a:t>
            </a:r>
            <a:r>
              <a:rPr lang="en-US" altLang="en-US" sz="2000" b="1" dirty="0"/>
              <a:t>sent home with appropriate family members</a:t>
            </a:r>
            <a:r>
              <a:rPr lang="en-US" altLang="en-US" sz="2000" dirty="0"/>
              <a:t>.  If not possible, they should be packaged, inventoried and labeled with patient’s name and stored in locked nursing medication area.  If controlled substances are present, an immediate precise count with witness should be documented.  Upon discharge, return meds to patient or family unless return is not authorized by physician. Unauthorized or expired patient meds should be given to pharmacy for disposal.</a:t>
            </a:r>
            <a:endParaRPr lang="en-US" dirty="0"/>
          </a:p>
        </p:txBody>
      </p:sp>
    </p:spTree>
    <p:extLst>
      <p:ext uri="{BB962C8B-B14F-4D97-AF65-F5344CB8AC3E}">
        <p14:creationId xmlns:p14="http://schemas.microsoft.com/office/powerpoint/2010/main" val="426039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523B4E-0141-4D8A-96DE-833DF066ED43}"/>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Administration of Medications Ineligible for Scheduled Dosing Times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B0B59DA-8D59-4ADE-ACB7-CA6532881B30}"/>
              </a:ext>
            </a:extLst>
          </p:cNvPr>
          <p:cNvSpPr>
            <a:spLocks noGrp="1"/>
          </p:cNvSpPr>
          <p:nvPr>
            <p:ph idx="1"/>
          </p:nvPr>
        </p:nvSpPr>
        <p:spPr>
          <a:xfrm>
            <a:off x="4742016" y="605896"/>
            <a:ext cx="6413663" cy="5646208"/>
          </a:xfrm>
        </p:spPr>
        <p:txBody>
          <a:bodyPr anchor="ctr">
            <a:normAutofit/>
          </a:bodyPr>
          <a:lstStyle/>
          <a:p>
            <a:r>
              <a:rPr lang="en-US" dirty="0"/>
              <a:t>These require exact or precise timing of administration.  These drugs should be administered in a timely manner to ensure their desired therapeutic outcome.   Examples include:</a:t>
            </a:r>
          </a:p>
          <a:p>
            <a:pPr>
              <a:buFont typeface="Wingdings" panose="05000000000000000000" pitchFamily="2" charset="2"/>
              <a:buChar char="§"/>
            </a:pPr>
            <a:r>
              <a:rPr lang="en-US" dirty="0"/>
              <a:t>STAT or “now” doses</a:t>
            </a:r>
          </a:p>
          <a:p>
            <a:pPr>
              <a:buFont typeface="Wingdings" panose="05000000000000000000" pitchFamily="2" charset="2"/>
              <a:buChar char="§"/>
            </a:pPr>
            <a:r>
              <a:rPr lang="en-US" dirty="0"/>
              <a:t>First time or loading doses</a:t>
            </a:r>
          </a:p>
          <a:p>
            <a:pPr>
              <a:buFont typeface="Wingdings" panose="05000000000000000000" pitchFamily="2" charset="2"/>
              <a:buChar char="§"/>
            </a:pPr>
            <a:r>
              <a:rPr lang="en-US" dirty="0"/>
              <a:t>Time-sequential drugs or drugs time</a:t>
            </a:r>
            <a:r>
              <a:rPr lang="en-US" dirty="0">
                <a:solidFill>
                  <a:schemeClr val="tx1"/>
                </a:solidFill>
              </a:rPr>
              <a:t>d</a:t>
            </a:r>
            <a:r>
              <a:rPr lang="en-US" dirty="0"/>
              <a:t> for serum drug level determinations</a:t>
            </a:r>
          </a:p>
          <a:p>
            <a:pPr>
              <a:buFont typeface="Wingdings" panose="05000000000000000000" pitchFamily="2" charset="2"/>
              <a:buChar char="§"/>
            </a:pPr>
            <a:r>
              <a:rPr lang="en-US" dirty="0"/>
              <a:t>Drugs prescribed on an “PRN” basis such as drugs for breakthrough pain</a:t>
            </a:r>
          </a:p>
          <a:p>
            <a:pPr>
              <a:buFont typeface="Wingdings" panose="05000000000000000000" pitchFamily="2" charset="2"/>
              <a:buChar char="§"/>
            </a:pPr>
            <a:r>
              <a:rPr lang="en-US" dirty="0"/>
              <a:t>On-call doses such as pre-op</a:t>
            </a:r>
          </a:p>
        </p:txBody>
      </p:sp>
    </p:spTree>
    <p:extLst>
      <p:ext uri="{BB962C8B-B14F-4D97-AF65-F5344CB8AC3E}">
        <p14:creationId xmlns:p14="http://schemas.microsoft.com/office/powerpoint/2010/main" val="125310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A8E45C-9028-4DD7-A809-65C4FB35187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Administration of Time-Critical Scheduled Medications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941335E-B234-459F-BC6C-E42639EDF098}"/>
              </a:ext>
            </a:extLst>
          </p:cNvPr>
          <p:cNvSpPr>
            <a:spLocks noGrp="1"/>
          </p:cNvSpPr>
          <p:nvPr>
            <p:ph idx="1"/>
          </p:nvPr>
        </p:nvSpPr>
        <p:spPr>
          <a:xfrm>
            <a:off x="4742016" y="605896"/>
            <a:ext cx="6413663" cy="5646208"/>
          </a:xfrm>
        </p:spPr>
        <p:txBody>
          <a:bodyPr anchor="ctr">
            <a:normAutofit/>
          </a:bodyPr>
          <a:lstStyle/>
          <a:p>
            <a:r>
              <a:rPr lang="en-US" sz="1700" dirty="0"/>
              <a:t>Time-critical scheduled medications are drugs for which an early or late administration of greater than 30 minutes from the scheduled admin time might cause harm or negatively impact the intended therapeutic effect.  Examples include:</a:t>
            </a:r>
          </a:p>
          <a:p>
            <a:pPr>
              <a:buFont typeface="Wingdings" panose="05000000000000000000" pitchFamily="2" charset="2"/>
              <a:buChar char="§"/>
            </a:pPr>
            <a:r>
              <a:rPr lang="en-US" sz="1700" dirty="0"/>
              <a:t>Antibiotics(</a:t>
            </a:r>
            <a:r>
              <a:rPr lang="en-US" sz="1700" dirty="0" err="1"/>
              <a:t>Vanc</a:t>
            </a:r>
            <a:r>
              <a:rPr lang="en-US" sz="1700" dirty="0"/>
              <a:t>) injectable anticoagulants, and anticonvulsants administered q8h or more frequently</a:t>
            </a:r>
          </a:p>
          <a:p>
            <a:pPr>
              <a:buFont typeface="Wingdings" panose="05000000000000000000" pitchFamily="2" charset="2"/>
              <a:buChar char="§"/>
            </a:pPr>
            <a:r>
              <a:rPr lang="en-US" sz="1700" dirty="0"/>
              <a:t>Rapid and/or short acting insulins (Humalog or Humulin R for example)</a:t>
            </a:r>
          </a:p>
          <a:p>
            <a:pPr>
              <a:buFont typeface="Wingdings" panose="05000000000000000000" pitchFamily="2" charset="2"/>
              <a:buChar char="§"/>
            </a:pPr>
            <a:r>
              <a:rPr lang="en-US" sz="1700" dirty="0"/>
              <a:t>Drugs which require administration within a specified duration of time before or after meals, such as </a:t>
            </a:r>
            <a:r>
              <a:rPr lang="en-US" sz="1700" dirty="0">
                <a:solidFill>
                  <a:schemeClr val="tx1"/>
                </a:solidFill>
              </a:rPr>
              <a:t>some oral antidiabetic drugs (metformin, glipizide </a:t>
            </a:r>
            <a:r>
              <a:rPr lang="en-US" sz="1700" dirty="0" err="1">
                <a:solidFill>
                  <a:schemeClr val="tx1"/>
                </a:solidFill>
              </a:rPr>
              <a:t>etc</a:t>
            </a:r>
            <a:r>
              <a:rPr lang="en-US" sz="1700" dirty="0">
                <a:solidFill>
                  <a:schemeClr val="tx1"/>
                </a:solidFill>
              </a:rPr>
              <a:t>)</a:t>
            </a:r>
          </a:p>
          <a:p>
            <a:pPr>
              <a:buFont typeface="Wingdings" panose="05000000000000000000" pitchFamily="2" charset="2"/>
              <a:buChar char="§"/>
            </a:pPr>
            <a:r>
              <a:rPr lang="en-US" sz="1700" dirty="0">
                <a:solidFill>
                  <a:schemeClr val="tx1"/>
                </a:solidFill>
              </a:rPr>
              <a:t>Drugs that must be administered separately to avoid drug-drug interactions (e.g. cholestyramine)</a:t>
            </a:r>
          </a:p>
          <a:p>
            <a:pPr>
              <a:buFont typeface="Wingdings" panose="05000000000000000000" pitchFamily="2" charset="2"/>
              <a:buChar char="§"/>
            </a:pPr>
            <a:r>
              <a:rPr lang="en-US" sz="1700" dirty="0"/>
              <a:t>Immunosuppressive agents administered more frequently than q12h</a:t>
            </a:r>
          </a:p>
          <a:p>
            <a:pPr>
              <a:buFont typeface="Wingdings" panose="05000000000000000000" pitchFamily="2" charset="2"/>
              <a:buChar char="§"/>
            </a:pPr>
            <a:r>
              <a:rPr lang="en-US" sz="1700" dirty="0"/>
              <a:t>Opioid pain meds ordered q6h or more frequently</a:t>
            </a:r>
          </a:p>
          <a:p>
            <a:pPr>
              <a:buFont typeface="Wingdings" panose="05000000000000000000" pitchFamily="2" charset="2"/>
              <a:buChar char="§"/>
            </a:pPr>
            <a:r>
              <a:rPr lang="en-US" sz="1700" dirty="0"/>
              <a:t>Medications ordered more frequently than q4h</a:t>
            </a:r>
          </a:p>
          <a:p>
            <a:pPr marL="0" indent="0">
              <a:buNone/>
            </a:pPr>
            <a:r>
              <a:rPr lang="en-US" sz="1700" dirty="0"/>
              <a:t>The administration of time-critical meds should be routinely monitored for compliance by both nursing and pharmacy.</a:t>
            </a:r>
          </a:p>
          <a:p>
            <a:pPr marL="0" indent="0">
              <a:buNone/>
            </a:pPr>
            <a:endParaRPr lang="en-US" sz="1700" dirty="0"/>
          </a:p>
        </p:txBody>
      </p:sp>
    </p:spTree>
    <p:extLst>
      <p:ext uri="{BB962C8B-B14F-4D97-AF65-F5344CB8AC3E}">
        <p14:creationId xmlns:p14="http://schemas.microsoft.com/office/powerpoint/2010/main" val="67455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C24C-1EFA-FCE9-70D6-DE21BD98EF9B}"/>
              </a:ext>
            </a:extLst>
          </p:cNvPr>
          <p:cNvSpPr>
            <a:spLocks noGrp="1"/>
          </p:cNvSpPr>
          <p:nvPr>
            <p:ph type="title"/>
          </p:nvPr>
        </p:nvSpPr>
        <p:spPr/>
        <p:txBody>
          <a:bodyPr/>
          <a:lstStyle/>
          <a:p>
            <a:r>
              <a:rPr lang="en-US" dirty="0"/>
              <a:t>Time Critical Drug Examples</a:t>
            </a:r>
          </a:p>
        </p:txBody>
      </p:sp>
      <p:sp>
        <p:nvSpPr>
          <p:cNvPr id="3" name="Content Placeholder 2">
            <a:extLst>
              <a:ext uri="{FF2B5EF4-FFF2-40B4-BE49-F238E27FC236}">
                <a16:creationId xmlns:a16="http://schemas.microsoft.com/office/drawing/2014/main" id="{884ECF48-FF00-17F7-D2BB-A05C14D3D6C7}"/>
              </a:ext>
            </a:extLst>
          </p:cNvPr>
          <p:cNvSpPr>
            <a:spLocks noGrp="1"/>
          </p:cNvSpPr>
          <p:nvPr>
            <p:ph idx="1"/>
          </p:nvPr>
        </p:nvSpPr>
        <p:spPr/>
        <p:txBody>
          <a:bodyPr>
            <a:normAutofit fontScale="92500" lnSpcReduction="20000"/>
          </a:bodyPr>
          <a:lstStyle/>
          <a:p>
            <a:r>
              <a:rPr lang="en-US" dirty="0"/>
              <a:t>The following are examples of drugs that must be administered within 30 min of their scheduled times…..</a:t>
            </a:r>
          </a:p>
          <a:p>
            <a:r>
              <a:rPr lang="en-US" sz="1800" dirty="0"/>
              <a:t>Vancomycin, Gentamicin, Tobramycin, Amikacin</a:t>
            </a:r>
          </a:p>
          <a:p>
            <a:r>
              <a:rPr lang="en-US" sz="1800" dirty="0"/>
              <a:t>Humalog and Humulin R</a:t>
            </a:r>
          </a:p>
          <a:p>
            <a:r>
              <a:rPr lang="en-US" sz="1800" dirty="0"/>
              <a:t>Antidiabetic Drugs(Metformin, glipizide, glimepiride, acarbose, </a:t>
            </a:r>
            <a:r>
              <a:rPr lang="en-US" sz="1800" dirty="0" err="1"/>
              <a:t>nateglinide</a:t>
            </a:r>
            <a:r>
              <a:rPr lang="en-US" sz="1800" dirty="0"/>
              <a:t>)</a:t>
            </a:r>
          </a:p>
          <a:p>
            <a:r>
              <a:rPr lang="en-US" sz="1800" dirty="0"/>
              <a:t>Alendronate</a:t>
            </a:r>
          </a:p>
          <a:p>
            <a:r>
              <a:rPr lang="en-US" sz="1800" dirty="0" err="1"/>
              <a:t>Pancrelipase</a:t>
            </a:r>
            <a:endParaRPr lang="en-US" sz="1800" dirty="0"/>
          </a:p>
          <a:p>
            <a:r>
              <a:rPr lang="en-US" sz="1800" dirty="0"/>
              <a:t>Cholestyramine—can bind to other drugs</a:t>
            </a:r>
          </a:p>
          <a:p>
            <a:r>
              <a:rPr lang="en-US" sz="1800" dirty="0"/>
              <a:t>Levaquin or Cipro when and antacid is also ordered </a:t>
            </a:r>
          </a:p>
          <a:p>
            <a:r>
              <a:rPr lang="en-US" dirty="0"/>
              <a:t>Opioid pain meds when ordered q6h or more frequently</a:t>
            </a:r>
          </a:p>
          <a:p>
            <a:r>
              <a:rPr lang="en-US" dirty="0"/>
              <a:t>Any other  med ordered more frequently than q4h </a:t>
            </a:r>
          </a:p>
        </p:txBody>
      </p:sp>
    </p:spTree>
    <p:extLst>
      <p:ext uri="{BB962C8B-B14F-4D97-AF65-F5344CB8AC3E}">
        <p14:creationId xmlns:p14="http://schemas.microsoft.com/office/powerpoint/2010/main" val="1220181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E45C-9028-4DD7-A809-65C4FB351873}"/>
              </a:ext>
            </a:extLst>
          </p:cNvPr>
          <p:cNvSpPr>
            <a:spLocks noGrp="1"/>
          </p:cNvSpPr>
          <p:nvPr>
            <p:ph type="title"/>
          </p:nvPr>
        </p:nvSpPr>
        <p:spPr>
          <a:xfrm>
            <a:off x="1097280" y="286603"/>
            <a:ext cx="10058400" cy="1450757"/>
          </a:xfrm>
        </p:spPr>
        <p:txBody>
          <a:bodyPr>
            <a:normAutofit/>
          </a:bodyPr>
          <a:lstStyle/>
          <a:p>
            <a:pPr algn="ctr"/>
            <a:r>
              <a:rPr lang="en-US" dirty="0"/>
              <a:t>Administration of Non-Time-Critical Scheduled Medications</a:t>
            </a:r>
          </a:p>
        </p:txBody>
      </p:sp>
      <p:sp>
        <p:nvSpPr>
          <p:cNvPr id="3" name="Content Placeholder 2">
            <a:extLst>
              <a:ext uri="{FF2B5EF4-FFF2-40B4-BE49-F238E27FC236}">
                <a16:creationId xmlns:a16="http://schemas.microsoft.com/office/drawing/2014/main" id="{7941335E-B234-459F-BC6C-E42639EDF098}"/>
              </a:ext>
            </a:extLst>
          </p:cNvPr>
          <p:cNvSpPr>
            <a:spLocks noGrp="1"/>
          </p:cNvSpPr>
          <p:nvPr>
            <p:ph idx="1"/>
          </p:nvPr>
        </p:nvSpPr>
        <p:spPr>
          <a:xfrm>
            <a:off x="1097279" y="1845734"/>
            <a:ext cx="6454987" cy="4023360"/>
          </a:xfrm>
        </p:spPr>
        <p:txBody>
          <a:bodyPr>
            <a:normAutofit lnSpcReduction="10000"/>
          </a:bodyPr>
          <a:lstStyle/>
          <a:p>
            <a:pPr marL="0" indent="0">
              <a:buNone/>
            </a:pPr>
            <a:r>
              <a:rPr lang="en-US" dirty="0"/>
              <a:t>Non-Time-Critical Medications are </a:t>
            </a:r>
            <a:r>
              <a:rPr lang="en-US" dirty="0">
                <a:solidFill>
                  <a:schemeClr val="tx1"/>
                </a:solidFill>
              </a:rPr>
              <a:t>those for </a:t>
            </a:r>
            <a:r>
              <a:rPr lang="en-US" dirty="0"/>
              <a:t>which a longer or shorter interval of time since </a:t>
            </a:r>
            <a:r>
              <a:rPr lang="en-US" dirty="0">
                <a:solidFill>
                  <a:schemeClr val="tx1"/>
                </a:solidFill>
              </a:rPr>
              <a:t>the </a:t>
            </a:r>
            <a:r>
              <a:rPr lang="en-US" dirty="0"/>
              <a:t>prior dose does not significantly change the therapeutic effect or otherwise cause harm. This allows greater flexibility in timing of administration.  These include:</a:t>
            </a:r>
          </a:p>
          <a:p>
            <a:pPr>
              <a:buFont typeface="Wingdings" panose="05000000000000000000" pitchFamily="2" charset="2"/>
              <a:buChar char="§"/>
            </a:pPr>
            <a:r>
              <a:rPr lang="en-US" dirty="0"/>
              <a:t>Meds prescribed for daily, weekly, or monthly administration times – these can be given 2 hours before or after the scheduled dosing time (</a:t>
            </a:r>
            <a:r>
              <a:rPr lang="en-US" dirty="0">
                <a:highlight>
                  <a:srgbClr val="FFFF00"/>
                </a:highlight>
              </a:rPr>
              <a:t>but less than 1 hour is preferred</a:t>
            </a:r>
            <a:r>
              <a:rPr lang="en-US" dirty="0"/>
              <a:t>!)</a:t>
            </a:r>
          </a:p>
          <a:p>
            <a:pPr>
              <a:buFont typeface="Wingdings" panose="05000000000000000000" pitchFamily="2" charset="2"/>
              <a:buChar char="§"/>
            </a:pPr>
            <a:r>
              <a:rPr lang="en-US" dirty="0"/>
              <a:t>Meds prescribed more frequently than daily but no more frequently than every four hours may be administered within 1 hour before or after the scheduled dosing time</a:t>
            </a:r>
          </a:p>
          <a:p>
            <a:pPr>
              <a:buFont typeface="Wingdings" panose="05000000000000000000" pitchFamily="2" charset="2"/>
              <a:buChar char="§"/>
            </a:pPr>
            <a:r>
              <a:rPr lang="en-US" dirty="0"/>
              <a:t>Random chart audits will be done to ensure compliance as required by CMS/DNV </a:t>
            </a:r>
            <a:r>
              <a:rPr lang="en-US" dirty="0" err="1"/>
              <a:t>etc</a:t>
            </a:r>
            <a:r>
              <a:rPr lang="en-US" dirty="0"/>
              <a:t> </a:t>
            </a:r>
          </a:p>
          <a:p>
            <a:pPr marL="0" indent="0">
              <a:buNone/>
            </a:pPr>
            <a:endParaRPr lang="en-US" dirty="0"/>
          </a:p>
        </p:txBody>
      </p:sp>
      <p:pic>
        <p:nvPicPr>
          <p:cNvPr id="5" name="Picture 4" descr="Hourglass with green sand">
            <a:extLst>
              <a:ext uri="{FF2B5EF4-FFF2-40B4-BE49-F238E27FC236}">
                <a16:creationId xmlns:a16="http://schemas.microsoft.com/office/drawing/2014/main" id="{15DD30D4-ECAE-40DD-BAD4-30893099C610}"/>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9710"/>
          <a:stretch/>
        </p:blipFill>
        <p:spPr>
          <a:xfrm>
            <a:off x="8020570" y="1916318"/>
            <a:ext cx="3135109" cy="3471012"/>
          </a:xfrm>
          <a:prstGeom prst="rect">
            <a:avLst/>
          </a:prstGeom>
        </p:spPr>
      </p:pic>
    </p:spTree>
    <p:extLst>
      <p:ext uri="{BB962C8B-B14F-4D97-AF65-F5344CB8AC3E}">
        <p14:creationId xmlns:p14="http://schemas.microsoft.com/office/powerpoint/2010/main" val="207122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FC71B5-86D1-47FD-AB90-721CF54BCAB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Administration Safety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3655A51-57FC-4E5C-8E3B-55D5B1AF686B}"/>
              </a:ext>
            </a:extLst>
          </p:cNvPr>
          <p:cNvSpPr>
            <a:spLocks noGrp="1"/>
          </p:cNvSpPr>
          <p:nvPr>
            <p:ph idx="1"/>
          </p:nvPr>
        </p:nvSpPr>
        <p:spPr>
          <a:xfrm>
            <a:off x="4742016" y="605896"/>
            <a:ext cx="6413663" cy="5646208"/>
          </a:xfrm>
        </p:spPr>
        <p:txBody>
          <a:bodyPr anchor="ctr">
            <a:normAutofit/>
          </a:bodyPr>
          <a:lstStyle/>
          <a:p>
            <a:r>
              <a:rPr lang="en-US" dirty="0"/>
              <a:t>Read the drug label at least three times:</a:t>
            </a:r>
          </a:p>
          <a:p>
            <a:pPr marL="457200" indent="-457200">
              <a:buFont typeface="+mj-lt"/>
              <a:buAutoNum type="arabicPeriod"/>
            </a:pPr>
            <a:r>
              <a:rPr lang="en-US" dirty="0"/>
              <a:t>When selecting and picking up the drug</a:t>
            </a:r>
          </a:p>
          <a:p>
            <a:pPr marL="457200" indent="-457200">
              <a:buFont typeface="+mj-lt"/>
              <a:buAutoNum type="arabicPeriod"/>
            </a:pPr>
            <a:r>
              <a:rPr lang="en-US" dirty="0"/>
              <a:t>Just prior to administration</a:t>
            </a:r>
          </a:p>
          <a:p>
            <a:pPr marL="457200" indent="-457200">
              <a:buFont typeface="+mj-lt"/>
              <a:buAutoNum type="arabicPeriod"/>
            </a:pPr>
            <a:r>
              <a:rPr lang="en-US" dirty="0"/>
              <a:t>Just after administration</a:t>
            </a:r>
          </a:p>
          <a:p>
            <a:pPr marL="0" indent="0">
              <a:buNone/>
            </a:pPr>
            <a:r>
              <a:rPr lang="en-US" dirty="0"/>
              <a:t>Be attentive to cautionary statements on the MAR and/or drug label</a:t>
            </a:r>
          </a:p>
          <a:p>
            <a:pPr marL="0" indent="0">
              <a:buNone/>
            </a:pPr>
            <a:r>
              <a:rPr lang="en-US" dirty="0"/>
              <a:t>Before administering any drug, mentally review the five rights (and PS – some say there should be a sixth!):</a:t>
            </a:r>
          </a:p>
          <a:p>
            <a:pPr marL="457200" indent="-457200">
              <a:buFont typeface="+mj-lt"/>
              <a:buAutoNum type="arabicPeriod"/>
            </a:pPr>
            <a:r>
              <a:rPr lang="en-US" dirty="0"/>
              <a:t>Right Patient		4.   Right Route</a:t>
            </a:r>
          </a:p>
          <a:p>
            <a:pPr marL="457200" indent="-457200">
              <a:buFont typeface="+mj-lt"/>
              <a:buAutoNum type="arabicPeriod"/>
            </a:pPr>
            <a:r>
              <a:rPr lang="en-US" dirty="0"/>
              <a:t>Right Drug		5.   Right Time</a:t>
            </a:r>
          </a:p>
          <a:p>
            <a:pPr marL="457200" indent="-457200">
              <a:buFont typeface="+mj-lt"/>
              <a:buAutoNum type="arabicPeriod"/>
            </a:pPr>
            <a:r>
              <a:rPr lang="en-US" dirty="0"/>
              <a:t>Right Dose		6.   Right Documentation (bonus!)</a:t>
            </a:r>
          </a:p>
        </p:txBody>
      </p:sp>
    </p:spTree>
    <p:extLst>
      <p:ext uri="{BB962C8B-B14F-4D97-AF65-F5344CB8AC3E}">
        <p14:creationId xmlns:p14="http://schemas.microsoft.com/office/powerpoint/2010/main" val="12478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E16C97-CDFC-4891-8AFB-A33BCBD8D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398F8-120C-43BE-98FA-C63F21A3E09E}"/>
              </a:ext>
            </a:extLst>
          </p:cNvPr>
          <p:cNvSpPr>
            <a:spLocks noGrp="1"/>
          </p:cNvSpPr>
          <p:nvPr>
            <p:ph type="title"/>
          </p:nvPr>
        </p:nvSpPr>
        <p:spPr>
          <a:xfrm>
            <a:off x="642256" y="642257"/>
            <a:ext cx="3417677" cy="5226837"/>
          </a:xfrm>
        </p:spPr>
        <p:txBody>
          <a:bodyPr anchor="t">
            <a:normAutofit/>
          </a:bodyPr>
          <a:lstStyle/>
          <a:p>
            <a:r>
              <a:rPr lang="en-US"/>
              <a:t>Speaking of Safety.... High Alert Medications</a:t>
            </a:r>
            <a:br>
              <a:rPr lang="en-US"/>
            </a:br>
            <a:endParaRPr lang="en-US"/>
          </a:p>
        </p:txBody>
      </p:sp>
      <p:sp>
        <p:nvSpPr>
          <p:cNvPr id="3" name="Content Placeholder 2">
            <a:extLst>
              <a:ext uri="{FF2B5EF4-FFF2-40B4-BE49-F238E27FC236}">
                <a16:creationId xmlns:a16="http://schemas.microsoft.com/office/drawing/2014/main" id="{6D76B895-C246-47FD-B00B-2E756E4D8535}"/>
              </a:ext>
            </a:extLst>
          </p:cNvPr>
          <p:cNvSpPr>
            <a:spLocks noGrp="1"/>
          </p:cNvSpPr>
          <p:nvPr>
            <p:ph idx="1"/>
          </p:nvPr>
        </p:nvSpPr>
        <p:spPr>
          <a:xfrm>
            <a:off x="4713512" y="642257"/>
            <a:ext cx="6847117" cy="3320143"/>
          </a:xfrm>
        </p:spPr>
        <p:txBody>
          <a:bodyPr>
            <a:normAutofit/>
          </a:bodyPr>
          <a:lstStyle/>
          <a:p>
            <a:r>
              <a:rPr lang="en-US" sz="1400" dirty="0"/>
              <a:t>High-alert medications are drugs that bear a heightened risk of causing significant patient harm when they are used in error, and the consequences of an error are devastating to patient.</a:t>
            </a:r>
          </a:p>
          <a:p>
            <a:r>
              <a:rPr lang="en-US" sz="1400" dirty="0"/>
              <a:t>A High Alert Medication list should be posted, and easy to identify</a:t>
            </a:r>
          </a:p>
          <a:p>
            <a:r>
              <a:rPr lang="en-US" sz="1400" dirty="0"/>
              <a:t>Automated and independent DOUBLE-CHECK systems should be utilized when preparing or administering a High Alert Med</a:t>
            </a:r>
          </a:p>
          <a:p>
            <a:r>
              <a:rPr lang="en-US" sz="1400" dirty="0"/>
              <a:t>High Alert Drugs include (but not limited to):</a:t>
            </a:r>
          </a:p>
          <a:p>
            <a:r>
              <a:rPr lang="en-US" sz="1600" b="1" dirty="0">
                <a:solidFill>
                  <a:srgbClr val="FF0000"/>
                </a:solidFill>
              </a:rPr>
              <a:t>All insulins		All Opioids/Narcotics</a:t>
            </a:r>
          </a:p>
          <a:p>
            <a:r>
              <a:rPr lang="en-US" sz="1600" b="1" dirty="0" err="1">
                <a:solidFill>
                  <a:srgbClr val="FF0000"/>
                </a:solidFill>
              </a:rPr>
              <a:t>Antithrombotics</a:t>
            </a:r>
            <a:r>
              <a:rPr lang="en-US" sz="1600" b="1" dirty="0">
                <a:solidFill>
                  <a:srgbClr val="FF0000"/>
                </a:solidFill>
              </a:rPr>
              <a:t>		Potassium</a:t>
            </a:r>
          </a:p>
          <a:p>
            <a:r>
              <a:rPr lang="en-US" sz="1600" b="1" dirty="0">
                <a:solidFill>
                  <a:srgbClr val="FF0000"/>
                </a:solidFill>
              </a:rPr>
              <a:t>NaCl above 0.9%		Cardiac Drugs</a:t>
            </a:r>
          </a:p>
        </p:txBody>
      </p:sp>
      <p:sp>
        <p:nvSpPr>
          <p:cNvPr id="12" name="Rectangle 11">
            <a:extLst>
              <a:ext uri="{FF2B5EF4-FFF2-40B4-BE49-F238E27FC236}">
                <a16:creationId xmlns:a16="http://schemas.microsoft.com/office/drawing/2014/main" id="{E169826A-DEB6-46C3-BC87-8C15BA79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94AB835-3BB7-4792-96BB-F735CE7F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picture containing company name&#10;&#10;Description automatically generated">
            <a:extLst>
              <a:ext uri="{FF2B5EF4-FFF2-40B4-BE49-F238E27FC236}">
                <a16:creationId xmlns:a16="http://schemas.microsoft.com/office/drawing/2014/main" id="{B43BD544-142D-4761-8649-D704AFAE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662" y="3838097"/>
            <a:ext cx="4580017" cy="2377646"/>
          </a:xfrm>
          <a:prstGeom prst="rect">
            <a:avLst/>
          </a:prstGeom>
        </p:spPr>
      </p:pic>
    </p:spTree>
    <p:extLst>
      <p:ext uri="{BB962C8B-B14F-4D97-AF65-F5344CB8AC3E}">
        <p14:creationId xmlns:p14="http://schemas.microsoft.com/office/powerpoint/2010/main" val="216213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87AF-56C9-4BFB-A466-A3A174FCE766}"/>
              </a:ext>
            </a:extLst>
          </p:cNvPr>
          <p:cNvSpPr>
            <a:spLocks noGrp="1"/>
          </p:cNvSpPr>
          <p:nvPr>
            <p:ph type="title"/>
          </p:nvPr>
        </p:nvSpPr>
        <p:spPr/>
        <p:txBody>
          <a:bodyPr/>
          <a:lstStyle/>
          <a:p>
            <a:pPr algn="ctr"/>
            <a:r>
              <a:rPr lang="en-US"/>
              <a:t>A Complete Medication Order includes:</a:t>
            </a:r>
            <a:endParaRPr lang="en-US" dirty="0"/>
          </a:p>
        </p:txBody>
      </p:sp>
      <p:graphicFrame>
        <p:nvGraphicFramePr>
          <p:cNvPr id="7" name="Content Placeholder 2">
            <a:extLst>
              <a:ext uri="{FF2B5EF4-FFF2-40B4-BE49-F238E27FC236}">
                <a16:creationId xmlns:a16="http://schemas.microsoft.com/office/drawing/2014/main" id="{AC04B8BF-5FDF-469A-ABB9-1D8C6D454DA5}"/>
              </a:ext>
            </a:extLst>
          </p:cNvPr>
          <p:cNvGraphicFramePr>
            <a:graphicFrameLocks noGrp="1"/>
          </p:cNvGraphicFramePr>
          <p:nvPr>
            <p:ph idx="1"/>
            <p:extLst>
              <p:ext uri="{D42A27DB-BD31-4B8C-83A1-F6EECF244321}">
                <p14:modId xmlns:p14="http://schemas.microsoft.com/office/powerpoint/2010/main" val="113805166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710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05AE199-F05E-4D8F-A9EE-A6D74FCF0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BF1884-0671-4DDE-AFF3-221AEF7FE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FEACC09-ACEB-4B9F-B3EF-863DB05A00C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Look Alike Sound Alike Drugs  </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660074D4-277C-4D3C-9CE4-440DAE0E4053}"/>
              </a:ext>
            </a:extLst>
          </p:cNvPr>
          <p:cNvSpPr>
            <a:spLocks noGrp="1"/>
          </p:cNvSpPr>
          <p:nvPr>
            <p:ph idx="1"/>
          </p:nvPr>
        </p:nvSpPr>
        <p:spPr>
          <a:xfrm>
            <a:off x="1097279" y="2236304"/>
            <a:ext cx="5977938" cy="3652667"/>
          </a:xfrm>
        </p:spPr>
        <p:txBody>
          <a:bodyPr>
            <a:normAutofit/>
          </a:bodyPr>
          <a:lstStyle/>
          <a:p>
            <a:r>
              <a:rPr lang="en-US" sz="1800" dirty="0">
                <a:solidFill>
                  <a:srgbClr val="FFFFFF"/>
                </a:solidFill>
              </a:rPr>
              <a:t>ISMP's List of Confused Drug Names contains look-alike and sound-alike (LASA) name pairs, of medications that have been published in the ISMP Medication Safety Alert.</a:t>
            </a:r>
          </a:p>
          <a:p>
            <a:r>
              <a:rPr lang="en-US" sz="1800" dirty="0">
                <a:solidFill>
                  <a:srgbClr val="FFFFFF"/>
                </a:solidFill>
              </a:rPr>
              <a:t>A specific list for your hospital should be posted, AND efforts have been made by the pharmacy to separate when possible, and alert staff with labels, comments/alerts that appear on the MAR, or alerts in the automated dispensing machine.</a:t>
            </a:r>
          </a:p>
          <a:p>
            <a:r>
              <a:rPr lang="en-US" sz="1800" dirty="0">
                <a:solidFill>
                  <a:srgbClr val="FFFFFF"/>
                </a:solidFill>
              </a:rPr>
              <a:t>Tall man (mixed case) lettering may be used to distinguish the drugs</a:t>
            </a:r>
          </a:p>
          <a:p>
            <a:r>
              <a:rPr lang="en-US" sz="1800" dirty="0">
                <a:solidFill>
                  <a:srgbClr val="FFFFFF"/>
                </a:solidFill>
              </a:rPr>
              <a:t>As always, double-check when you’re handling a LASA drug!</a:t>
            </a:r>
          </a:p>
        </p:txBody>
      </p:sp>
      <p:sp>
        <p:nvSpPr>
          <p:cNvPr id="18" name="Rectangle 17">
            <a:extLst>
              <a:ext uri="{FF2B5EF4-FFF2-40B4-BE49-F238E27FC236}">
                <a16:creationId xmlns:a16="http://schemas.microsoft.com/office/drawing/2014/main" id="{2B7E2B88-7436-4EE0-81B8-73DAC6E99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descr="Logo, company name&#10;&#10;Description automatically generated">
            <a:extLst>
              <a:ext uri="{FF2B5EF4-FFF2-40B4-BE49-F238E27FC236}">
                <a16:creationId xmlns:a16="http://schemas.microsoft.com/office/drawing/2014/main" id="{D19BE1EB-DE70-45C1-92CB-BB74F6FC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192" y="484631"/>
            <a:ext cx="2986067" cy="1748422"/>
          </a:xfrm>
          <a:prstGeom prst="rect">
            <a:avLst/>
          </a:prstGeom>
        </p:spPr>
      </p:pic>
      <p:sp>
        <p:nvSpPr>
          <p:cNvPr id="20" name="Rectangle 19">
            <a:extLst>
              <a:ext uri="{FF2B5EF4-FFF2-40B4-BE49-F238E27FC236}">
                <a16:creationId xmlns:a16="http://schemas.microsoft.com/office/drawing/2014/main" id="{CEBD78DE-2354-45E0-AAA8-CBBC18162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with low confidence">
            <a:extLst>
              <a:ext uri="{FF2B5EF4-FFF2-40B4-BE49-F238E27FC236}">
                <a16:creationId xmlns:a16="http://schemas.microsoft.com/office/drawing/2014/main" id="{C0169776-E709-4CC6-BB49-F26CCD315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4579" y="2851511"/>
            <a:ext cx="3609294" cy="1154974"/>
          </a:xfrm>
          <a:prstGeom prst="rect">
            <a:avLst/>
          </a:prstGeom>
        </p:spPr>
      </p:pic>
      <p:sp>
        <p:nvSpPr>
          <p:cNvPr id="22" name="Rectangle 21">
            <a:extLst>
              <a:ext uri="{FF2B5EF4-FFF2-40B4-BE49-F238E27FC236}">
                <a16:creationId xmlns:a16="http://schemas.microsoft.com/office/drawing/2014/main" id="{93635534-A48C-4194-B454-E2ED2AFAE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ctor finger on chin">
            <a:extLst>
              <a:ext uri="{FF2B5EF4-FFF2-40B4-BE49-F238E27FC236}">
                <a16:creationId xmlns:a16="http://schemas.microsoft.com/office/drawing/2014/main" id="{C90C4D36-11E3-41A0-9C1A-9D6D84BCD3B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96899" y="4624943"/>
            <a:ext cx="384653" cy="1748424"/>
          </a:xfrm>
          <a:prstGeom prst="rect">
            <a:avLst/>
          </a:prstGeom>
        </p:spPr>
      </p:pic>
    </p:spTree>
    <p:extLst>
      <p:ext uri="{BB962C8B-B14F-4D97-AF65-F5344CB8AC3E}">
        <p14:creationId xmlns:p14="http://schemas.microsoft.com/office/powerpoint/2010/main" val="168713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F5FC-D068-495E-9E0B-98AE2171A483}"/>
              </a:ext>
            </a:extLst>
          </p:cNvPr>
          <p:cNvSpPr>
            <a:spLocks noGrp="1"/>
          </p:cNvSpPr>
          <p:nvPr>
            <p:ph type="title"/>
          </p:nvPr>
        </p:nvSpPr>
        <p:spPr/>
        <p:txBody>
          <a:bodyPr/>
          <a:lstStyle/>
          <a:p>
            <a:pPr algn="ctr"/>
            <a:r>
              <a:rPr lang="en-US" dirty="0"/>
              <a:t>Medication Errors</a:t>
            </a:r>
            <a:br>
              <a:rPr lang="en-US" dirty="0"/>
            </a:br>
            <a:endParaRPr lang="en-US" dirty="0"/>
          </a:p>
        </p:txBody>
      </p:sp>
      <p:sp>
        <p:nvSpPr>
          <p:cNvPr id="3" name="Content Placeholder 2">
            <a:extLst>
              <a:ext uri="{FF2B5EF4-FFF2-40B4-BE49-F238E27FC236}">
                <a16:creationId xmlns:a16="http://schemas.microsoft.com/office/drawing/2014/main" id="{C719D1E7-427B-4602-8DA1-7DC411509689}"/>
              </a:ext>
            </a:extLst>
          </p:cNvPr>
          <p:cNvSpPr>
            <a:spLocks noGrp="1"/>
          </p:cNvSpPr>
          <p:nvPr>
            <p:ph idx="1"/>
          </p:nvPr>
        </p:nvSpPr>
        <p:spPr/>
        <p:txBody>
          <a:bodyPr>
            <a:normAutofit lnSpcReduction="10000"/>
          </a:bodyPr>
          <a:lstStyle/>
          <a:p>
            <a:r>
              <a:rPr lang="en-US" dirty="0"/>
              <a:t>As defined, a medication error is any preventable event that may cause or lead to inappropriate medication use or patient harm while the medication is in the control of a health care professional. </a:t>
            </a:r>
          </a:p>
          <a:p>
            <a:r>
              <a:rPr lang="en-US" dirty="0"/>
              <a:t>All med errors and any resulting additional monitoring or testing should be reported through Hospital’s reporting mechanism (written or electronic incident report) and brought to the pharmacy’s attention. </a:t>
            </a:r>
          </a:p>
          <a:p>
            <a:r>
              <a:rPr lang="en-US" dirty="0"/>
              <a:t>All near misses (variation corrected prior to furnishing the drug to the patient) should be reported and trended.  </a:t>
            </a:r>
          </a:p>
          <a:p>
            <a:r>
              <a:rPr lang="en-US" dirty="0"/>
              <a:t>Any significant medication error (those resulting in prolonged hospital stay, treatment with another drug, disability, impaired cognition or organ damage or life-threatening event leading up to and including death) should be immediately and intensively reviewed by Hospital staff.  </a:t>
            </a:r>
          </a:p>
          <a:p>
            <a:r>
              <a:rPr lang="en-US" dirty="0"/>
              <a:t>Med Errors should be trended reported in P&amp;T </a:t>
            </a:r>
            <a:r>
              <a:rPr lang="en-US" dirty="0">
                <a:solidFill>
                  <a:schemeClr val="tx1"/>
                </a:solidFill>
              </a:rPr>
              <a:t>and QAPI. </a:t>
            </a:r>
          </a:p>
          <a:p>
            <a:endParaRPr lang="en-US" dirty="0"/>
          </a:p>
        </p:txBody>
      </p:sp>
    </p:spTree>
    <p:extLst>
      <p:ext uri="{BB962C8B-B14F-4D97-AF65-F5344CB8AC3E}">
        <p14:creationId xmlns:p14="http://schemas.microsoft.com/office/powerpoint/2010/main" val="17994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8CE0-17D6-4477-82BE-7C915F7ACBC0}"/>
              </a:ext>
            </a:extLst>
          </p:cNvPr>
          <p:cNvSpPr>
            <a:spLocks noGrp="1"/>
          </p:cNvSpPr>
          <p:nvPr>
            <p:ph type="title"/>
          </p:nvPr>
        </p:nvSpPr>
        <p:spPr/>
        <p:txBody>
          <a:bodyPr/>
          <a:lstStyle/>
          <a:p>
            <a:pPr algn="ctr"/>
            <a:r>
              <a:rPr lang="en-US" dirty="0"/>
              <a:t>Medication Area - Safe Drug Storage</a:t>
            </a:r>
            <a:br>
              <a:rPr lang="en-US" dirty="0"/>
            </a:br>
            <a:endParaRPr lang="en-US" dirty="0"/>
          </a:p>
        </p:txBody>
      </p:sp>
      <p:graphicFrame>
        <p:nvGraphicFramePr>
          <p:cNvPr id="5" name="Content Placeholder 2">
            <a:extLst>
              <a:ext uri="{FF2B5EF4-FFF2-40B4-BE49-F238E27FC236}">
                <a16:creationId xmlns:a16="http://schemas.microsoft.com/office/drawing/2014/main" id="{26BD8F84-65BD-428E-BC16-D74CDE2151E4}"/>
              </a:ext>
            </a:extLst>
          </p:cNvPr>
          <p:cNvGraphicFramePr>
            <a:graphicFrameLocks noGrp="1"/>
          </p:cNvGraphicFramePr>
          <p:nvPr>
            <p:ph idx="1"/>
            <p:extLst>
              <p:ext uri="{D42A27DB-BD31-4B8C-83A1-F6EECF244321}">
                <p14:modId xmlns:p14="http://schemas.microsoft.com/office/powerpoint/2010/main" val="72189893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57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9676-AD1D-7412-7595-C88E3F423F02}"/>
              </a:ext>
            </a:extLst>
          </p:cNvPr>
          <p:cNvSpPr>
            <a:spLocks noGrp="1"/>
          </p:cNvSpPr>
          <p:nvPr>
            <p:ph type="title"/>
          </p:nvPr>
        </p:nvSpPr>
        <p:spPr/>
        <p:txBody>
          <a:bodyPr/>
          <a:lstStyle/>
          <a:p>
            <a:pPr algn="ctr"/>
            <a:r>
              <a:rPr lang="en-US" dirty="0"/>
              <a:t>Code Cart Process	</a:t>
            </a:r>
          </a:p>
        </p:txBody>
      </p:sp>
      <p:sp>
        <p:nvSpPr>
          <p:cNvPr id="3" name="Content Placeholder 2">
            <a:extLst>
              <a:ext uri="{FF2B5EF4-FFF2-40B4-BE49-F238E27FC236}">
                <a16:creationId xmlns:a16="http://schemas.microsoft.com/office/drawing/2014/main" id="{98A83B5F-A0B2-9C46-AC58-89DDC980AE10}"/>
              </a:ext>
            </a:extLst>
          </p:cNvPr>
          <p:cNvSpPr>
            <a:spLocks noGrp="1"/>
          </p:cNvSpPr>
          <p:nvPr>
            <p:ph idx="1"/>
          </p:nvPr>
        </p:nvSpPr>
        <p:spPr/>
        <p:txBody>
          <a:bodyPr>
            <a:normAutofit lnSpcReduction="10000"/>
          </a:bodyPr>
          <a:lstStyle/>
          <a:p>
            <a:r>
              <a:rPr lang="en-US" dirty="0"/>
              <a:t>The Code Cart List has been compared to drugs and quantities in the carts, BOTH carts need to match so that anybody using either one will know where things are in the carts </a:t>
            </a:r>
            <a:r>
              <a:rPr lang="en-US" dirty="0" err="1"/>
              <a:t>etc</a:t>
            </a:r>
            <a:endParaRPr lang="en-US" dirty="0"/>
          </a:p>
          <a:p>
            <a:r>
              <a:rPr lang="en-US" dirty="0"/>
              <a:t>Red numbered locks must be secure so that only certain people have access to check the carts and lock them back. When pharmacy opens the pharmacist will be the one to control the locks and will be checking and restocking the drugs and relocking the carts. </a:t>
            </a:r>
          </a:p>
          <a:p>
            <a:r>
              <a:rPr lang="en-US" dirty="0"/>
              <a:t>NOTE: </a:t>
            </a:r>
            <a:r>
              <a:rPr lang="en-US" b="1" dirty="0"/>
              <a:t>pharmacy does not stock supplies on the carts, only drugs</a:t>
            </a:r>
            <a:r>
              <a:rPr lang="en-US" dirty="0"/>
              <a:t>. So pharmacy will work with nursing to coordinate when they have it stocked with supplies as applicable before relocking. </a:t>
            </a:r>
          </a:p>
          <a:p>
            <a:r>
              <a:rPr lang="en-US" dirty="0"/>
              <a:t>The yellow paper on the outside will indicate the first drug to expire and the date it expires. This is important and needs to be put on there each time the cart is relocked. </a:t>
            </a:r>
          </a:p>
          <a:p>
            <a:r>
              <a:rPr lang="en-US" dirty="0"/>
              <a:t>NOTE: Until pharmacy opens  the yellow tags and red locks are to be kept together in a secure location with the log and any time there is a new red lock put on the cart it is to be logged in this binder. </a:t>
            </a:r>
          </a:p>
          <a:p>
            <a:endParaRPr lang="en-US" dirty="0"/>
          </a:p>
          <a:p>
            <a:pPr marL="0" indent="0">
              <a:buNone/>
            </a:pPr>
            <a:endParaRPr lang="en-US" dirty="0"/>
          </a:p>
        </p:txBody>
      </p:sp>
    </p:spTree>
    <p:extLst>
      <p:ext uri="{BB962C8B-B14F-4D97-AF65-F5344CB8AC3E}">
        <p14:creationId xmlns:p14="http://schemas.microsoft.com/office/powerpoint/2010/main" val="2965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C4E0-38F2-45DD-9C6E-719515B08AC2}"/>
              </a:ext>
            </a:extLst>
          </p:cNvPr>
          <p:cNvSpPr>
            <a:spLocks noGrp="1"/>
          </p:cNvSpPr>
          <p:nvPr>
            <p:ph type="title"/>
          </p:nvPr>
        </p:nvSpPr>
        <p:spPr/>
        <p:txBody>
          <a:bodyPr/>
          <a:lstStyle/>
          <a:p>
            <a:r>
              <a:rPr lang="en-US" dirty="0"/>
              <a:t>Automated Dispensing Machines (ADM)</a:t>
            </a:r>
            <a:br>
              <a:rPr lang="en-US" dirty="0"/>
            </a:br>
            <a:endParaRPr lang="en-US" dirty="0"/>
          </a:p>
        </p:txBody>
      </p:sp>
      <p:sp>
        <p:nvSpPr>
          <p:cNvPr id="3" name="Content Placeholder 2">
            <a:extLst>
              <a:ext uri="{FF2B5EF4-FFF2-40B4-BE49-F238E27FC236}">
                <a16:creationId xmlns:a16="http://schemas.microsoft.com/office/drawing/2014/main" id="{704EBD83-571F-4A58-B584-1B3AD98739C2}"/>
              </a:ext>
            </a:extLst>
          </p:cNvPr>
          <p:cNvSpPr>
            <a:spLocks noGrp="1"/>
          </p:cNvSpPr>
          <p:nvPr>
            <p:ph idx="1"/>
          </p:nvPr>
        </p:nvSpPr>
        <p:spPr/>
        <p:txBody>
          <a:bodyPr>
            <a:normAutofit/>
          </a:bodyPr>
          <a:lstStyle/>
          <a:p>
            <a:r>
              <a:rPr lang="en-US" dirty="0"/>
              <a:t>More to come once you all get automation </a:t>
            </a:r>
            <a:endParaRPr lang="en-US" sz="2200" dirty="0">
              <a:highlight>
                <a:srgbClr val="FFFF00"/>
              </a:highlight>
            </a:endParaRPr>
          </a:p>
          <a:p>
            <a:endParaRPr lang="en-US" dirty="0"/>
          </a:p>
        </p:txBody>
      </p:sp>
    </p:spTree>
    <p:extLst>
      <p:ext uri="{BB962C8B-B14F-4D97-AF65-F5344CB8AC3E}">
        <p14:creationId xmlns:p14="http://schemas.microsoft.com/office/powerpoint/2010/main" val="271987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A06A-C6F7-4634-B18B-CE03ECE2CEF6}"/>
              </a:ext>
            </a:extLst>
          </p:cNvPr>
          <p:cNvSpPr>
            <a:spLocks noGrp="1"/>
          </p:cNvSpPr>
          <p:nvPr>
            <p:ph type="title"/>
          </p:nvPr>
        </p:nvSpPr>
        <p:spPr/>
        <p:txBody>
          <a:bodyPr/>
          <a:lstStyle/>
          <a:p>
            <a:pPr algn="ctr"/>
            <a:r>
              <a:rPr lang="en-US" dirty="0"/>
              <a:t>Adverse Drug Events</a:t>
            </a:r>
            <a:br>
              <a:rPr lang="en-US" dirty="0"/>
            </a:br>
            <a:endParaRPr lang="en-US" dirty="0"/>
          </a:p>
        </p:txBody>
      </p:sp>
      <p:sp>
        <p:nvSpPr>
          <p:cNvPr id="3" name="Content Placeholder 2">
            <a:extLst>
              <a:ext uri="{FF2B5EF4-FFF2-40B4-BE49-F238E27FC236}">
                <a16:creationId xmlns:a16="http://schemas.microsoft.com/office/drawing/2014/main" id="{B58BFCF1-B23D-4AAD-B42E-6F49E28BB657}"/>
              </a:ext>
            </a:extLst>
          </p:cNvPr>
          <p:cNvSpPr>
            <a:spLocks noGrp="1"/>
          </p:cNvSpPr>
          <p:nvPr>
            <p:ph idx="1"/>
          </p:nvPr>
        </p:nvSpPr>
        <p:spPr/>
        <p:txBody>
          <a:bodyPr>
            <a:normAutofit/>
          </a:bodyPr>
          <a:lstStyle/>
          <a:p>
            <a:r>
              <a:rPr lang="en-US" dirty="0"/>
              <a:t>Adverse</a:t>
            </a:r>
            <a:r>
              <a:rPr lang="en-US" altLang="en-US" sz="2000" dirty="0"/>
              <a:t> Drug Reaction (ADR) Definition is any undesired, unintended, excessive or exaggerated effect of a drug administered (including med errors) to a patient within a facility.  </a:t>
            </a:r>
          </a:p>
          <a:p>
            <a:r>
              <a:rPr lang="en-US" altLang="en-US" sz="2000" dirty="0"/>
              <a:t>These reactions are usually unexpected and often require additional monitoring or testing.  </a:t>
            </a:r>
          </a:p>
          <a:p>
            <a:r>
              <a:rPr lang="en-US" altLang="en-US" sz="2000" dirty="0"/>
              <a:t>Complete an </a:t>
            </a:r>
            <a:r>
              <a:rPr lang="en-US" altLang="en-US" dirty="0"/>
              <a:t>ADR written or electronic report in patient’s chart for any suspected ADR, notify pharmacy and the patient’s physician</a:t>
            </a:r>
            <a:r>
              <a:rPr lang="en-US" altLang="en-US" dirty="0">
                <a:solidFill>
                  <a:schemeClr val="tx1"/>
                </a:solidFill>
              </a:rPr>
              <a:t>.</a:t>
            </a:r>
            <a:endParaRPr lang="en-US" altLang="en-US" sz="2000" dirty="0">
              <a:solidFill>
                <a:schemeClr val="tx1"/>
              </a:solidFill>
            </a:endParaRPr>
          </a:p>
          <a:p>
            <a:r>
              <a:rPr lang="en-US" altLang="en-US" sz="2000" dirty="0">
                <a:solidFill>
                  <a:schemeClr val="tx1"/>
                </a:solidFill>
              </a:rPr>
              <a:t>A significant ADR can require modifying a dose, discontinuing the drug, prolonging hospital stay, disabling patient, requiring treatment from another drug, resulting in impaired cognition or organ damage or life threatening even causing death. </a:t>
            </a:r>
          </a:p>
          <a:p>
            <a:r>
              <a:rPr lang="en-US" altLang="en-US" sz="2000" dirty="0"/>
              <a:t>An intensive analysis with appropriate hospital staff of each and every significant ADR should be completed immediately and all ADRs reported to P&amp;T and QAPI.  </a:t>
            </a:r>
          </a:p>
          <a:p>
            <a:endParaRPr lang="en-US" dirty="0"/>
          </a:p>
        </p:txBody>
      </p:sp>
    </p:spTree>
    <p:extLst>
      <p:ext uri="{BB962C8B-B14F-4D97-AF65-F5344CB8AC3E}">
        <p14:creationId xmlns:p14="http://schemas.microsoft.com/office/powerpoint/2010/main" val="47244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76DF-4ABA-48BC-82DE-BFA580CAA108}"/>
              </a:ext>
            </a:extLst>
          </p:cNvPr>
          <p:cNvSpPr>
            <a:spLocks noGrp="1"/>
          </p:cNvSpPr>
          <p:nvPr>
            <p:ph type="title"/>
          </p:nvPr>
        </p:nvSpPr>
        <p:spPr/>
        <p:txBody>
          <a:bodyPr>
            <a:normAutofit/>
          </a:bodyPr>
          <a:lstStyle/>
          <a:p>
            <a:pPr algn="ctr"/>
            <a:r>
              <a:rPr lang="en-US" altLang="en-US" sz="4800" dirty="0"/>
              <a:t>Sterile Product Compounding for Immediate Use </a:t>
            </a:r>
            <a:endParaRPr lang="en-US" dirty="0"/>
          </a:p>
        </p:txBody>
      </p:sp>
      <p:sp>
        <p:nvSpPr>
          <p:cNvPr id="3" name="Content Placeholder 2">
            <a:extLst>
              <a:ext uri="{FF2B5EF4-FFF2-40B4-BE49-F238E27FC236}">
                <a16:creationId xmlns:a16="http://schemas.microsoft.com/office/drawing/2014/main" id="{BC912850-2906-4C9E-BB72-BCAAA5FE8937}"/>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Any sterile compounding </a:t>
            </a:r>
            <a:r>
              <a:rPr lang="en-US" dirty="0">
                <a:solidFill>
                  <a:schemeClr val="tx1"/>
                </a:solidFill>
              </a:rPr>
              <a:t>(IV admixture) </a:t>
            </a:r>
            <a:r>
              <a:rPr lang="en-US" dirty="0"/>
              <a:t>done outside of a compounding hood is considered immediate use and must be administered within 1 hour of compounding the item </a:t>
            </a:r>
          </a:p>
          <a:p>
            <a:endParaRPr lang="en-US" dirty="0"/>
          </a:p>
        </p:txBody>
      </p:sp>
    </p:spTree>
    <p:extLst>
      <p:ext uri="{BB962C8B-B14F-4D97-AF65-F5344CB8AC3E}">
        <p14:creationId xmlns:p14="http://schemas.microsoft.com/office/powerpoint/2010/main" val="4131270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89D1-C636-406D-B539-285A57CF2636}"/>
              </a:ext>
            </a:extLst>
          </p:cNvPr>
          <p:cNvSpPr>
            <a:spLocks noGrp="1"/>
          </p:cNvSpPr>
          <p:nvPr>
            <p:ph type="title"/>
          </p:nvPr>
        </p:nvSpPr>
        <p:spPr/>
        <p:txBody>
          <a:bodyPr/>
          <a:lstStyle/>
          <a:p>
            <a:pPr algn="ctr"/>
            <a:r>
              <a:rPr lang="en-US" dirty="0"/>
              <a:t>Vaccines</a:t>
            </a:r>
            <a:br>
              <a:rPr lang="en-US" dirty="0"/>
            </a:br>
            <a:endParaRPr lang="en-US" dirty="0"/>
          </a:p>
        </p:txBody>
      </p:sp>
      <p:sp>
        <p:nvSpPr>
          <p:cNvPr id="3" name="Content Placeholder 2">
            <a:extLst>
              <a:ext uri="{FF2B5EF4-FFF2-40B4-BE49-F238E27FC236}">
                <a16:creationId xmlns:a16="http://schemas.microsoft.com/office/drawing/2014/main" id="{44E994B0-0BB3-463B-B5ED-E445EEBFC2D1}"/>
              </a:ext>
            </a:extLst>
          </p:cNvPr>
          <p:cNvSpPr>
            <a:spLocks noGrp="1"/>
          </p:cNvSpPr>
          <p:nvPr>
            <p:ph idx="1"/>
          </p:nvPr>
        </p:nvSpPr>
        <p:spPr/>
        <p:txBody>
          <a:bodyPr>
            <a:normAutofit/>
          </a:bodyPr>
          <a:lstStyle/>
          <a:p>
            <a:pPr marL="0" indent="0">
              <a:buNone/>
            </a:pPr>
            <a:r>
              <a:rPr lang="en-US" dirty="0"/>
              <a:t>For all patient vaccinations, the physician must order, patient must consent, and documentation of the administration should be recorded in the patient’s medical record.</a:t>
            </a:r>
          </a:p>
          <a:p>
            <a:pPr marL="0" indent="0">
              <a:buNone/>
            </a:pPr>
            <a:r>
              <a:rPr lang="en-US" dirty="0"/>
              <a:t>For employee vaccinations, a consent and administration record is also required.</a:t>
            </a:r>
          </a:p>
          <a:p>
            <a:pPr marL="0" indent="0">
              <a:buNone/>
            </a:pPr>
            <a:r>
              <a:rPr lang="en-US" dirty="0"/>
              <a:t>According to the CDC, proper vaccine storage and handling practices play a very important role in protecting individuals and communities from vaccine-preventable diseases. Vaccine quality is the shared responsibility of everyone, from the time vaccine is manufactured until it is administered.</a:t>
            </a:r>
          </a:p>
          <a:p>
            <a:pPr marL="0" indent="0">
              <a:buNone/>
            </a:pPr>
            <a:r>
              <a:rPr lang="en-US" b="1" i="1" dirty="0">
                <a:solidFill>
                  <a:schemeClr val="tx1"/>
                </a:solidFill>
              </a:rPr>
              <a:t>Storage</a:t>
            </a:r>
            <a:r>
              <a:rPr lang="en-US" b="1" i="1" dirty="0"/>
              <a:t> temperatures should be checked twice daily, and any variance immediately reported for correction.  An alarm should alert professionals for out-of-range temperature events</a:t>
            </a:r>
            <a:r>
              <a:rPr lang="en-US" dirty="0"/>
              <a:t>.</a:t>
            </a:r>
          </a:p>
          <a:p>
            <a:pPr marL="0" indent="0">
              <a:buNone/>
            </a:pPr>
            <a:r>
              <a:rPr lang="en-US" dirty="0"/>
              <a:t>Vaccines should never be stored in a dormitory/bar style refrigerator and should never be stored in the door shelves.</a:t>
            </a:r>
          </a:p>
          <a:p>
            <a:pPr marL="0" indent="0">
              <a:buNone/>
            </a:pPr>
            <a:r>
              <a:rPr lang="en-US" dirty="0"/>
              <a:t>And of course, check the literature for storage requirements and beyond use time or date.</a:t>
            </a:r>
          </a:p>
        </p:txBody>
      </p:sp>
      <p:pic>
        <p:nvPicPr>
          <p:cNvPr id="5" name="Picture 4" descr="A picture containing logo&#10;&#10;Description automatically generated">
            <a:extLst>
              <a:ext uri="{FF2B5EF4-FFF2-40B4-BE49-F238E27FC236}">
                <a16:creationId xmlns:a16="http://schemas.microsoft.com/office/drawing/2014/main" id="{AA22CB36-2540-44E7-92F5-3E7B339DD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537" y="374442"/>
            <a:ext cx="1263678" cy="829688"/>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4322EDF2-8F87-41DD-80E8-57E5F2C61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85" y="379037"/>
            <a:ext cx="1263678" cy="829688"/>
          </a:xfrm>
          <a:prstGeom prst="rect">
            <a:avLst/>
          </a:prstGeom>
        </p:spPr>
      </p:pic>
    </p:spTree>
    <p:extLst>
      <p:ext uri="{BB962C8B-B14F-4D97-AF65-F5344CB8AC3E}">
        <p14:creationId xmlns:p14="http://schemas.microsoft.com/office/powerpoint/2010/main" val="292798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ndoor, kitchen appliance&#10;&#10;Description automatically generated">
            <a:extLst>
              <a:ext uri="{FF2B5EF4-FFF2-40B4-BE49-F238E27FC236}">
                <a16:creationId xmlns:a16="http://schemas.microsoft.com/office/drawing/2014/main" id="{450DDBC0-E846-4EEF-A441-12306B355D68}"/>
              </a:ext>
            </a:extLst>
          </p:cNvPr>
          <p:cNvPicPr>
            <a:picLocks noChangeAspect="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444" r="1" b="1"/>
          <a:stretch/>
        </p:blipFill>
        <p:spPr>
          <a:xfrm>
            <a:off x="20" y="10"/>
            <a:ext cx="12191980" cy="6857990"/>
          </a:xfrm>
          <a:prstGeom prst="rect">
            <a:avLst/>
          </a:prstGeom>
        </p:spPr>
      </p:pic>
      <p:cxnSp>
        <p:nvCxnSpPr>
          <p:cNvPr id="10" name="Straight Connector 9">
            <a:extLst>
              <a:ext uri="{FF2B5EF4-FFF2-40B4-BE49-F238E27FC236}">
                <a16:creationId xmlns:a16="http://schemas.microsoft.com/office/drawing/2014/main" id="{20287E58-BFA2-4780-8829-AAA140F4AF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1967443-00CB-4F46-94D0-DF87296FAF34}"/>
              </a:ext>
            </a:extLst>
          </p:cNvPr>
          <p:cNvSpPr>
            <a:spLocks noGrp="1"/>
          </p:cNvSpPr>
          <p:nvPr>
            <p:ph type="title"/>
          </p:nvPr>
        </p:nvSpPr>
        <p:spPr>
          <a:xfrm>
            <a:off x="1097280" y="286603"/>
            <a:ext cx="10058400" cy="1450757"/>
          </a:xfrm>
        </p:spPr>
        <p:txBody>
          <a:bodyPr>
            <a:normAutofit/>
          </a:bodyPr>
          <a:lstStyle/>
          <a:p>
            <a:pPr algn="ctr"/>
            <a:r>
              <a:rPr lang="en-US" dirty="0"/>
              <a:t>Multiple-Dose Vials</a:t>
            </a:r>
            <a:br>
              <a:rPr lang="en-US" dirty="0"/>
            </a:br>
            <a:endParaRPr lang="en-US" dirty="0"/>
          </a:p>
        </p:txBody>
      </p:sp>
      <p:sp>
        <p:nvSpPr>
          <p:cNvPr id="3" name="Content Placeholder 2">
            <a:extLst>
              <a:ext uri="{FF2B5EF4-FFF2-40B4-BE49-F238E27FC236}">
                <a16:creationId xmlns:a16="http://schemas.microsoft.com/office/drawing/2014/main" id="{D98FC97F-3874-4799-9CCA-1ABE475AAA9A}"/>
              </a:ext>
            </a:extLst>
          </p:cNvPr>
          <p:cNvSpPr>
            <a:spLocks noGrp="1"/>
          </p:cNvSpPr>
          <p:nvPr>
            <p:ph idx="1"/>
          </p:nvPr>
        </p:nvSpPr>
        <p:spPr>
          <a:xfrm>
            <a:off x="1097280" y="1845734"/>
            <a:ext cx="10058400" cy="4023360"/>
          </a:xfrm>
        </p:spPr>
        <p:txBody>
          <a:bodyPr>
            <a:normAutofit/>
          </a:bodyPr>
          <a:lstStyle/>
          <a:p>
            <a:r>
              <a:rPr lang="en-US" dirty="0"/>
              <a:t>Multiple-Dose sterile drugs should be examined prior to use for evidence of physical or chemical contamination, such as crystallization or discoloration.  Also ensure the integrity of the vial or rubber septum isn’t compromised.</a:t>
            </a:r>
          </a:p>
          <a:p>
            <a:r>
              <a:rPr lang="en-US" dirty="0"/>
              <a:t>After the initial entry, Multiple-Dose sterile drugs may be used for </a:t>
            </a:r>
            <a:r>
              <a:rPr lang="en-US" dirty="0">
                <a:solidFill>
                  <a:schemeClr val="tx1"/>
                </a:solidFill>
              </a:rPr>
              <a:t>a maximum of </a:t>
            </a:r>
            <a:r>
              <a:rPr lang="en-US" b="1" dirty="0">
                <a:solidFill>
                  <a:schemeClr val="tx1"/>
                </a:solidFill>
              </a:rPr>
              <a:t>28 days</a:t>
            </a:r>
            <a:r>
              <a:rPr lang="en-US" dirty="0">
                <a:solidFill>
                  <a:schemeClr val="tx1"/>
                </a:solidFill>
              </a:rPr>
              <a:t>, or less if specified by the manufacturer, or in case of suspect contamination</a:t>
            </a:r>
          </a:p>
          <a:p>
            <a:r>
              <a:rPr lang="en-US" dirty="0"/>
              <a:t>Beyond use date must be indicated on label after opening (</a:t>
            </a:r>
            <a:r>
              <a:rPr lang="en-US" b="1" dirty="0"/>
              <a:t>do not put the date you opened </a:t>
            </a:r>
            <a:r>
              <a:rPr lang="en-US" dirty="0"/>
              <a:t>on </a:t>
            </a:r>
            <a:r>
              <a:rPr lang="en-US" b="1" dirty="0"/>
              <a:t>the vial</a:t>
            </a:r>
            <a:r>
              <a:rPr lang="en-US" dirty="0"/>
              <a:t>). Because the BUD can be any day of the month, check it every time you use it, and if the BUD has been reached, discard the vial in the proper waste container and obtain another from stock or notify pharmacy.</a:t>
            </a:r>
          </a:p>
        </p:txBody>
      </p:sp>
      <p:sp>
        <p:nvSpPr>
          <p:cNvPr id="12" name="Rectangle 11">
            <a:extLst>
              <a:ext uri="{FF2B5EF4-FFF2-40B4-BE49-F238E27FC236}">
                <a16:creationId xmlns:a16="http://schemas.microsoft.com/office/drawing/2014/main" id="{6FA44386-17EF-471B-BBDB-C20ACD5A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6C4828D-6EB3-42F1-B844-8F3B0D0E1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01468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ndoor, kitchen appliance&#10;&#10;Description automatically generated">
            <a:extLst>
              <a:ext uri="{FF2B5EF4-FFF2-40B4-BE49-F238E27FC236}">
                <a16:creationId xmlns:a16="http://schemas.microsoft.com/office/drawing/2014/main" id="{450DDBC0-E846-4EEF-A441-12306B355D68}"/>
              </a:ext>
            </a:extLst>
          </p:cNvPr>
          <p:cNvPicPr>
            <a:picLocks noChangeAspect="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444" r="1" b="1"/>
          <a:stretch/>
        </p:blipFill>
        <p:spPr>
          <a:xfrm>
            <a:off x="20" y="10"/>
            <a:ext cx="12191980" cy="6857990"/>
          </a:xfrm>
          <a:prstGeom prst="rect">
            <a:avLst/>
          </a:prstGeom>
        </p:spPr>
      </p:pic>
      <p:cxnSp>
        <p:nvCxnSpPr>
          <p:cNvPr id="10" name="Straight Connector 9">
            <a:extLst>
              <a:ext uri="{FF2B5EF4-FFF2-40B4-BE49-F238E27FC236}">
                <a16:creationId xmlns:a16="http://schemas.microsoft.com/office/drawing/2014/main" id="{20287E58-BFA2-4780-8829-AAA140F4AF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1967443-00CB-4F46-94D0-DF87296FAF34}"/>
              </a:ext>
            </a:extLst>
          </p:cNvPr>
          <p:cNvSpPr>
            <a:spLocks noGrp="1"/>
          </p:cNvSpPr>
          <p:nvPr>
            <p:ph type="title"/>
          </p:nvPr>
        </p:nvSpPr>
        <p:spPr>
          <a:xfrm>
            <a:off x="1097280" y="286603"/>
            <a:ext cx="10058400" cy="1450757"/>
          </a:xfrm>
        </p:spPr>
        <p:txBody>
          <a:bodyPr>
            <a:normAutofit/>
          </a:bodyPr>
          <a:lstStyle/>
          <a:p>
            <a:pPr algn="ctr"/>
            <a:r>
              <a:rPr lang="en-US" dirty="0"/>
              <a:t>Insulin</a:t>
            </a:r>
            <a:br>
              <a:rPr lang="en-US" dirty="0"/>
            </a:br>
            <a:endParaRPr lang="en-US" dirty="0"/>
          </a:p>
        </p:txBody>
      </p:sp>
      <p:sp>
        <p:nvSpPr>
          <p:cNvPr id="3" name="Content Placeholder 2">
            <a:extLst>
              <a:ext uri="{FF2B5EF4-FFF2-40B4-BE49-F238E27FC236}">
                <a16:creationId xmlns:a16="http://schemas.microsoft.com/office/drawing/2014/main" id="{D98FC97F-3874-4799-9CCA-1ABE475AAA9A}"/>
              </a:ext>
            </a:extLst>
          </p:cNvPr>
          <p:cNvSpPr>
            <a:spLocks noGrp="1"/>
          </p:cNvSpPr>
          <p:nvPr>
            <p:ph idx="1"/>
          </p:nvPr>
        </p:nvSpPr>
        <p:spPr>
          <a:xfrm>
            <a:off x="1097280" y="1845734"/>
            <a:ext cx="10058400" cy="4023360"/>
          </a:xfrm>
        </p:spPr>
        <p:txBody>
          <a:bodyPr>
            <a:normAutofit fontScale="92500"/>
          </a:bodyPr>
          <a:lstStyle/>
          <a:p>
            <a:pPr>
              <a:buBlip>
                <a:blip r:embed="rId4">
                  <a:extLst>
                    <a:ext uri="{96DAC541-7B7A-43D3-8B79-37D633B846F1}">
                      <asvg:svgBlip xmlns:asvg="http://schemas.microsoft.com/office/drawing/2016/SVG/main" r:embed="rId5"/>
                    </a:ext>
                  </a:extLst>
                </a:blip>
              </a:buBlip>
            </a:pPr>
            <a:r>
              <a:rPr lang="en-US" sz="2000" dirty="0"/>
              <a:t> </a:t>
            </a:r>
            <a:r>
              <a:rPr lang="en-US" sz="2400" dirty="0"/>
              <a:t>For new patients or new orders, Insulin should be removed from the refrigerator (after pharmacist verification, or 2 nurses if not pharmacist on site or available)</a:t>
            </a:r>
          </a:p>
          <a:p>
            <a:pPr marL="0" indent="0">
              <a:buNone/>
            </a:pPr>
            <a:endParaRPr lang="en-US" sz="2400" dirty="0"/>
          </a:p>
          <a:p>
            <a:pPr>
              <a:buBlip>
                <a:blip r:embed="rId6">
                  <a:extLst>
                    <a:ext uri="{96DAC541-7B7A-43D3-8B79-37D633B846F1}">
                      <asvg:svgBlip xmlns:asvg="http://schemas.microsoft.com/office/drawing/2016/SVG/main" r:embed="rId7"/>
                    </a:ext>
                  </a:extLst>
                </a:blip>
              </a:buBlip>
            </a:pPr>
            <a:r>
              <a:rPr lang="en-US" sz="2400" dirty="0"/>
              <a:t> Place a label with Patient Name, Room number (or other Patient identifier) and beyond use date (28 days)</a:t>
            </a:r>
          </a:p>
          <a:p>
            <a:pPr marL="0" indent="0">
              <a:buNone/>
            </a:pPr>
            <a:endParaRPr lang="en-US" sz="2400" dirty="0"/>
          </a:p>
          <a:p>
            <a:pPr>
              <a:buBlip>
                <a:blip r:embed="rId8">
                  <a:extLst>
                    <a:ext uri="{96DAC541-7B7A-43D3-8B79-37D633B846F1}">
                      <asvg:svgBlip xmlns:asvg="http://schemas.microsoft.com/office/drawing/2016/SVG/main" r:embed="rId9"/>
                    </a:ext>
                  </a:extLst>
                </a:blip>
              </a:buBlip>
            </a:pPr>
            <a:r>
              <a:rPr lang="en-US" sz="2400" dirty="0"/>
              <a:t> Store the labeled Insulin at room temperature in the secured medication area </a:t>
            </a:r>
          </a:p>
          <a:p>
            <a:r>
              <a:rPr lang="en-US" sz="2400" dirty="0"/>
              <a:t>Remember that insulin should be patient specific unless hospital uses community vials .  Never use a pre-filled or manufactured pen/syringe on more than one patient.</a:t>
            </a:r>
          </a:p>
          <a:p>
            <a:endParaRPr lang="en-US" dirty="0"/>
          </a:p>
        </p:txBody>
      </p:sp>
      <p:sp>
        <p:nvSpPr>
          <p:cNvPr id="12" name="Rectangle 11">
            <a:extLst>
              <a:ext uri="{FF2B5EF4-FFF2-40B4-BE49-F238E27FC236}">
                <a16:creationId xmlns:a16="http://schemas.microsoft.com/office/drawing/2014/main" id="{6FA44386-17EF-471B-BBDB-C20ACD5A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6C4828D-6EB3-42F1-B844-8F3B0D0E1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752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DC3C-5178-4905-9779-EC69A7DE3114}"/>
              </a:ext>
            </a:extLst>
          </p:cNvPr>
          <p:cNvSpPr>
            <a:spLocks noGrp="1"/>
          </p:cNvSpPr>
          <p:nvPr>
            <p:ph type="title"/>
          </p:nvPr>
        </p:nvSpPr>
        <p:spPr/>
        <p:txBody>
          <a:bodyPr/>
          <a:lstStyle/>
          <a:p>
            <a:pPr algn="ctr"/>
            <a:r>
              <a:rPr lang="en-US" dirty="0"/>
              <a:t>Order Processing and Verification</a:t>
            </a:r>
            <a:br>
              <a:rPr lang="en-US" dirty="0"/>
            </a:br>
            <a:endParaRPr lang="en-US" dirty="0"/>
          </a:p>
        </p:txBody>
      </p:sp>
      <p:sp>
        <p:nvSpPr>
          <p:cNvPr id="3" name="Content Placeholder 2">
            <a:extLst>
              <a:ext uri="{FF2B5EF4-FFF2-40B4-BE49-F238E27FC236}">
                <a16:creationId xmlns:a16="http://schemas.microsoft.com/office/drawing/2014/main" id="{EB783A44-4417-4E8B-BE01-A66CC2B2D578}"/>
              </a:ext>
            </a:extLst>
          </p:cNvPr>
          <p:cNvSpPr>
            <a:spLocks noGrp="1"/>
          </p:cNvSpPr>
          <p:nvPr>
            <p:ph idx="1"/>
          </p:nvPr>
        </p:nvSpPr>
        <p:spPr/>
        <p:txBody>
          <a:bodyPr/>
          <a:lstStyle/>
          <a:p>
            <a:r>
              <a:rPr lang="en-US" dirty="0"/>
              <a:t>Orders for drugs are received electronically through CPOE or handwritten if not 100% CPOE</a:t>
            </a:r>
          </a:p>
          <a:p>
            <a:pPr marL="0" indent="0">
              <a:buNone/>
            </a:pPr>
            <a:r>
              <a:rPr lang="en-US" dirty="0">
                <a:highlight>
                  <a:srgbClr val="FFFF00"/>
                </a:highlight>
              </a:rPr>
              <a:t>  </a:t>
            </a:r>
          </a:p>
        </p:txBody>
      </p:sp>
      <p:graphicFrame>
        <p:nvGraphicFramePr>
          <p:cNvPr id="4" name="Diagram 3">
            <a:extLst>
              <a:ext uri="{FF2B5EF4-FFF2-40B4-BE49-F238E27FC236}">
                <a16:creationId xmlns:a16="http://schemas.microsoft.com/office/drawing/2014/main" id="{1F27C13B-8692-445A-8FB2-C3470408586B}"/>
              </a:ext>
            </a:extLst>
          </p:cNvPr>
          <p:cNvGraphicFramePr/>
          <p:nvPr>
            <p:extLst>
              <p:ext uri="{D42A27DB-BD31-4B8C-83A1-F6EECF244321}">
                <p14:modId xmlns:p14="http://schemas.microsoft.com/office/powerpoint/2010/main" val="3725849231"/>
              </p:ext>
            </p:extLst>
          </p:nvPr>
        </p:nvGraphicFramePr>
        <p:xfrm>
          <a:off x="2451796" y="2287210"/>
          <a:ext cx="6241143" cy="3952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31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DC79-776D-490F-BFC2-3CDCAF6AB5BD}"/>
              </a:ext>
            </a:extLst>
          </p:cNvPr>
          <p:cNvSpPr>
            <a:spLocks noGrp="1"/>
          </p:cNvSpPr>
          <p:nvPr>
            <p:ph type="title"/>
          </p:nvPr>
        </p:nvSpPr>
        <p:spPr/>
        <p:txBody>
          <a:bodyPr>
            <a:normAutofit/>
          </a:bodyPr>
          <a:lstStyle/>
          <a:p>
            <a:pPr algn="ctr"/>
            <a:r>
              <a:rPr lang="en-US" dirty="0"/>
              <a:t>Drug Shortages, Recalls, Investigational, Sample and Self-Administration</a:t>
            </a:r>
          </a:p>
        </p:txBody>
      </p:sp>
      <p:sp>
        <p:nvSpPr>
          <p:cNvPr id="3" name="Content Placeholder 2">
            <a:extLst>
              <a:ext uri="{FF2B5EF4-FFF2-40B4-BE49-F238E27FC236}">
                <a16:creationId xmlns:a16="http://schemas.microsoft.com/office/drawing/2014/main" id="{2CC7ABA3-E76F-4E3F-A776-597F09398E47}"/>
              </a:ext>
            </a:extLst>
          </p:cNvPr>
          <p:cNvSpPr>
            <a:spLocks noGrp="1"/>
          </p:cNvSpPr>
          <p:nvPr>
            <p:ph idx="1"/>
          </p:nvPr>
        </p:nvSpPr>
        <p:spPr/>
        <p:txBody>
          <a:bodyPr>
            <a:normAutofit/>
          </a:bodyPr>
          <a:lstStyle/>
          <a:p>
            <a:r>
              <a:rPr lang="en-US" b="1" dirty="0"/>
              <a:t>Drug Shortages and Recalls:  </a:t>
            </a:r>
            <a:r>
              <a:rPr lang="en-US" dirty="0"/>
              <a:t>Pharmacy will communicate those that affect patient population to nursing &amp; medical staff and offer a contingency plan or therapeutic alternative as needed.  Any patient who received a recalled or discontinued drug (either by manufacturer or FDA) will be identified and informed of the incident if warranted.</a:t>
            </a:r>
          </a:p>
          <a:p>
            <a:r>
              <a:rPr lang="en-US" b="1" dirty="0"/>
              <a:t>Investigational Drugs:  not used at this facility</a:t>
            </a:r>
            <a:r>
              <a:rPr lang="en-US" dirty="0"/>
              <a:t>.</a:t>
            </a:r>
          </a:p>
          <a:p>
            <a:r>
              <a:rPr lang="en-US" dirty="0"/>
              <a:t> </a:t>
            </a:r>
            <a:r>
              <a:rPr lang="en-US" b="1" dirty="0"/>
              <a:t>Sample Drugs: </a:t>
            </a:r>
            <a:r>
              <a:rPr lang="en-US" dirty="0"/>
              <a:t>not used at this facility</a:t>
            </a:r>
          </a:p>
          <a:p>
            <a:r>
              <a:rPr lang="en-US" altLang="en-US" sz="2000" b="1" dirty="0"/>
              <a:t>Self-Administration:  </a:t>
            </a:r>
            <a:r>
              <a:rPr lang="en-US" altLang="en-US" sz="2000" dirty="0"/>
              <a:t>not allowed at this facility</a:t>
            </a:r>
            <a:endParaRPr lang="en-US" dirty="0"/>
          </a:p>
          <a:p>
            <a:endParaRPr lang="en-US" dirty="0"/>
          </a:p>
        </p:txBody>
      </p:sp>
    </p:spTree>
    <p:extLst>
      <p:ext uri="{BB962C8B-B14F-4D97-AF65-F5344CB8AC3E}">
        <p14:creationId xmlns:p14="http://schemas.microsoft.com/office/powerpoint/2010/main" val="266598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2AE3-8F6C-4B20-92A2-0B91E8818DE5}"/>
              </a:ext>
            </a:extLst>
          </p:cNvPr>
          <p:cNvSpPr>
            <a:spLocks noGrp="1"/>
          </p:cNvSpPr>
          <p:nvPr>
            <p:ph type="title"/>
          </p:nvPr>
        </p:nvSpPr>
        <p:spPr/>
        <p:txBody>
          <a:bodyPr/>
          <a:lstStyle/>
          <a:p>
            <a:pPr algn="ctr"/>
            <a:r>
              <a:rPr lang="en-US" dirty="0"/>
              <a:t>Automatic Stop Orders (ASO)</a:t>
            </a:r>
            <a:br>
              <a:rPr lang="en-US" dirty="0"/>
            </a:br>
            <a:endParaRPr lang="en-US" dirty="0"/>
          </a:p>
        </p:txBody>
      </p:sp>
      <p:sp>
        <p:nvSpPr>
          <p:cNvPr id="3" name="Content Placeholder 2">
            <a:extLst>
              <a:ext uri="{FF2B5EF4-FFF2-40B4-BE49-F238E27FC236}">
                <a16:creationId xmlns:a16="http://schemas.microsoft.com/office/drawing/2014/main" id="{CDD7B3D5-A6CC-4E07-B56F-AD717A984DDD}"/>
              </a:ext>
            </a:extLst>
          </p:cNvPr>
          <p:cNvSpPr>
            <a:spLocks noGrp="1"/>
          </p:cNvSpPr>
          <p:nvPr>
            <p:ph idx="1"/>
          </p:nvPr>
        </p:nvSpPr>
        <p:spPr/>
        <p:txBody>
          <a:bodyPr>
            <a:normAutofit fontScale="70000" lnSpcReduction="20000"/>
          </a:bodyPr>
          <a:lstStyle/>
          <a:p>
            <a:r>
              <a:rPr lang="en-US" dirty="0"/>
              <a:t>The goal of automatic stop orders (ASO) is to reduce unnecessarily prolonged treatment or medication regimens in order to prevent unintended consequences from lack of appropriate therapeutic reevaluation.  While they apply to all drugs, some categories warrant tighter scrutiny.  These are considered “soft stops”, meaning that the therapy won’t automatically stop as it does with a hard stop determined by provider. The following categories of drugs should have an ASO:</a:t>
            </a:r>
          </a:p>
          <a:p>
            <a:r>
              <a:rPr lang="en-US" dirty="0"/>
              <a:t>Anti‑Infectives (excluding topicals)	</a:t>
            </a:r>
            <a:r>
              <a:rPr lang="en-US" dirty="0">
                <a:highlight>
                  <a:srgbClr val="FFFF00"/>
                </a:highlight>
              </a:rPr>
              <a:t>10 days</a:t>
            </a:r>
          </a:p>
          <a:p>
            <a:r>
              <a:rPr lang="en-US" dirty="0"/>
              <a:t>Opioids			</a:t>
            </a:r>
            <a:r>
              <a:rPr lang="en-US" dirty="0">
                <a:highlight>
                  <a:srgbClr val="FFFF00"/>
                </a:highlight>
              </a:rPr>
              <a:t> 7 days</a:t>
            </a:r>
          </a:p>
          <a:p>
            <a:r>
              <a:rPr lang="en-US" dirty="0"/>
              <a:t>Controlled Drugs (Schedule II-V) 	</a:t>
            </a:r>
            <a:r>
              <a:rPr lang="en-US" dirty="0">
                <a:highlight>
                  <a:srgbClr val="FFFF00"/>
                </a:highlight>
              </a:rPr>
              <a:t>3 days</a:t>
            </a:r>
          </a:p>
          <a:p>
            <a:r>
              <a:rPr lang="en-US" dirty="0"/>
              <a:t>Anticoagulants		</a:t>
            </a:r>
            <a:r>
              <a:rPr lang="en-US" dirty="0">
                <a:highlight>
                  <a:srgbClr val="FFFF00"/>
                </a:highlight>
              </a:rPr>
              <a:t>1 day</a:t>
            </a:r>
          </a:p>
          <a:p>
            <a:r>
              <a:rPr lang="en-US" dirty="0"/>
              <a:t>Corticosteroids (excluding topicals)	</a:t>
            </a:r>
            <a:r>
              <a:rPr lang="en-US" dirty="0">
                <a:highlight>
                  <a:srgbClr val="FFFF00"/>
                </a:highlight>
              </a:rPr>
              <a:t>7 days</a:t>
            </a:r>
          </a:p>
          <a:p>
            <a:r>
              <a:rPr lang="en-US" dirty="0"/>
              <a:t>All other drugs’ ASO depends upon normal length of stay for a facility but should not exceed 30 days.</a:t>
            </a:r>
          </a:p>
          <a:p>
            <a:r>
              <a:rPr lang="en-US" dirty="0"/>
              <a:t>All facilities should have and follow an ASO Policy, but of course, providers supersede the policy.</a:t>
            </a:r>
          </a:p>
          <a:p>
            <a:r>
              <a:rPr lang="en-US" dirty="0"/>
              <a:t>ASO’s have a vital role in Clinical and Safety Programs, such as the Opioid and Antibiotic Stewardship Programs.</a:t>
            </a:r>
          </a:p>
          <a:p>
            <a:r>
              <a:rPr lang="en-US" dirty="0"/>
              <a:t>			</a:t>
            </a:r>
          </a:p>
        </p:txBody>
      </p:sp>
    </p:spTree>
    <p:extLst>
      <p:ext uri="{BB962C8B-B14F-4D97-AF65-F5344CB8AC3E}">
        <p14:creationId xmlns:p14="http://schemas.microsoft.com/office/powerpoint/2010/main" val="1505548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6A72-96D5-489F-9F6D-774B8A5CE6AA}"/>
              </a:ext>
            </a:extLst>
          </p:cNvPr>
          <p:cNvSpPr>
            <a:spLocks noGrp="1"/>
          </p:cNvSpPr>
          <p:nvPr>
            <p:ph type="title"/>
          </p:nvPr>
        </p:nvSpPr>
        <p:spPr/>
        <p:txBody>
          <a:bodyPr/>
          <a:lstStyle/>
          <a:p>
            <a:r>
              <a:rPr lang="en-US" dirty="0"/>
              <a:t>Speaking of Waste.......                       </a:t>
            </a:r>
            <a:br>
              <a:rPr lang="en-US" dirty="0"/>
            </a:br>
            <a:endParaRPr lang="en-US" dirty="0"/>
          </a:p>
        </p:txBody>
      </p:sp>
      <p:sp>
        <p:nvSpPr>
          <p:cNvPr id="7" name="Content Placeholder 6">
            <a:extLst>
              <a:ext uri="{FF2B5EF4-FFF2-40B4-BE49-F238E27FC236}">
                <a16:creationId xmlns:a16="http://schemas.microsoft.com/office/drawing/2014/main" id="{7DBFD231-C004-437F-9586-9AA50519A85D}"/>
              </a:ext>
            </a:extLst>
          </p:cNvPr>
          <p:cNvSpPr>
            <a:spLocks noGrp="1"/>
          </p:cNvSpPr>
          <p:nvPr>
            <p:ph idx="1"/>
          </p:nvPr>
        </p:nvSpPr>
        <p:spPr/>
        <p:txBody>
          <a:bodyPr/>
          <a:lstStyle/>
          <a:p>
            <a:r>
              <a:rPr lang="en-US" dirty="0"/>
              <a:t>Your exact waste container might appear a little different, but this will give you a good idea......</a:t>
            </a:r>
          </a:p>
          <a:p>
            <a:endParaRPr lang="en-US" dirty="0"/>
          </a:p>
        </p:txBody>
      </p:sp>
      <p:pic>
        <p:nvPicPr>
          <p:cNvPr id="11" name="Picture 10" descr="A picture containing diagram&#10;&#10;Description automatically generated">
            <a:extLst>
              <a:ext uri="{FF2B5EF4-FFF2-40B4-BE49-F238E27FC236}">
                <a16:creationId xmlns:a16="http://schemas.microsoft.com/office/drawing/2014/main" id="{CD118FD9-5F9F-485C-AE48-AC2BCCE7C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441" y="2178412"/>
            <a:ext cx="6965032" cy="4180305"/>
          </a:xfrm>
          <a:prstGeom prst="rect">
            <a:avLst/>
          </a:prstGeom>
        </p:spPr>
      </p:pic>
    </p:spTree>
    <p:extLst>
      <p:ext uri="{BB962C8B-B14F-4D97-AF65-F5344CB8AC3E}">
        <p14:creationId xmlns:p14="http://schemas.microsoft.com/office/powerpoint/2010/main" val="1340957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p:txBody>
          <a:bodyPr/>
          <a:lstStyle/>
          <a:p>
            <a:pPr algn="ctr"/>
            <a:r>
              <a:rPr lang="en-US" dirty="0"/>
              <a:t>Controlled Substances</a:t>
            </a:r>
            <a:br>
              <a:rPr lang="en-US" dirty="0"/>
            </a:br>
            <a:endParaRPr lang="en-US" dirty="0"/>
          </a:p>
        </p:txBody>
      </p:sp>
      <p:sp>
        <p:nvSpPr>
          <p:cNvPr id="3" name="Content Placeholder 2">
            <a:extLst>
              <a:ext uri="{FF2B5EF4-FFF2-40B4-BE49-F238E27FC236}">
                <a16:creationId xmlns:a16="http://schemas.microsoft.com/office/drawing/2014/main" id="{9331BB84-0239-498C-9E59-3A87695EEA6A}"/>
              </a:ext>
            </a:extLst>
          </p:cNvPr>
          <p:cNvSpPr>
            <a:spLocks noGrp="1"/>
          </p:cNvSpPr>
          <p:nvPr>
            <p:ph idx="1"/>
          </p:nvPr>
        </p:nvSpPr>
        <p:spPr/>
        <p:txBody>
          <a:bodyPr>
            <a:normAutofit lnSpcReduction="10000"/>
          </a:bodyPr>
          <a:lstStyle/>
          <a:p>
            <a:r>
              <a:rPr lang="en-US" dirty="0"/>
              <a:t>Anyone authorized to handle Controlled Substances (CS) is also responsible for the security and accurate record of administration.  Administration of CS drugs should be recorded on a MAR or manual Narcotic Admin Record (NAR). </a:t>
            </a:r>
          </a:p>
          <a:p>
            <a:r>
              <a:rPr lang="en-US" dirty="0"/>
              <a:t>Record keeping for CS must be meticulous – ensuring every unit (mg, mcg, ml) is accounted for by nursing and pharmacy.</a:t>
            </a:r>
          </a:p>
          <a:p>
            <a:r>
              <a:rPr lang="en-US" dirty="0"/>
              <a:t>Security of the CS must be meticulous – protect the drug itself as well as usernames and passwords for the ADM.(Pyxis for example) </a:t>
            </a:r>
          </a:p>
          <a:p>
            <a:r>
              <a:rPr lang="en-US" dirty="0"/>
              <a:t>Ensure that the amount of drug removed matches the physician order, including interval.  Make sure you pay attention to the “last dose removed” information when you pull the drug from the ADM.</a:t>
            </a:r>
          </a:p>
          <a:p>
            <a:r>
              <a:rPr lang="en-US" dirty="0"/>
              <a:t>A witness or secondary confirmation must be utilized for stocking, destruction or quantity adjustment for both nursing and pharmacy personnel.</a:t>
            </a:r>
          </a:p>
          <a:p>
            <a:endParaRPr lang="en-US" dirty="0"/>
          </a:p>
          <a:p>
            <a:endParaRPr lang="en-US" dirty="0"/>
          </a:p>
        </p:txBody>
      </p:sp>
    </p:spTree>
    <p:extLst>
      <p:ext uri="{BB962C8B-B14F-4D97-AF65-F5344CB8AC3E}">
        <p14:creationId xmlns:p14="http://schemas.microsoft.com/office/powerpoint/2010/main" val="617634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p:txBody>
          <a:bodyPr/>
          <a:lstStyle/>
          <a:p>
            <a:pPr algn="ctr"/>
            <a:r>
              <a:rPr lang="en-US" dirty="0"/>
              <a:t>Controlled Substances</a:t>
            </a:r>
            <a:br>
              <a:rPr lang="en-US" dirty="0"/>
            </a:br>
            <a:endParaRPr lang="en-US" dirty="0"/>
          </a:p>
        </p:txBody>
      </p:sp>
      <p:sp>
        <p:nvSpPr>
          <p:cNvPr id="3" name="Content Placeholder 2">
            <a:extLst>
              <a:ext uri="{FF2B5EF4-FFF2-40B4-BE49-F238E27FC236}">
                <a16:creationId xmlns:a16="http://schemas.microsoft.com/office/drawing/2014/main" id="{9331BB84-0239-498C-9E59-3A87695EEA6A}"/>
              </a:ext>
            </a:extLst>
          </p:cNvPr>
          <p:cNvSpPr>
            <a:spLocks noGrp="1"/>
          </p:cNvSpPr>
          <p:nvPr>
            <p:ph idx="1"/>
          </p:nvPr>
        </p:nvSpPr>
        <p:spPr/>
        <p:txBody>
          <a:bodyPr>
            <a:normAutofit fontScale="92500" lnSpcReduction="10000"/>
          </a:bodyPr>
          <a:lstStyle/>
          <a:p>
            <a:r>
              <a:rPr lang="en-US" dirty="0"/>
              <a:t>The destruction of CS shall permanently alter the physical or chemical state of the controlled substance, thus rendering them non-retrievable.  Example of waste containers include the </a:t>
            </a:r>
            <a:r>
              <a:rPr lang="en-US" b="1" dirty="0"/>
              <a:t>Cactus Sink</a:t>
            </a:r>
            <a:r>
              <a:rPr lang="en-US" dirty="0"/>
              <a:t>, Drug Buster or RX Destroyer.</a:t>
            </a:r>
          </a:p>
          <a:p>
            <a:r>
              <a:rPr lang="en-US" b="1" dirty="0"/>
              <a:t>Wastage should be documented immediately </a:t>
            </a:r>
            <a:r>
              <a:rPr lang="en-US" dirty="0"/>
              <a:t>– when the drug is pulled out of the ADM and intact, visible to both the one who is administering the drug, and the one who is </a:t>
            </a:r>
            <a:r>
              <a:rPr lang="en-US" b="1" dirty="0"/>
              <a:t>witnessing the destruction </a:t>
            </a:r>
            <a:r>
              <a:rPr lang="en-US" dirty="0"/>
              <a:t>of any surplus based on dose ordered.</a:t>
            </a:r>
          </a:p>
          <a:p>
            <a:r>
              <a:rPr lang="en-US" dirty="0"/>
              <a:t>Any discrepancy must be immediately investigated and resolved. Any unresolved discrepancy should be reported to pharmacy and nursing supervisor and an incident report created.  Discrepancies should be cleared on a daily basis.</a:t>
            </a:r>
          </a:p>
          <a:p>
            <a:r>
              <a:rPr lang="en-US" dirty="0"/>
              <a:t>End of Shift inventories must be completed daily.</a:t>
            </a:r>
          </a:p>
          <a:p>
            <a:r>
              <a:rPr lang="en-US" dirty="0"/>
              <a:t>Used fentanyl patches should be properly disposed with documentation. The signature of the person who removed the patch, along with the person who witnessed the disposition is required on the MAR or electronically in ADM.  Used fentanyl patches should be disposed of in the CS Waste container.</a:t>
            </a:r>
          </a:p>
          <a:p>
            <a:endParaRPr lang="en-US" dirty="0"/>
          </a:p>
        </p:txBody>
      </p:sp>
    </p:spTree>
    <p:extLst>
      <p:ext uri="{BB962C8B-B14F-4D97-AF65-F5344CB8AC3E}">
        <p14:creationId xmlns:p14="http://schemas.microsoft.com/office/powerpoint/2010/main" val="305391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E16C97-CDFC-4891-8AFB-A33BCBD8D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a:xfrm>
            <a:off x="642256" y="642257"/>
            <a:ext cx="3417677" cy="5226837"/>
          </a:xfrm>
        </p:spPr>
        <p:txBody>
          <a:bodyPr anchor="t">
            <a:normAutofit/>
          </a:bodyPr>
          <a:lstStyle/>
          <a:p>
            <a:r>
              <a:rPr lang="en-US"/>
              <a:t>Opioid Stewardship Program</a:t>
            </a:r>
            <a:br>
              <a:rPr lang="en-US"/>
            </a:br>
            <a:endParaRPr lang="en-US"/>
          </a:p>
        </p:txBody>
      </p:sp>
      <p:sp>
        <p:nvSpPr>
          <p:cNvPr id="3" name="Content Placeholder 2">
            <a:extLst>
              <a:ext uri="{FF2B5EF4-FFF2-40B4-BE49-F238E27FC236}">
                <a16:creationId xmlns:a16="http://schemas.microsoft.com/office/drawing/2014/main" id="{9331BB84-0239-498C-9E59-3A87695EEA6A}"/>
              </a:ext>
            </a:extLst>
          </p:cNvPr>
          <p:cNvSpPr>
            <a:spLocks noGrp="1"/>
          </p:cNvSpPr>
          <p:nvPr>
            <p:ph idx="1"/>
          </p:nvPr>
        </p:nvSpPr>
        <p:spPr>
          <a:xfrm>
            <a:off x="4713512" y="642257"/>
            <a:ext cx="6847117" cy="3320143"/>
          </a:xfrm>
        </p:spPr>
        <p:txBody>
          <a:bodyPr>
            <a:normAutofit/>
          </a:bodyPr>
          <a:lstStyle/>
          <a:p>
            <a:r>
              <a:rPr lang="en-US" sz="1700" dirty="0"/>
              <a:t>The US is experiencing a nationwide opioid addiction and overdose epidemic, with the number of opioid-related deaths due to overdose climbing each year.  </a:t>
            </a:r>
          </a:p>
          <a:p>
            <a:r>
              <a:rPr lang="en-US" sz="1700" dirty="0"/>
              <a:t>Accreditation agencies and the CDC have developed prescribing guidelines for clinicians for appropriate prescribing of opioids to improve pain management and patient safety. </a:t>
            </a:r>
          </a:p>
          <a:p>
            <a:r>
              <a:rPr lang="en-US" sz="1700" dirty="0"/>
              <a:t>Opioid Stewardship is a multi-disciplinary approach that promotes appropriate use of opioid medications, improves patient outcomes, and reduces misuse of opioids.</a:t>
            </a:r>
          </a:p>
          <a:p>
            <a:r>
              <a:rPr lang="en-US" sz="1700" dirty="0"/>
              <a:t>The hospital will be tracking and trending monitors for the safe use of opioids.  A program outline should be readily available for review.</a:t>
            </a:r>
          </a:p>
        </p:txBody>
      </p:sp>
      <p:pic>
        <p:nvPicPr>
          <p:cNvPr id="5" name="Picture 4" descr="A picture containing text&#10;&#10;Description automatically generated">
            <a:extLst>
              <a:ext uri="{FF2B5EF4-FFF2-40B4-BE49-F238E27FC236}">
                <a16:creationId xmlns:a16="http://schemas.microsoft.com/office/drawing/2014/main" id="{058E8D95-4887-4C41-B961-35E09CBA8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95" y="4191139"/>
            <a:ext cx="3226750" cy="1685977"/>
          </a:xfrm>
          <a:prstGeom prst="rect">
            <a:avLst/>
          </a:prstGeom>
        </p:spPr>
      </p:pic>
      <p:sp>
        <p:nvSpPr>
          <p:cNvPr id="12" name="Rectangle 11">
            <a:extLst>
              <a:ext uri="{FF2B5EF4-FFF2-40B4-BE49-F238E27FC236}">
                <a16:creationId xmlns:a16="http://schemas.microsoft.com/office/drawing/2014/main" id="{E169826A-DEB6-46C3-BC87-8C15BA79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94AB835-3BB7-4792-96BB-F735CE7F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2358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indoor&#10;&#10;Description automatically generated">
            <a:extLst>
              <a:ext uri="{FF2B5EF4-FFF2-40B4-BE49-F238E27FC236}">
                <a16:creationId xmlns:a16="http://schemas.microsoft.com/office/drawing/2014/main" id="{142D747B-905E-4435-B062-55EEC9C86CA2}"/>
              </a:ext>
            </a:extLst>
          </p:cNvPr>
          <p:cNvPicPr>
            <a:picLocks noChangeAspect="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r="3112" b="1"/>
          <a:stretch/>
        </p:blipFill>
        <p:spPr>
          <a:xfrm>
            <a:off x="20" y="10"/>
            <a:ext cx="12191980" cy="6857990"/>
          </a:xfrm>
          <a:prstGeom prst="rect">
            <a:avLst/>
          </a:prstGeom>
        </p:spPr>
      </p:pic>
      <p:cxnSp>
        <p:nvCxnSpPr>
          <p:cNvPr id="10" name="Straight Connector 9">
            <a:extLst>
              <a:ext uri="{FF2B5EF4-FFF2-40B4-BE49-F238E27FC236}">
                <a16:creationId xmlns:a16="http://schemas.microsoft.com/office/drawing/2014/main" id="{20287E58-BFA2-4780-8829-AAA140F4AF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02D233-51C4-4C35-B888-4350B01EE8EC}"/>
              </a:ext>
            </a:extLst>
          </p:cNvPr>
          <p:cNvSpPr>
            <a:spLocks noGrp="1"/>
          </p:cNvSpPr>
          <p:nvPr>
            <p:ph type="title"/>
          </p:nvPr>
        </p:nvSpPr>
        <p:spPr>
          <a:xfrm>
            <a:off x="1097280" y="286603"/>
            <a:ext cx="10058400" cy="1450757"/>
          </a:xfrm>
        </p:spPr>
        <p:txBody>
          <a:bodyPr>
            <a:normAutofit/>
          </a:bodyPr>
          <a:lstStyle/>
          <a:p>
            <a:r>
              <a:rPr lang="en-US" dirty="0"/>
              <a:t>Antibiotic Stewardship Program (ASP)</a:t>
            </a:r>
            <a:br>
              <a:rPr lang="en-US" dirty="0"/>
            </a:br>
            <a:endParaRPr lang="en-US" dirty="0"/>
          </a:p>
        </p:txBody>
      </p:sp>
      <p:sp>
        <p:nvSpPr>
          <p:cNvPr id="3" name="Content Placeholder 2">
            <a:extLst>
              <a:ext uri="{FF2B5EF4-FFF2-40B4-BE49-F238E27FC236}">
                <a16:creationId xmlns:a16="http://schemas.microsoft.com/office/drawing/2014/main" id="{72E51DF2-C2D4-4CD6-950A-701A6BEF6D85}"/>
              </a:ext>
            </a:extLst>
          </p:cNvPr>
          <p:cNvSpPr>
            <a:spLocks noGrp="1"/>
          </p:cNvSpPr>
          <p:nvPr>
            <p:ph idx="1"/>
          </p:nvPr>
        </p:nvSpPr>
        <p:spPr>
          <a:xfrm>
            <a:off x="1097280" y="1845734"/>
            <a:ext cx="10058400" cy="4023360"/>
          </a:xfrm>
        </p:spPr>
        <p:txBody>
          <a:bodyPr>
            <a:normAutofit/>
          </a:bodyPr>
          <a:lstStyle/>
          <a:p>
            <a:r>
              <a:rPr lang="en-US" dirty="0"/>
              <a:t>PRIMARY GOAL:  Optimize clinical outcomes --minimize unintended outcomes of antimicrobial use</a:t>
            </a:r>
          </a:p>
          <a:p>
            <a:r>
              <a:rPr lang="en-US" dirty="0"/>
              <a:t>ASP ensures appropriate drug selection (considering toxicity, selection of pathogenic organism &amp; emergence of resistant bacteria), dose, route, and duration of antibiotic therapy, and is an essential part of patient safety.</a:t>
            </a:r>
          </a:p>
          <a:p>
            <a:r>
              <a:rPr lang="en-US" dirty="0"/>
              <a:t>EVERY facility should have an ASP in place </a:t>
            </a:r>
            <a:r>
              <a:rPr lang="en-US" i="1" dirty="0"/>
              <a:t>in conjunction with </a:t>
            </a:r>
            <a:r>
              <a:rPr lang="en-US" dirty="0"/>
              <a:t>Infection Prevention Control monitoring to promote positive outcomes.  Collaboration is KEY.</a:t>
            </a:r>
          </a:p>
          <a:p>
            <a:r>
              <a:rPr lang="en-US" dirty="0"/>
              <a:t>Pharmacists and Physicians lead the effort, but this is a multi-disciplinary effort that involves hospital leadership and clinical support all actively engaged.</a:t>
            </a:r>
          </a:p>
          <a:p>
            <a:r>
              <a:rPr lang="en-US" dirty="0"/>
              <a:t>All appropriate clinical staff and leadership should be aware of the Infection Prevention/Control &amp; Antibiotic Stewardship Program connection as required by CMS.</a:t>
            </a:r>
          </a:p>
        </p:txBody>
      </p:sp>
      <p:sp>
        <p:nvSpPr>
          <p:cNvPr id="12" name="Rectangle 11">
            <a:extLst>
              <a:ext uri="{FF2B5EF4-FFF2-40B4-BE49-F238E27FC236}">
                <a16:creationId xmlns:a16="http://schemas.microsoft.com/office/drawing/2014/main" id="{6FA44386-17EF-471B-BBDB-C20ACD5A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6C4828D-6EB3-42F1-B844-8F3B0D0E1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75022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C8EB-7C0F-6CE4-33E2-38FBBD7298B2}"/>
              </a:ext>
            </a:extLst>
          </p:cNvPr>
          <p:cNvSpPr>
            <a:spLocks noGrp="1"/>
          </p:cNvSpPr>
          <p:nvPr>
            <p:ph type="title"/>
          </p:nvPr>
        </p:nvSpPr>
        <p:spPr/>
        <p:txBody>
          <a:bodyPr/>
          <a:lstStyle/>
          <a:p>
            <a:r>
              <a:rPr lang="en-US" dirty="0"/>
              <a:t>Protocols with Antibiotic Usage	</a:t>
            </a:r>
          </a:p>
        </p:txBody>
      </p:sp>
      <p:sp>
        <p:nvSpPr>
          <p:cNvPr id="3" name="Content Placeholder 2">
            <a:extLst>
              <a:ext uri="{FF2B5EF4-FFF2-40B4-BE49-F238E27FC236}">
                <a16:creationId xmlns:a16="http://schemas.microsoft.com/office/drawing/2014/main" id="{97B61CFF-6385-2BE8-33FF-42EE9935436A}"/>
              </a:ext>
            </a:extLst>
          </p:cNvPr>
          <p:cNvSpPr>
            <a:spLocks noGrp="1"/>
          </p:cNvSpPr>
          <p:nvPr>
            <p:ph idx="1"/>
          </p:nvPr>
        </p:nvSpPr>
        <p:spPr/>
        <p:txBody>
          <a:bodyPr vert="horz" lIns="0" tIns="45720" rIns="0" bIns="45720" rtlCol="0" anchor="t">
            <a:normAutofit/>
          </a:bodyPr>
          <a:lstStyle/>
          <a:p>
            <a:r>
              <a:rPr lang="en-US" dirty="0"/>
              <a:t>Example: MRSA Protocol</a:t>
            </a:r>
          </a:p>
          <a:p>
            <a:r>
              <a:rPr lang="en-US" dirty="0"/>
              <a:t>                  C Diff protocol</a:t>
            </a:r>
            <a:endParaRPr lang="en-US" dirty="0">
              <a:cs typeface="Calibri"/>
            </a:endParaRPr>
          </a:p>
          <a:p>
            <a:r>
              <a:rPr lang="en-US" dirty="0"/>
              <a:t>                  UTI treatment protocol</a:t>
            </a:r>
          </a:p>
          <a:p>
            <a:r>
              <a:rPr lang="en-US" dirty="0"/>
              <a:t>                  Pneumonia treatment protocol</a:t>
            </a:r>
          </a:p>
          <a:p>
            <a:endParaRPr lang="en-US" dirty="0"/>
          </a:p>
          <a:p>
            <a:r>
              <a:rPr lang="en-US" dirty="0"/>
              <a:t>What protocols does Omega have? </a:t>
            </a:r>
          </a:p>
        </p:txBody>
      </p:sp>
    </p:spTree>
    <p:extLst>
      <p:ext uri="{BB962C8B-B14F-4D97-AF65-F5344CB8AC3E}">
        <p14:creationId xmlns:p14="http://schemas.microsoft.com/office/powerpoint/2010/main" val="3361535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a:xfrm>
            <a:off x="1097280" y="286603"/>
            <a:ext cx="10058400" cy="1450757"/>
          </a:xfrm>
        </p:spPr>
        <p:txBody>
          <a:bodyPr>
            <a:normAutofit/>
          </a:bodyPr>
          <a:lstStyle/>
          <a:p>
            <a:r>
              <a:rPr lang="en-US"/>
              <a:t>Diversion Prevention Program</a:t>
            </a:r>
            <a:br>
              <a:rPr lang="en-US"/>
            </a:br>
            <a:endParaRPr lang="en-US"/>
          </a:p>
        </p:txBody>
      </p:sp>
      <p:graphicFrame>
        <p:nvGraphicFramePr>
          <p:cNvPr id="5" name="Content Placeholder 2">
            <a:extLst>
              <a:ext uri="{FF2B5EF4-FFF2-40B4-BE49-F238E27FC236}">
                <a16:creationId xmlns:a16="http://schemas.microsoft.com/office/drawing/2014/main" id="{EA1168BB-074A-4321-B9A3-E4DC206536AC}"/>
              </a:ext>
            </a:extLst>
          </p:cNvPr>
          <p:cNvGraphicFramePr>
            <a:graphicFrameLocks noGrp="1"/>
          </p:cNvGraphicFramePr>
          <p:nvPr>
            <p:ph idx="1"/>
            <p:extLst>
              <p:ext uri="{D42A27DB-BD31-4B8C-83A1-F6EECF244321}">
                <p14:modId xmlns:p14="http://schemas.microsoft.com/office/powerpoint/2010/main" val="60542093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436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8D546A-0AE4-4988-8BB3-1790131C735E}"/>
              </a:ext>
            </a:extLst>
          </p:cNvPr>
          <p:cNvSpPr>
            <a:spLocks noGrp="1"/>
          </p:cNvSpPr>
          <p:nvPr>
            <p:ph type="title"/>
          </p:nvPr>
        </p:nvSpPr>
        <p:spPr>
          <a:xfrm>
            <a:off x="492370" y="516835"/>
            <a:ext cx="3084844" cy="5772840"/>
          </a:xfrm>
        </p:spPr>
        <p:txBody>
          <a:bodyPr anchor="ctr">
            <a:normAutofit/>
          </a:bodyPr>
          <a:lstStyle/>
          <a:p>
            <a:br>
              <a:rPr lang="en-US" sz="3600">
                <a:solidFill>
                  <a:srgbClr val="FFFFFF"/>
                </a:solidFill>
              </a:rPr>
            </a:br>
            <a:r>
              <a:rPr lang="en-US" sz="3600">
                <a:solidFill>
                  <a:srgbClr val="FFFFFF"/>
                </a:solidFill>
              </a:rPr>
              <a:t>Nursing’s Role in Antibiotic Stewardship</a:t>
            </a:r>
            <a:br>
              <a:rPr lang="en-US" sz="3600">
                <a:solidFill>
                  <a:srgbClr val="FFFFFF"/>
                </a:solidFill>
              </a:rPr>
            </a:br>
            <a:endParaRPr lang="en-US" sz="360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1C947BD2-C3CD-4889-A445-FD825ECFD7EA}"/>
              </a:ext>
            </a:extLst>
          </p:cNvPr>
          <p:cNvGraphicFramePr>
            <a:graphicFrameLocks noGrp="1"/>
          </p:cNvGraphicFramePr>
          <p:nvPr>
            <p:ph idx="1"/>
            <p:extLst>
              <p:ext uri="{D42A27DB-BD31-4B8C-83A1-F6EECF244321}">
                <p14:modId xmlns:p14="http://schemas.microsoft.com/office/powerpoint/2010/main" val="145582084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37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88A1-4CA9-379E-9F30-0B618D2E3906}"/>
              </a:ext>
            </a:extLst>
          </p:cNvPr>
          <p:cNvSpPr>
            <a:spLocks noGrp="1"/>
          </p:cNvSpPr>
          <p:nvPr>
            <p:ph type="title"/>
          </p:nvPr>
        </p:nvSpPr>
        <p:spPr/>
        <p:txBody>
          <a:bodyPr/>
          <a:lstStyle/>
          <a:p>
            <a:r>
              <a:rPr lang="en-US" dirty="0"/>
              <a:t>Alternate Process with no on site pharmacist </a:t>
            </a:r>
          </a:p>
        </p:txBody>
      </p:sp>
      <p:sp>
        <p:nvSpPr>
          <p:cNvPr id="3" name="Content Placeholder 2">
            <a:extLst>
              <a:ext uri="{FF2B5EF4-FFF2-40B4-BE49-F238E27FC236}">
                <a16:creationId xmlns:a16="http://schemas.microsoft.com/office/drawing/2014/main" id="{8F7DFA0E-F7B8-1241-97C7-5A803F315C1E}"/>
              </a:ext>
            </a:extLst>
          </p:cNvPr>
          <p:cNvSpPr>
            <a:spLocks noGrp="1"/>
          </p:cNvSpPr>
          <p:nvPr>
            <p:ph idx="1"/>
          </p:nvPr>
        </p:nvSpPr>
        <p:spPr/>
        <p:txBody>
          <a:bodyPr/>
          <a:lstStyle/>
          <a:p>
            <a:r>
              <a:rPr lang="en-US" dirty="0"/>
              <a:t>1. CMS requires that a pharmacist review all medication orders BEFORE the medication is administered to the patient except in emergency situations when the clinical status of the patient would be compromised if there was a delay</a:t>
            </a:r>
          </a:p>
          <a:p>
            <a:endParaRPr lang="en-US" dirty="0"/>
          </a:p>
          <a:p>
            <a:r>
              <a:rPr lang="en-US" dirty="0"/>
              <a:t>2. with no pharmacy open on site yet, 2 nurses who have been deemed competent to perform the safety checks must sign off on the floor stock sheet that this check has occurred. </a:t>
            </a:r>
          </a:p>
          <a:p>
            <a:r>
              <a:rPr lang="en-US" b="1" dirty="0"/>
              <a:t>**see separate competency assessment and floor stock log </a:t>
            </a:r>
          </a:p>
          <a:p>
            <a:r>
              <a:rPr lang="en-US" b="1" dirty="0"/>
              <a:t>NOTE: this is applicable for inpatient and </a:t>
            </a:r>
            <a:r>
              <a:rPr lang="en-US" b="1" dirty="0" err="1"/>
              <a:t>PreOP</a:t>
            </a:r>
            <a:r>
              <a:rPr lang="en-US" b="1" dirty="0"/>
              <a:t> orders; i.e. when there is no physician always present in the area to oversee the dispensing and administering of the drugs. (Areas such as ER, OR, PACU are exempt from this requirement since there is a physician present typically) </a:t>
            </a:r>
          </a:p>
        </p:txBody>
      </p:sp>
    </p:spTree>
    <p:extLst>
      <p:ext uri="{BB962C8B-B14F-4D97-AF65-F5344CB8AC3E}">
        <p14:creationId xmlns:p14="http://schemas.microsoft.com/office/powerpoint/2010/main" val="3151673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a:xfrm>
            <a:off x="1097280" y="286603"/>
            <a:ext cx="10058400" cy="1450757"/>
          </a:xfrm>
        </p:spPr>
        <p:txBody>
          <a:bodyPr>
            <a:normAutofit/>
          </a:bodyPr>
          <a:lstStyle/>
          <a:p>
            <a:r>
              <a:rPr lang="en-US" sz="4400"/>
              <a:t>Nursing Role in NPSG 3E (Anticoagulation)</a:t>
            </a:r>
            <a:br>
              <a:rPr lang="en-US" sz="4400"/>
            </a:br>
            <a:endParaRPr lang="en-US" sz="4400"/>
          </a:p>
        </p:txBody>
      </p:sp>
      <p:graphicFrame>
        <p:nvGraphicFramePr>
          <p:cNvPr id="5" name="Content Placeholder 2">
            <a:extLst>
              <a:ext uri="{FF2B5EF4-FFF2-40B4-BE49-F238E27FC236}">
                <a16:creationId xmlns:a16="http://schemas.microsoft.com/office/drawing/2014/main" id="{6EC1F056-C60D-4391-B899-3EC53E33A592}"/>
              </a:ext>
            </a:extLst>
          </p:cNvPr>
          <p:cNvGraphicFramePr>
            <a:graphicFrameLocks noGrp="1"/>
          </p:cNvGraphicFramePr>
          <p:nvPr>
            <p:ph idx="1"/>
            <p:extLst>
              <p:ext uri="{D42A27DB-BD31-4B8C-83A1-F6EECF244321}">
                <p14:modId xmlns:p14="http://schemas.microsoft.com/office/powerpoint/2010/main" val="5827386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988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A5E3-6E26-6330-E91B-93D8A44AF015}"/>
              </a:ext>
            </a:extLst>
          </p:cNvPr>
          <p:cNvSpPr>
            <a:spLocks noGrp="1"/>
          </p:cNvSpPr>
          <p:nvPr>
            <p:ph type="title"/>
          </p:nvPr>
        </p:nvSpPr>
        <p:spPr/>
        <p:txBody>
          <a:bodyPr/>
          <a:lstStyle/>
          <a:p>
            <a:r>
              <a:rPr lang="en-US" dirty="0"/>
              <a:t>Miscellaneous Pointers</a:t>
            </a:r>
          </a:p>
        </p:txBody>
      </p:sp>
      <p:sp>
        <p:nvSpPr>
          <p:cNvPr id="3" name="Content Placeholder 2">
            <a:extLst>
              <a:ext uri="{FF2B5EF4-FFF2-40B4-BE49-F238E27FC236}">
                <a16:creationId xmlns:a16="http://schemas.microsoft.com/office/drawing/2014/main" id="{30A7A5B8-CBCF-F87B-CC20-B673FE32F21A}"/>
              </a:ext>
            </a:extLst>
          </p:cNvPr>
          <p:cNvSpPr>
            <a:spLocks noGrp="1"/>
          </p:cNvSpPr>
          <p:nvPr>
            <p:ph idx="1"/>
          </p:nvPr>
        </p:nvSpPr>
        <p:spPr/>
        <p:txBody>
          <a:bodyPr/>
          <a:lstStyle/>
          <a:p>
            <a:pPr>
              <a:buFont typeface="Wingdings" panose="05000000000000000000" pitchFamily="2" charset="2"/>
              <a:buChar char="Ø"/>
            </a:pPr>
            <a:r>
              <a:rPr lang="en-US" dirty="0"/>
              <a:t>Saline bags of fluid out of their outer wrapper are only good for 30 days and will need a BUD sticker on them showing the 30 day date from time the wrapper is removed if it’s just sitting in the cabinet</a:t>
            </a:r>
          </a:p>
          <a:p>
            <a:pPr>
              <a:buFont typeface="Wingdings" panose="05000000000000000000" pitchFamily="2" charset="2"/>
              <a:buChar char="Ø"/>
            </a:pPr>
            <a:r>
              <a:rPr lang="en-US" dirty="0"/>
              <a:t>Rocuronium only good for 60 days out of frig and succinylcholine is good for only 14 days (accord brand which is in stock at the facility) or 15 days other brands……A STICKER SHOWING THE 14 OR 60 DAY BUD MUST BE ON THOSE VIALS WHEN THEY ARE REMOVED FROM FRIG AND PUT INTO THE OR ANESTHESIA CARTS unless they can go to the frig to obtain the vials each time to avoid the waste</a:t>
            </a:r>
          </a:p>
          <a:p>
            <a:pPr>
              <a:buFont typeface="Wingdings" panose="05000000000000000000" pitchFamily="2" charset="2"/>
              <a:buChar char="Ø"/>
            </a:pPr>
            <a:r>
              <a:rPr lang="en-US" dirty="0"/>
              <a:t>Do not leave opened vials sitting around, they need to </a:t>
            </a:r>
            <a:r>
              <a:rPr lang="en-US"/>
              <a:t>be discarded </a:t>
            </a:r>
          </a:p>
          <a:p>
            <a:pPr marL="0" indent="0">
              <a:buNone/>
            </a:pPr>
            <a:endParaRPr lang="en-US" dirty="0"/>
          </a:p>
        </p:txBody>
      </p:sp>
    </p:spTree>
    <p:extLst>
      <p:ext uri="{BB962C8B-B14F-4D97-AF65-F5344CB8AC3E}">
        <p14:creationId xmlns:p14="http://schemas.microsoft.com/office/powerpoint/2010/main" val="211558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p:txBody>
          <a:bodyPr/>
          <a:lstStyle/>
          <a:p>
            <a:pPr algn="ctr"/>
            <a:r>
              <a:rPr lang="en-US" dirty="0"/>
              <a:t>USP &lt;800&gt; Hazardous Drugs</a:t>
            </a:r>
            <a:br>
              <a:rPr lang="en-US" dirty="0"/>
            </a:br>
            <a:endParaRPr lang="en-US" dirty="0"/>
          </a:p>
        </p:txBody>
      </p:sp>
      <p:sp>
        <p:nvSpPr>
          <p:cNvPr id="3" name="Content Placeholder 2">
            <a:extLst>
              <a:ext uri="{FF2B5EF4-FFF2-40B4-BE49-F238E27FC236}">
                <a16:creationId xmlns:a16="http://schemas.microsoft.com/office/drawing/2014/main" id="{9331BB84-0239-498C-9E59-3A87695EEA6A}"/>
              </a:ext>
            </a:extLst>
          </p:cNvPr>
          <p:cNvSpPr>
            <a:spLocks noGrp="1"/>
          </p:cNvSpPr>
          <p:nvPr>
            <p:ph idx="1"/>
          </p:nvPr>
        </p:nvSpPr>
        <p:spPr/>
        <p:txBody>
          <a:bodyPr/>
          <a:lstStyle/>
          <a:p>
            <a:r>
              <a:rPr lang="en-US" dirty="0"/>
              <a:t>USP Chapter&lt;800&gt; was written to describe standards for handling hazardous drugs (HD) in health care settings and help promote patient safety, worker safety, and environmental protection. </a:t>
            </a:r>
          </a:p>
          <a:p>
            <a:r>
              <a:rPr lang="en-US" dirty="0"/>
              <a:t>NIOSH (National Institute for Occupational Safety &amp; Health) developed a list of drugs considered potentially hazardous to healthcare workers, divided into 3 categories:</a:t>
            </a:r>
          </a:p>
          <a:p>
            <a:r>
              <a:rPr lang="en-US" dirty="0"/>
              <a:t>Group 1 – antineoplastic agents</a:t>
            </a:r>
          </a:p>
          <a:p>
            <a:r>
              <a:rPr lang="en-US" dirty="0"/>
              <a:t>Group 2 – non-antineoplastic agents that meet at least one NIOSH criteria to be hazardous </a:t>
            </a:r>
          </a:p>
          <a:p>
            <a:r>
              <a:rPr lang="en-US" dirty="0"/>
              <a:t>Group 3 – non-antineoplastic agents that primarily have adverse reproductive effects</a:t>
            </a:r>
          </a:p>
          <a:p>
            <a:r>
              <a:rPr lang="en-US" dirty="0"/>
              <a:t>Just like High Alert and LASA drugs, a Hazardous Drug List should be created based on Hospital Formulary and posted for review, and drugs easily identifiable </a:t>
            </a:r>
          </a:p>
        </p:txBody>
      </p:sp>
      <p:pic>
        <p:nvPicPr>
          <p:cNvPr id="5" name="Picture 4" descr="Text&#10;&#10;Description automatically generated">
            <a:extLst>
              <a:ext uri="{FF2B5EF4-FFF2-40B4-BE49-F238E27FC236}">
                <a16:creationId xmlns:a16="http://schemas.microsoft.com/office/drawing/2014/main" id="{AF714E2E-D858-40B2-9E8A-CD834B1A0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935" y="1051269"/>
            <a:ext cx="2646130" cy="794465"/>
          </a:xfrm>
          <a:prstGeom prst="rect">
            <a:avLst/>
          </a:prstGeom>
        </p:spPr>
      </p:pic>
    </p:spTree>
    <p:extLst>
      <p:ext uri="{BB962C8B-B14F-4D97-AF65-F5344CB8AC3E}">
        <p14:creationId xmlns:p14="http://schemas.microsoft.com/office/powerpoint/2010/main" val="3796483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EB85-9EBD-4986-80F2-83A11BF641B0}"/>
              </a:ext>
            </a:extLst>
          </p:cNvPr>
          <p:cNvSpPr>
            <a:spLocks noGrp="1"/>
          </p:cNvSpPr>
          <p:nvPr>
            <p:ph type="title"/>
          </p:nvPr>
        </p:nvSpPr>
        <p:spPr/>
        <p:txBody>
          <a:bodyPr/>
          <a:lstStyle/>
          <a:p>
            <a:pPr algn="ctr"/>
            <a:r>
              <a:rPr lang="en-US" dirty="0"/>
              <a:t>SDS and Assessment of Risk (AOR)</a:t>
            </a:r>
            <a:br>
              <a:rPr lang="en-US" dirty="0"/>
            </a:br>
            <a:endParaRPr lang="en-US" dirty="0"/>
          </a:p>
        </p:txBody>
      </p:sp>
      <p:graphicFrame>
        <p:nvGraphicFramePr>
          <p:cNvPr id="5" name="Content Placeholder 2">
            <a:extLst>
              <a:ext uri="{FF2B5EF4-FFF2-40B4-BE49-F238E27FC236}">
                <a16:creationId xmlns:a16="http://schemas.microsoft.com/office/drawing/2014/main" id="{0C384D23-5C63-47DF-B3DD-CAEBC4A7C2AD}"/>
              </a:ext>
            </a:extLst>
          </p:cNvPr>
          <p:cNvGraphicFramePr>
            <a:graphicFrameLocks noGrp="1"/>
          </p:cNvGraphicFramePr>
          <p:nvPr>
            <p:ph idx="1"/>
            <p:extLst>
              <p:ext uri="{D42A27DB-BD31-4B8C-83A1-F6EECF244321}">
                <p14:modId xmlns:p14="http://schemas.microsoft.com/office/powerpoint/2010/main" val="105491492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295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40-2712-4305-B53E-6325D0A15F8A}"/>
              </a:ext>
            </a:extLst>
          </p:cNvPr>
          <p:cNvSpPr>
            <a:spLocks noGrp="1"/>
          </p:cNvSpPr>
          <p:nvPr>
            <p:ph type="title"/>
          </p:nvPr>
        </p:nvSpPr>
        <p:spPr>
          <a:xfrm>
            <a:off x="1097280" y="286603"/>
            <a:ext cx="10058400" cy="1450757"/>
          </a:xfrm>
        </p:spPr>
        <p:txBody>
          <a:bodyPr>
            <a:normAutofit/>
          </a:bodyPr>
          <a:lstStyle/>
          <a:p>
            <a:r>
              <a:rPr lang="en-US" dirty="0"/>
              <a:t>RCRA Hazardous Drugs</a:t>
            </a:r>
            <a:br>
              <a:rPr lang="en-US" dirty="0"/>
            </a:br>
            <a:endParaRPr lang="en-US"/>
          </a:p>
        </p:txBody>
      </p:sp>
      <p:sp>
        <p:nvSpPr>
          <p:cNvPr id="3" name="Content Placeholder 2">
            <a:extLst>
              <a:ext uri="{FF2B5EF4-FFF2-40B4-BE49-F238E27FC236}">
                <a16:creationId xmlns:a16="http://schemas.microsoft.com/office/drawing/2014/main" id="{9331BB84-0239-498C-9E59-3A87695EEA6A}"/>
              </a:ext>
            </a:extLst>
          </p:cNvPr>
          <p:cNvSpPr>
            <a:spLocks noGrp="1"/>
          </p:cNvSpPr>
          <p:nvPr>
            <p:ph idx="1"/>
          </p:nvPr>
        </p:nvSpPr>
        <p:spPr>
          <a:xfrm>
            <a:off x="1097279" y="1845734"/>
            <a:ext cx="6454987" cy="4023360"/>
          </a:xfrm>
        </p:spPr>
        <p:txBody>
          <a:bodyPr>
            <a:normAutofit/>
          </a:bodyPr>
          <a:lstStyle/>
          <a:p>
            <a:r>
              <a:rPr lang="en-US" sz="1700" dirty="0"/>
              <a:t>While the USP&lt;800&gt; standards were written to protect the healthcare worker, the RCRA (Resource Conservation and Recovery Act) was developed by the EPA to protect the environment from hazardous waste.  Note the applicable categories:</a:t>
            </a:r>
          </a:p>
          <a:p>
            <a:r>
              <a:rPr lang="en-US" sz="1700" dirty="0"/>
              <a:t>P-List – includes drugs that are considered acutely hazardous – more toxic than the U-List</a:t>
            </a:r>
          </a:p>
          <a:p>
            <a:r>
              <a:rPr lang="en-US" sz="1700" dirty="0"/>
              <a:t>U-List – includes drugs listed as hazardous primarily due to their toxicity</a:t>
            </a:r>
          </a:p>
          <a:p>
            <a:r>
              <a:rPr lang="en-US" sz="1700" dirty="0"/>
              <a:t>D-List – includes drugs considered hazardous  if they are ignitable, corrosive, reactive or toxic.</a:t>
            </a:r>
          </a:p>
          <a:p>
            <a:r>
              <a:rPr lang="en-US" sz="1700" dirty="0"/>
              <a:t>Pharmacy has created a list of these drugs from our formulary and the list is available to you at the nurse’s station or med room.</a:t>
            </a:r>
          </a:p>
          <a:p>
            <a:r>
              <a:rPr lang="en-US" sz="1700" dirty="0"/>
              <a:t>These drugs should be disposed of in the “black box” or according to hospital policy.</a:t>
            </a:r>
          </a:p>
        </p:txBody>
      </p:sp>
      <p:pic>
        <p:nvPicPr>
          <p:cNvPr id="5" name="Picture 4" descr="A picture containing text, clipart&#10;&#10;Description automatically generated">
            <a:extLst>
              <a:ext uri="{FF2B5EF4-FFF2-40B4-BE49-F238E27FC236}">
                <a16:creationId xmlns:a16="http://schemas.microsoft.com/office/drawing/2014/main" id="{737F9D2A-FD28-41C0-AF50-A705134A1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792" y="2761631"/>
            <a:ext cx="2624239" cy="1528479"/>
          </a:xfrm>
          <a:prstGeom prst="rect">
            <a:avLst/>
          </a:prstGeom>
        </p:spPr>
      </p:pic>
    </p:spTree>
    <p:extLst>
      <p:ext uri="{BB962C8B-B14F-4D97-AF65-F5344CB8AC3E}">
        <p14:creationId xmlns:p14="http://schemas.microsoft.com/office/powerpoint/2010/main" val="1773966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CA1A-A2E4-47A7-A147-7D0CA64134BD}"/>
              </a:ext>
            </a:extLst>
          </p:cNvPr>
          <p:cNvSpPr>
            <a:spLocks noGrp="1"/>
          </p:cNvSpPr>
          <p:nvPr>
            <p:ph type="title"/>
          </p:nvPr>
        </p:nvSpPr>
        <p:spPr/>
        <p:txBody>
          <a:bodyPr/>
          <a:lstStyle/>
          <a:p>
            <a:pPr algn="ctr"/>
            <a:r>
              <a:rPr lang="en-US" dirty="0"/>
              <a:t>Patient Education</a:t>
            </a:r>
            <a:br>
              <a:rPr lang="en-US" dirty="0"/>
            </a:br>
            <a:endParaRPr lang="en-US" dirty="0"/>
          </a:p>
        </p:txBody>
      </p:sp>
      <p:sp>
        <p:nvSpPr>
          <p:cNvPr id="3" name="Content Placeholder 2">
            <a:extLst>
              <a:ext uri="{FF2B5EF4-FFF2-40B4-BE49-F238E27FC236}">
                <a16:creationId xmlns:a16="http://schemas.microsoft.com/office/drawing/2014/main" id="{9286448D-9B3E-4479-8623-7250E8DE53EB}"/>
              </a:ext>
            </a:extLst>
          </p:cNvPr>
          <p:cNvSpPr>
            <a:spLocks noGrp="1"/>
          </p:cNvSpPr>
          <p:nvPr>
            <p:ph idx="1"/>
          </p:nvPr>
        </p:nvSpPr>
        <p:spPr/>
        <p:txBody>
          <a:bodyPr/>
          <a:lstStyle/>
          <a:p>
            <a:r>
              <a:rPr lang="en-US" sz="2400" dirty="0"/>
              <a:t>Nursing should educate the patient/family relative to information obtained by pharmacy references.  Should appropriate information on a drug; i.e., new drug, be unavailable, then the pharmacist should provide the responsible nurse with this information.  When requested (MD or nurse), a pharmacist should educate the patient/family prior to discharge </a:t>
            </a:r>
          </a:p>
          <a:p>
            <a:endParaRPr lang="en-US" sz="2400" dirty="0"/>
          </a:p>
          <a:p>
            <a:endParaRPr lang="en-US" sz="2400" dirty="0"/>
          </a:p>
          <a:p>
            <a:r>
              <a:rPr lang="en-US" sz="2400" dirty="0"/>
              <a:t>Monographs and medication information sheets are available from the pharmacy</a:t>
            </a:r>
          </a:p>
          <a:p>
            <a:endParaRPr lang="en-US" dirty="0"/>
          </a:p>
        </p:txBody>
      </p:sp>
    </p:spTree>
    <p:extLst>
      <p:ext uri="{BB962C8B-B14F-4D97-AF65-F5344CB8AC3E}">
        <p14:creationId xmlns:p14="http://schemas.microsoft.com/office/powerpoint/2010/main" val="285321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0B69B-C5CA-4C9C-8E46-61EE4FAACB0D}"/>
              </a:ext>
            </a:extLst>
          </p:cNvPr>
          <p:cNvSpPr>
            <a:spLocks noGrp="1"/>
          </p:cNvSpPr>
          <p:nvPr>
            <p:ph type="title"/>
          </p:nvPr>
        </p:nvSpPr>
        <p:spPr>
          <a:xfrm>
            <a:off x="5181601" y="634946"/>
            <a:ext cx="6368142" cy="1450757"/>
          </a:xfrm>
        </p:spPr>
        <p:txBody>
          <a:bodyPr>
            <a:normAutofit/>
          </a:bodyPr>
          <a:lstStyle/>
          <a:p>
            <a:r>
              <a:rPr lang="en-US" sz="4400"/>
              <a:t>Food and Drug Interaction</a:t>
            </a:r>
            <a:br>
              <a:rPr lang="en-US" sz="4400"/>
            </a:br>
            <a:endParaRPr lang="en-US" sz="4400"/>
          </a:p>
        </p:txBody>
      </p:sp>
      <p:pic>
        <p:nvPicPr>
          <p:cNvPr id="5" name="Picture 4" descr="A picture containing indoor, red&#10;&#10;Description automatically generated">
            <a:extLst>
              <a:ext uri="{FF2B5EF4-FFF2-40B4-BE49-F238E27FC236}">
                <a16:creationId xmlns:a16="http://schemas.microsoft.com/office/drawing/2014/main" id="{192FEBE7-8D99-4582-85F3-85375C7D4D1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025" r="15227" b="-2"/>
          <a:stretch/>
        </p:blipFill>
        <p:spPr>
          <a:xfrm>
            <a:off x="20" y="-12128"/>
            <a:ext cx="4654276" cy="6870127"/>
          </a:xfrm>
          <a:prstGeom prst="rect">
            <a:avLst/>
          </a:prstGeom>
        </p:spPr>
      </p:pic>
      <p:cxnSp>
        <p:nvCxnSpPr>
          <p:cNvPr id="15"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DAAB56-E46D-434E-BBEE-018A69D43BF6}"/>
              </a:ext>
            </a:extLst>
          </p:cNvPr>
          <p:cNvSpPr>
            <a:spLocks noGrp="1"/>
          </p:cNvSpPr>
          <p:nvPr>
            <p:ph idx="1"/>
          </p:nvPr>
        </p:nvSpPr>
        <p:spPr>
          <a:xfrm>
            <a:off x="5181601" y="2198914"/>
            <a:ext cx="6368142" cy="3670180"/>
          </a:xfrm>
        </p:spPr>
        <p:txBody>
          <a:bodyPr>
            <a:normAutofit/>
          </a:bodyPr>
          <a:lstStyle/>
          <a:p>
            <a:r>
              <a:rPr lang="en-US" dirty="0"/>
              <a:t>The reporting, notification and education of food-drug interactions should be a joint effort between the pharmacy, nursing and dietary departments.</a:t>
            </a:r>
          </a:p>
          <a:p>
            <a:r>
              <a:rPr lang="en-US" dirty="0"/>
              <a:t>Patient education and training shall be provided by the interdisciplinary team in ways understandable to the patient/family.  The pharmacy can identify those drugs with potential food interactions on each patient’s medication administration record (MAR). Nursing and/or dietary should educate the patient/family accordingly. Whenever requested, a dietitian or a pharmacist may provide drug-food interaction education to a patient/family.</a:t>
            </a:r>
          </a:p>
          <a:p>
            <a:endParaRPr lang="en-US" dirty="0"/>
          </a:p>
        </p:txBody>
      </p:sp>
    </p:spTree>
    <p:extLst>
      <p:ext uri="{BB962C8B-B14F-4D97-AF65-F5344CB8AC3E}">
        <p14:creationId xmlns:p14="http://schemas.microsoft.com/office/powerpoint/2010/main" val="882616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4EAE-C263-4F63-8D48-312785203301}"/>
              </a:ext>
            </a:extLst>
          </p:cNvPr>
          <p:cNvSpPr>
            <a:spLocks noGrp="1"/>
          </p:cNvSpPr>
          <p:nvPr>
            <p:ph type="title"/>
          </p:nvPr>
        </p:nvSpPr>
        <p:spPr/>
        <p:txBody>
          <a:bodyPr/>
          <a:lstStyle/>
          <a:p>
            <a:pPr algn="ctr"/>
            <a:r>
              <a:rPr lang="en-US" dirty="0"/>
              <a:t>Contraband</a:t>
            </a:r>
            <a:br>
              <a:rPr lang="en-US" dirty="0"/>
            </a:br>
            <a:endParaRPr lang="en-US" dirty="0"/>
          </a:p>
        </p:txBody>
      </p:sp>
      <p:sp>
        <p:nvSpPr>
          <p:cNvPr id="3" name="Content Placeholder 2">
            <a:extLst>
              <a:ext uri="{FF2B5EF4-FFF2-40B4-BE49-F238E27FC236}">
                <a16:creationId xmlns:a16="http://schemas.microsoft.com/office/drawing/2014/main" id="{2459418E-CA33-49EC-B93A-EFF97F9CF36D}"/>
              </a:ext>
            </a:extLst>
          </p:cNvPr>
          <p:cNvSpPr>
            <a:spLocks noGrp="1"/>
          </p:cNvSpPr>
          <p:nvPr>
            <p:ph idx="1"/>
          </p:nvPr>
        </p:nvSpPr>
        <p:spPr/>
        <p:txBody>
          <a:bodyPr/>
          <a:lstStyle/>
          <a:p>
            <a:r>
              <a:rPr lang="en-US" dirty="0"/>
              <a:t>Items include illegal, illicit, stolen or unauthorized drugs or devices</a:t>
            </a:r>
          </a:p>
          <a:p>
            <a:r>
              <a:rPr lang="en-US" dirty="0"/>
              <a:t>Inform administrator and physician of discovery</a:t>
            </a:r>
          </a:p>
          <a:p>
            <a:r>
              <a:rPr lang="en-US" dirty="0"/>
              <a:t>With witness, confiscate and inventory contraband, and secure in locked location</a:t>
            </a:r>
          </a:p>
          <a:p>
            <a:r>
              <a:rPr lang="en-US" dirty="0"/>
              <a:t>If items are illegal or illicit (or unknown), contact local law enforcement immediately to report situation and seek advice on handling substances until authorities arrive.  DO NOT destroy drugs or devices unless told to do so by authorities.</a:t>
            </a:r>
          </a:p>
          <a:p>
            <a:r>
              <a:rPr lang="en-US" dirty="0"/>
              <a:t>Contact Board of Pharmacy and/or State Department of Health for consultation of further reporting.</a:t>
            </a:r>
          </a:p>
          <a:p>
            <a:r>
              <a:rPr lang="en-US" dirty="0"/>
              <a:t>Prepare an incident report, including quantity and description of contraband, identity of personnel who discovered and witnessed contraband and action taken.  Keep the existence of confiscated contraband drugs or devices confidential.</a:t>
            </a:r>
          </a:p>
          <a:p>
            <a:endParaRPr lang="en-US" dirty="0"/>
          </a:p>
        </p:txBody>
      </p:sp>
      <p:pic>
        <p:nvPicPr>
          <p:cNvPr id="8" name="Picture 7">
            <a:extLst>
              <a:ext uri="{FF2B5EF4-FFF2-40B4-BE49-F238E27FC236}">
                <a16:creationId xmlns:a16="http://schemas.microsoft.com/office/drawing/2014/main" id="{1B99968E-EB05-478F-8BCD-FC27EA4CB5F3}"/>
              </a:ext>
            </a:extLst>
          </p:cNvPr>
          <p:cNvPicPr>
            <a:picLocks noChangeAspect="1"/>
          </p:cNvPicPr>
          <p:nvPr/>
        </p:nvPicPr>
        <p:blipFill>
          <a:blip r:embed="rId2" cstate="hq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2085" y="1849797"/>
            <a:ext cx="1356852" cy="1356852"/>
          </a:xfrm>
          <a:prstGeom prst="rect">
            <a:avLst/>
          </a:prstGeom>
        </p:spPr>
      </p:pic>
    </p:spTree>
    <p:extLst>
      <p:ext uri="{BB962C8B-B14F-4D97-AF65-F5344CB8AC3E}">
        <p14:creationId xmlns:p14="http://schemas.microsoft.com/office/powerpoint/2010/main" val="1972718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E16C97-CDFC-4891-8AFB-A33BCBD8D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13A1C-803C-456A-8EA0-00119F7C168A}"/>
              </a:ext>
            </a:extLst>
          </p:cNvPr>
          <p:cNvSpPr>
            <a:spLocks noGrp="1"/>
          </p:cNvSpPr>
          <p:nvPr>
            <p:ph type="title"/>
          </p:nvPr>
        </p:nvSpPr>
        <p:spPr>
          <a:xfrm>
            <a:off x="642256" y="642257"/>
            <a:ext cx="3417677" cy="5226837"/>
          </a:xfrm>
        </p:spPr>
        <p:txBody>
          <a:bodyPr anchor="t">
            <a:normAutofit/>
          </a:bodyPr>
          <a:lstStyle/>
          <a:p>
            <a:r>
              <a:rPr lang="en-US" dirty="0"/>
              <a:t>Thank You</a:t>
            </a:r>
            <a:br>
              <a:rPr lang="en-US" dirty="0"/>
            </a:br>
            <a:endParaRPr lang="en-US"/>
          </a:p>
        </p:txBody>
      </p:sp>
      <p:sp>
        <p:nvSpPr>
          <p:cNvPr id="3" name="Content Placeholder 2">
            <a:extLst>
              <a:ext uri="{FF2B5EF4-FFF2-40B4-BE49-F238E27FC236}">
                <a16:creationId xmlns:a16="http://schemas.microsoft.com/office/drawing/2014/main" id="{03F00E15-A681-4833-BB54-CD73776AB6C0}"/>
              </a:ext>
            </a:extLst>
          </p:cNvPr>
          <p:cNvSpPr>
            <a:spLocks noGrp="1"/>
          </p:cNvSpPr>
          <p:nvPr>
            <p:ph idx="1"/>
          </p:nvPr>
        </p:nvSpPr>
        <p:spPr>
          <a:xfrm>
            <a:off x="4713512" y="642257"/>
            <a:ext cx="6847117" cy="3320143"/>
          </a:xfrm>
        </p:spPr>
        <p:txBody>
          <a:bodyPr vert="horz" lIns="0" tIns="45720" rIns="0" bIns="45720" rtlCol="0" anchor="t">
            <a:normAutofit/>
          </a:bodyPr>
          <a:lstStyle/>
          <a:p>
            <a:r>
              <a:rPr lang="en-US" dirty="0"/>
              <a:t>PharmaCare Services is a partner to your hospital to provide excellent pharmacy services.  Always remember that the pharmacy houses additional pharmacy references as well as the entire Pharmacy P&amp;P and is available as a valuable resource to patients, nursing, physicians and other hospital personnel.  Talk to your pharmacist about what we can do to ensure the patient’s safety, </a:t>
            </a:r>
            <a:r>
              <a:rPr lang="en-US"/>
              <a:t>wellbeing, and best pharmaceutical care possible. </a:t>
            </a:r>
            <a:endParaRPr lang="en-US" dirty="0"/>
          </a:p>
        </p:txBody>
      </p:sp>
      <p:pic>
        <p:nvPicPr>
          <p:cNvPr id="5" name="Picture 4" descr="Logo, company name&#10;&#10;Description automatically generated">
            <a:extLst>
              <a:ext uri="{FF2B5EF4-FFF2-40B4-BE49-F238E27FC236}">
                <a16:creationId xmlns:a16="http://schemas.microsoft.com/office/drawing/2014/main" id="{6ECB0A44-BA20-4F0E-8290-15D154EE4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189" y="3744700"/>
            <a:ext cx="6847117" cy="1403658"/>
          </a:xfrm>
          <a:prstGeom prst="rect">
            <a:avLst/>
          </a:prstGeom>
        </p:spPr>
      </p:pic>
      <p:sp>
        <p:nvSpPr>
          <p:cNvPr id="12" name="Rectangle 11">
            <a:extLst>
              <a:ext uri="{FF2B5EF4-FFF2-40B4-BE49-F238E27FC236}">
                <a16:creationId xmlns:a16="http://schemas.microsoft.com/office/drawing/2014/main" id="{E169826A-DEB6-46C3-BC87-8C15BA79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94AB835-3BB7-4792-96BB-F735CE7F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5501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DCD3-1697-4A23-B0C4-DC11936894FA}"/>
              </a:ext>
            </a:extLst>
          </p:cNvPr>
          <p:cNvSpPr>
            <a:spLocks noGrp="1"/>
          </p:cNvSpPr>
          <p:nvPr>
            <p:ph type="title"/>
          </p:nvPr>
        </p:nvSpPr>
        <p:spPr/>
        <p:txBody>
          <a:bodyPr>
            <a:normAutofit fontScale="90000"/>
          </a:bodyPr>
          <a:lstStyle/>
          <a:p>
            <a:r>
              <a:rPr lang="en-US" sz="3100" dirty="0"/>
              <a:t>Incomplete orders must be clarified before carrying them out </a:t>
            </a:r>
            <a:r>
              <a:rPr lang="en-US" dirty="0"/>
              <a:t>…….</a:t>
            </a:r>
            <a:br>
              <a:rPr lang="en-US" dirty="0"/>
            </a:br>
            <a:endParaRPr lang="en-US" dirty="0"/>
          </a:p>
        </p:txBody>
      </p:sp>
      <p:graphicFrame>
        <p:nvGraphicFramePr>
          <p:cNvPr id="12" name="Content Placeholder 2">
            <a:extLst>
              <a:ext uri="{FF2B5EF4-FFF2-40B4-BE49-F238E27FC236}">
                <a16:creationId xmlns:a16="http://schemas.microsoft.com/office/drawing/2014/main" id="{6E12AC96-C793-4993-94BF-6614C348E1C4}"/>
              </a:ext>
            </a:extLst>
          </p:cNvPr>
          <p:cNvGraphicFramePr>
            <a:graphicFrameLocks noGrp="1"/>
          </p:cNvGraphicFramePr>
          <p:nvPr>
            <p:ph idx="1"/>
            <p:extLst>
              <p:ext uri="{D42A27DB-BD31-4B8C-83A1-F6EECF244321}">
                <p14:modId xmlns:p14="http://schemas.microsoft.com/office/powerpoint/2010/main" val="1614536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77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456-A750-438C-8FA0-B9EA4F2310CB}"/>
              </a:ext>
            </a:extLst>
          </p:cNvPr>
          <p:cNvSpPr>
            <a:spLocks noGrp="1"/>
          </p:cNvSpPr>
          <p:nvPr>
            <p:ph type="title"/>
          </p:nvPr>
        </p:nvSpPr>
        <p:spPr>
          <a:xfrm>
            <a:off x="1097280" y="286603"/>
            <a:ext cx="10058400" cy="1450757"/>
          </a:xfrm>
        </p:spPr>
        <p:txBody>
          <a:bodyPr>
            <a:normAutofit/>
          </a:bodyPr>
          <a:lstStyle/>
          <a:p>
            <a:pPr algn="ctr"/>
            <a:r>
              <a:rPr lang="en-US" dirty="0"/>
              <a:t>Verification &amp; Safety Checks</a:t>
            </a:r>
            <a:br>
              <a:rPr lang="en-US" dirty="0"/>
            </a:br>
            <a:endParaRPr lang="en-US" dirty="0"/>
          </a:p>
        </p:txBody>
      </p:sp>
      <p:sp>
        <p:nvSpPr>
          <p:cNvPr id="9" name="Content Placeholder 2">
            <a:extLst>
              <a:ext uri="{FF2B5EF4-FFF2-40B4-BE49-F238E27FC236}">
                <a16:creationId xmlns:a16="http://schemas.microsoft.com/office/drawing/2014/main" id="{2430BA4E-CBD4-4D09-8755-6A0D9AE1402D}"/>
              </a:ext>
            </a:extLst>
          </p:cNvPr>
          <p:cNvSpPr>
            <a:spLocks noGrp="1"/>
          </p:cNvSpPr>
          <p:nvPr>
            <p:ph idx="1"/>
          </p:nvPr>
        </p:nvSpPr>
        <p:spPr>
          <a:xfrm>
            <a:off x="1097279" y="1845734"/>
            <a:ext cx="6454987" cy="4023360"/>
          </a:xfrm>
        </p:spPr>
        <p:txBody>
          <a:bodyPr>
            <a:normAutofit lnSpcReduction="10000"/>
          </a:bodyPr>
          <a:lstStyle/>
          <a:p>
            <a:r>
              <a:rPr lang="en-US" dirty="0"/>
              <a:t>A pharmacist must review all medication orders unless the practitioner controls ordering, preparation, and administration of medication or if delay threatens an urgent situation, such as a sudden change in clinical status.</a:t>
            </a:r>
          </a:p>
          <a:p>
            <a:endParaRPr lang="en-US" dirty="0"/>
          </a:p>
          <a:p>
            <a:r>
              <a:rPr lang="en-US" dirty="0"/>
              <a:t>Overrides from the automated dispensing machine should only be done when absolutely necessary  (NOTE: when automated machines are in place, this will be monitored daily for compliance) </a:t>
            </a:r>
          </a:p>
          <a:p>
            <a:endParaRPr lang="en-US" dirty="0"/>
          </a:p>
          <a:p>
            <a:r>
              <a:rPr lang="en-US" dirty="0"/>
              <a:t>Bypassing safety procedures such as accurate bar-code scanning increases the chance of medication errors</a:t>
            </a:r>
          </a:p>
        </p:txBody>
      </p:sp>
      <p:pic>
        <p:nvPicPr>
          <p:cNvPr id="10" name="Graphic 6" descr="Laptop Secure">
            <a:extLst>
              <a:ext uri="{FF2B5EF4-FFF2-40B4-BE49-F238E27FC236}">
                <a16:creationId xmlns:a16="http://schemas.microsoft.com/office/drawing/2014/main" id="{8FB8355E-7314-4E89-BA33-F469879CF1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66331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5E0D-8588-E6D8-112F-98BACFE444E8}"/>
              </a:ext>
            </a:extLst>
          </p:cNvPr>
          <p:cNvSpPr>
            <a:spLocks noGrp="1"/>
          </p:cNvSpPr>
          <p:nvPr>
            <p:ph type="title"/>
          </p:nvPr>
        </p:nvSpPr>
        <p:spPr/>
        <p:txBody>
          <a:bodyPr/>
          <a:lstStyle/>
          <a:p>
            <a:r>
              <a:rPr lang="en-US" dirty="0"/>
              <a:t>Order Review and Safety Checks	</a:t>
            </a:r>
          </a:p>
        </p:txBody>
      </p:sp>
      <p:sp>
        <p:nvSpPr>
          <p:cNvPr id="3" name="Content Placeholder 2">
            <a:extLst>
              <a:ext uri="{FF2B5EF4-FFF2-40B4-BE49-F238E27FC236}">
                <a16:creationId xmlns:a16="http://schemas.microsoft.com/office/drawing/2014/main" id="{084A905E-B8B1-2407-20C3-7E5EA9D6EA5A}"/>
              </a:ext>
            </a:extLst>
          </p:cNvPr>
          <p:cNvSpPr>
            <a:spLocks noGrp="1"/>
          </p:cNvSpPr>
          <p:nvPr>
            <p:ph idx="1"/>
          </p:nvPr>
        </p:nvSpPr>
        <p:spPr/>
        <p:txBody>
          <a:bodyPr/>
          <a:lstStyle/>
          <a:p>
            <a:pPr>
              <a:buFont typeface="Wingdings" panose="05000000000000000000" pitchFamily="2" charset="2"/>
              <a:buChar char="Ø"/>
            </a:pPr>
            <a:r>
              <a:rPr lang="en-US" dirty="0"/>
              <a:t>Review Order for all elements of a complete order as described above</a:t>
            </a:r>
          </a:p>
          <a:p>
            <a:pPr>
              <a:buFont typeface="Wingdings" panose="05000000000000000000" pitchFamily="2" charset="2"/>
              <a:buChar char="Ø"/>
            </a:pPr>
            <a:r>
              <a:rPr lang="en-US" dirty="0"/>
              <a:t>If any questions, contact provider to clarify the order and document the clarification</a:t>
            </a:r>
          </a:p>
          <a:p>
            <a:pPr>
              <a:buFont typeface="Wingdings" panose="05000000000000000000" pitchFamily="2" charset="2"/>
              <a:buChar char="Ø"/>
            </a:pPr>
            <a:r>
              <a:rPr lang="en-US" dirty="0"/>
              <a:t>Check order for: correct dose(does it make sense?); any known drug-drug interactions(if you are unfamiliar with the drug then look it up before giving); any drug-food interactions(such as warfarin and greens or statins and grapefruit juice); any duplicate orders for the same class of drug already on the patient’s </a:t>
            </a:r>
            <a:r>
              <a:rPr lang="en-US" dirty="0" err="1"/>
              <a:t>eMAR</a:t>
            </a:r>
            <a:r>
              <a:rPr lang="en-US" dirty="0"/>
              <a:t>(if so then must clarify which one to administer when ); </a:t>
            </a:r>
            <a:r>
              <a:rPr lang="en-US" dirty="0" err="1"/>
              <a:t>andy</a:t>
            </a:r>
            <a:r>
              <a:rPr lang="en-US" dirty="0"/>
              <a:t> drug-dose questions and always check for allergies </a:t>
            </a:r>
            <a:r>
              <a:rPr lang="en-US" dirty="0" err="1"/>
              <a:t>etc</a:t>
            </a:r>
            <a:r>
              <a:rPr lang="en-US" dirty="0"/>
              <a:t>……  </a:t>
            </a:r>
          </a:p>
          <a:p>
            <a:pPr>
              <a:buFont typeface="Wingdings" panose="05000000000000000000" pitchFamily="2" charset="2"/>
              <a:buChar char="Ø"/>
            </a:pPr>
            <a:r>
              <a:rPr lang="en-US" dirty="0"/>
              <a:t>Make sure no dangerous abbreviations are used in the order such as QD, U, QOD; must clarify the order if so</a:t>
            </a:r>
          </a:p>
          <a:p>
            <a:pPr>
              <a:buFont typeface="Wingdings" panose="05000000000000000000" pitchFamily="2" charset="2"/>
              <a:buChar char="Ø"/>
            </a:pPr>
            <a:r>
              <a:rPr lang="en-US" dirty="0"/>
              <a:t>Make sure allergies , height /weight (patient demographics) is entered in CPSI</a:t>
            </a:r>
          </a:p>
          <a:p>
            <a:pPr>
              <a:buFont typeface="Wingdings" panose="05000000000000000000" pitchFamily="2" charset="2"/>
              <a:buChar char="Ø"/>
            </a:pPr>
            <a:r>
              <a:rPr lang="en-US" dirty="0"/>
              <a:t>When pulling the med from floor stock make sure it’s the correct drug, strength, </a:t>
            </a:r>
            <a:r>
              <a:rPr lang="en-US" dirty="0" err="1"/>
              <a:t>etc</a:t>
            </a:r>
            <a:endParaRPr lang="en-US" dirty="0"/>
          </a:p>
        </p:txBody>
      </p:sp>
    </p:spTree>
    <p:extLst>
      <p:ext uri="{BB962C8B-B14F-4D97-AF65-F5344CB8AC3E}">
        <p14:creationId xmlns:p14="http://schemas.microsoft.com/office/powerpoint/2010/main" val="12882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983A-4821-A68E-3095-4ABFF3416C4C}"/>
              </a:ext>
            </a:extLst>
          </p:cNvPr>
          <p:cNvSpPr>
            <a:spLocks noGrp="1"/>
          </p:cNvSpPr>
          <p:nvPr>
            <p:ph type="title"/>
          </p:nvPr>
        </p:nvSpPr>
        <p:spPr/>
        <p:txBody>
          <a:bodyPr/>
          <a:lstStyle/>
          <a:p>
            <a:r>
              <a:rPr lang="en-US" dirty="0"/>
              <a:t>Pain Management Orders	</a:t>
            </a:r>
          </a:p>
        </p:txBody>
      </p:sp>
      <p:sp>
        <p:nvSpPr>
          <p:cNvPr id="3" name="Content Placeholder 2">
            <a:extLst>
              <a:ext uri="{FF2B5EF4-FFF2-40B4-BE49-F238E27FC236}">
                <a16:creationId xmlns:a16="http://schemas.microsoft.com/office/drawing/2014/main" id="{AFFAB1B3-CD85-C07C-C7F7-E519FEF2EC84}"/>
              </a:ext>
            </a:extLst>
          </p:cNvPr>
          <p:cNvSpPr>
            <a:spLocks noGrp="1"/>
          </p:cNvSpPr>
          <p:nvPr>
            <p:ph idx="1"/>
          </p:nvPr>
        </p:nvSpPr>
        <p:spPr/>
        <p:txBody>
          <a:bodyPr>
            <a:normAutofit lnSpcReduction="10000"/>
          </a:bodyPr>
          <a:lstStyle/>
          <a:p>
            <a:r>
              <a:rPr lang="en-US" dirty="0"/>
              <a:t>All pain med orders must have a pain scale(definition of </a:t>
            </a:r>
            <a:r>
              <a:rPr lang="en-US" dirty="0" err="1"/>
              <a:t>mild,moderate,severe</a:t>
            </a:r>
            <a:r>
              <a:rPr lang="en-US" dirty="0"/>
              <a:t> in hospital policy?) and no overlapping pain scales are allowed(example can’t have a med for pain of 4-6 and another med for 6-10(the 6 is overlapped)</a:t>
            </a:r>
          </a:p>
          <a:p>
            <a:r>
              <a:rPr lang="en-US" dirty="0"/>
              <a:t>Order must be carried out for the pain scale assessed……..example 2 tabs for pain scale 8-10 and patient requests only 1 tablet, unless hospital policy says the patient preference can override the physician order you must get a new order to just give 1 tab for that pain scale…..discussion…..</a:t>
            </a:r>
          </a:p>
          <a:p>
            <a:pPr marL="0" indent="0">
              <a:buNone/>
            </a:pPr>
            <a:endParaRPr lang="en-US" dirty="0"/>
          </a:p>
          <a:p>
            <a:pPr marL="0" indent="0">
              <a:buNone/>
            </a:pPr>
            <a:r>
              <a:rPr lang="en-US" dirty="0"/>
              <a:t>All levels of pain must be addressed and documented when the medication is given</a:t>
            </a:r>
          </a:p>
          <a:p>
            <a:pPr marL="0" indent="0">
              <a:buNone/>
            </a:pPr>
            <a:endParaRPr lang="en-US" dirty="0"/>
          </a:p>
          <a:p>
            <a:pPr marL="0" indent="0">
              <a:buNone/>
            </a:pPr>
            <a:r>
              <a:rPr lang="en-US" dirty="0"/>
              <a:t>Reassessment of pain should follow hospital policy as well(typically 15-30 min after IV/IM med given or 60 min after PO med given </a:t>
            </a:r>
          </a:p>
          <a:p>
            <a:pPr marL="0" indent="0">
              <a:buNone/>
            </a:pPr>
            <a:endParaRPr lang="en-US" dirty="0"/>
          </a:p>
        </p:txBody>
      </p:sp>
    </p:spTree>
    <p:extLst>
      <p:ext uri="{BB962C8B-B14F-4D97-AF65-F5344CB8AC3E}">
        <p14:creationId xmlns:p14="http://schemas.microsoft.com/office/powerpoint/2010/main" val="16749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7F89-2F92-B548-E530-DC62428A8CF2}"/>
              </a:ext>
            </a:extLst>
          </p:cNvPr>
          <p:cNvSpPr>
            <a:spLocks noGrp="1"/>
          </p:cNvSpPr>
          <p:nvPr>
            <p:ph type="title"/>
          </p:nvPr>
        </p:nvSpPr>
        <p:spPr/>
        <p:txBody>
          <a:bodyPr/>
          <a:lstStyle/>
          <a:p>
            <a:r>
              <a:rPr lang="en-US" dirty="0"/>
              <a:t>Bedside Barcode scanning	</a:t>
            </a:r>
          </a:p>
        </p:txBody>
      </p:sp>
      <p:sp>
        <p:nvSpPr>
          <p:cNvPr id="3" name="Content Placeholder 2">
            <a:extLst>
              <a:ext uri="{FF2B5EF4-FFF2-40B4-BE49-F238E27FC236}">
                <a16:creationId xmlns:a16="http://schemas.microsoft.com/office/drawing/2014/main" id="{348EF3D4-9787-DE08-EADB-68C1DF1DE1FC}"/>
              </a:ext>
            </a:extLst>
          </p:cNvPr>
          <p:cNvSpPr>
            <a:spLocks noGrp="1"/>
          </p:cNvSpPr>
          <p:nvPr>
            <p:ph idx="1"/>
          </p:nvPr>
        </p:nvSpPr>
        <p:spPr/>
        <p:txBody>
          <a:bodyPr/>
          <a:lstStyle/>
          <a:p>
            <a:r>
              <a:rPr lang="en-US" dirty="0"/>
              <a:t>Arm bands and drugs should be scanned at the bedside as a safety measure before administering medications. </a:t>
            </a:r>
          </a:p>
          <a:p>
            <a:endParaRPr lang="en-US" dirty="0"/>
          </a:p>
          <a:p>
            <a:pPr marL="0" indent="0">
              <a:buNone/>
            </a:pPr>
            <a:r>
              <a:rPr lang="en-US" dirty="0"/>
              <a:t>Any new drug NDC that is ordered has to be scanned into CPSI for the barcode to work when scanning at the bedside. When pharmacy gets open this will be something the pharmacist will maintain in CPSI in the drug formulary. </a:t>
            </a:r>
          </a:p>
          <a:p>
            <a:pPr marL="0" indent="0">
              <a:buNone/>
            </a:pPr>
            <a:r>
              <a:rPr lang="en-US" dirty="0"/>
              <a:t>***Discussion Point:  what is the current process for scanning the barcodes into CPSI and at the bedside?  </a:t>
            </a:r>
          </a:p>
          <a:p>
            <a:pPr marL="0" indent="0">
              <a:buNone/>
            </a:pPr>
            <a:endParaRPr lang="en-US" dirty="0"/>
          </a:p>
        </p:txBody>
      </p:sp>
    </p:spTree>
    <p:extLst>
      <p:ext uri="{BB962C8B-B14F-4D97-AF65-F5344CB8AC3E}">
        <p14:creationId xmlns:p14="http://schemas.microsoft.com/office/powerpoint/2010/main" val="11813407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681D96D96624EA7C01AFCE5F564B7" ma:contentTypeVersion="21" ma:contentTypeDescription="Create a new document." ma:contentTypeScope="" ma:versionID="c8c537fc0c49078c2e6077603159b6ed">
  <xsd:schema xmlns:xsd="http://www.w3.org/2001/XMLSchema" xmlns:xs="http://www.w3.org/2001/XMLSchema" xmlns:p="http://schemas.microsoft.com/office/2006/metadata/properties" xmlns:ns2="702c57aa-8f0c-44eb-a59b-05412720c73b" xmlns:ns3="d49fd96f-2efd-4def-a9c7-60f8da9c305b" targetNamespace="http://schemas.microsoft.com/office/2006/metadata/properties" ma:root="true" ma:fieldsID="0fee838f7456d0ef0e6b09c08b996810" ns2:_="" ns3:_="">
    <xsd:import namespace="702c57aa-8f0c-44eb-a59b-05412720c73b"/>
    <xsd:import namespace="d49fd96f-2efd-4def-a9c7-60f8da9c305b"/>
    <xsd:element name="properties">
      <xsd:complexType>
        <xsd:sequence>
          <xsd:element name="documentManagement">
            <xsd:complexType>
              <xsd:all>
                <xsd:element ref="ns2:MigrationWizId" minOccurs="0"/>
                <xsd:element ref="ns2:MigrationWizIdPermissions" minOccurs="0"/>
                <xsd:element ref="ns2:MigrationWizIdVersion" minOccurs="0"/>
                <xsd:element ref="ns2:lcf76f155ced4ddcb4097134ff3c332f0" minOccurs="0"/>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1" minOccurs="0"/>
                <xsd:element ref="ns2:lcf76f155ced4ddcb4097134ff3c332f2"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c57aa-8f0c-44eb-a59b-05412720c73b"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lcf76f155ced4ddcb4097134ff3c332f0" ma:index="11" nillable="true" ma:displayName="Image Tags_0" ma:hidden="true" ma:internalName="lcf76f155ced4ddcb4097134ff3c332f0" ma:readOnly="false">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1" ma:index="19" nillable="true" ma:displayName="Image Tags_0" ma:hidden="true" ma:internalName="lcf76f155ced4ddcb4097134ff3c332f1" ma:readOnly="false">
      <xsd:simpleType>
        <xsd:restriction base="dms:Note"/>
      </xsd:simpleType>
    </xsd:element>
    <xsd:element name="lcf76f155ced4ddcb4097134ff3c332f2" ma:index="20" nillable="true" ma:displayName="Image Tags_0" ma:hidden="true" ma:internalName="lcf76f155ced4ddcb4097134ff3c332f2" ma:readOnly="fals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254e71b-8c63-4609-8f4f-c08a096f78a1" ma:termSetId="09814cd3-568e-fe90-9814-8d621ff8fb84" ma:anchorId="fba54fb3-c3e1-fe81-a776-ca4b69148c4d" ma:open="true" ma:isKeyword="false">
      <xsd:complexType>
        <xsd:sequence>
          <xsd:element ref="pc:Terms" minOccurs="0" maxOccurs="1"/>
        </xsd:sequence>
      </xsd:complexType>
    </xsd:element>
    <xsd:element name="MediaServiceOCR" ma:index="27" nillable="true" ma:displayName="Extracted Text" ma:internalName="MediaServiceOCR" ma:readOnly="true">
      <xsd:simpleType>
        <xsd:restriction base="dms:Note">
          <xsd:maxLength value="255"/>
        </xsd:restriction>
      </xsd:simpleType>
    </xsd:element>
    <xsd:element name="MediaServiceLocation" ma:index="2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9fd96f-2efd-4def-a9c7-60f8da9c305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a18d10e9-ee45-424b-9cfb-3c5a2dbea40a}" ma:internalName="TaxCatchAll" ma:showField="CatchAllData" ma:web="d49fd96f-2efd-4def-a9c7-60f8da9c30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2 xmlns="702c57aa-8f0c-44eb-a59b-05412720c73b" xsi:nil="true"/>
    <MigrationWizId xmlns="702c57aa-8f0c-44eb-a59b-05412720c73b" xsi:nil="true"/>
    <lcf76f155ced4ddcb4097134ff3c332f0 xmlns="702c57aa-8f0c-44eb-a59b-05412720c73b" xsi:nil="true"/>
    <lcf76f155ced4ddcb4097134ff3c332f1 xmlns="702c57aa-8f0c-44eb-a59b-05412720c73b" xsi:nil="true"/>
    <MigrationWizIdPermissions xmlns="702c57aa-8f0c-44eb-a59b-05412720c73b" xsi:nil="true"/>
    <MigrationWizIdVersion xmlns="702c57aa-8f0c-44eb-a59b-05412720c73b" xsi:nil="true"/>
    <SharedWithUsers xmlns="d49fd96f-2efd-4def-a9c7-60f8da9c305b">
      <UserInfo>
        <DisplayName>Karla Lucas</DisplayName>
        <AccountId>79</AccountId>
        <AccountType/>
      </UserInfo>
      <UserInfo>
        <DisplayName>Dean Williamson</DisplayName>
        <AccountId>138</AccountId>
        <AccountType/>
      </UserInfo>
    </SharedWithUsers>
    <TaxCatchAll xmlns="d49fd96f-2efd-4def-a9c7-60f8da9c305b" xsi:nil="true"/>
    <lcf76f155ced4ddcb4097134ff3c332f xmlns="702c57aa-8f0c-44eb-a59b-05412720c7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FEBE8C1-11E3-48D1-9E76-2F77E6988F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c57aa-8f0c-44eb-a59b-05412720c73b"/>
    <ds:schemaRef ds:uri="d49fd96f-2efd-4def-a9c7-60f8da9c3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4A28FF-BC52-42E8-88BA-019807881E68}">
  <ds:schemaRefs>
    <ds:schemaRef ds:uri="http://schemas.microsoft.com/sharepoint/v3/contenttype/forms"/>
  </ds:schemaRefs>
</ds:datastoreItem>
</file>

<file path=customXml/itemProps3.xml><?xml version="1.0" encoding="utf-8"?>
<ds:datastoreItem xmlns:ds="http://schemas.openxmlformats.org/officeDocument/2006/customXml" ds:itemID="{B7DA92FD-38D7-49B2-A57B-5526A778E8DC}">
  <ds:schemaRefs>
    <ds:schemaRef ds:uri="http://schemas.microsoft.com/office/2006/metadata/properties"/>
    <ds:schemaRef ds:uri="http://schemas.microsoft.com/office/infopath/2007/PartnerControls"/>
    <ds:schemaRef ds:uri="702c57aa-8f0c-44eb-a59b-05412720c73b"/>
    <ds:schemaRef ds:uri="d49fd96f-2efd-4def-a9c7-60f8da9c305b"/>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9163</TotalTime>
  <Words>5463</Words>
  <Application>Microsoft Office PowerPoint</Application>
  <PresentationFormat>Widescreen</PresentationFormat>
  <Paragraphs>287</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Retrospect</vt:lpstr>
      <vt:lpstr>Nursing Orientation and Pharmacy Policy Review </vt:lpstr>
      <vt:lpstr>A Complete Medication Order includes:</vt:lpstr>
      <vt:lpstr>Order Processing and Verification </vt:lpstr>
      <vt:lpstr>Alternate Process with no on site pharmacist </vt:lpstr>
      <vt:lpstr>Incomplete orders must be clarified before carrying them out ……. </vt:lpstr>
      <vt:lpstr>Verification &amp; Safety Checks </vt:lpstr>
      <vt:lpstr>Order Review and Safety Checks </vt:lpstr>
      <vt:lpstr>Pain Management Orders </vt:lpstr>
      <vt:lpstr>Bedside Barcode scanning </vt:lpstr>
      <vt:lpstr>Medication Reconciliation </vt:lpstr>
      <vt:lpstr>Medication Reconciliation Steps </vt:lpstr>
      <vt:lpstr>Patient Home Meds </vt:lpstr>
      <vt:lpstr>More Housekeeping – Drug Procurement &amp; Patient’s Personal Drugs</vt:lpstr>
      <vt:lpstr>Administration of Medications Ineligible for Scheduled Dosing Times</vt:lpstr>
      <vt:lpstr>Administration of Time-Critical Scheduled Medications</vt:lpstr>
      <vt:lpstr>Time Critical Drug Examples</vt:lpstr>
      <vt:lpstr>Administration of Non-Time-Critical Scheduled Medications</vt:lpstr>
      <vt:lpstr>Administration Safety</vt:lpstr>
      <vt:lpstr>Speaking of Safety.... High Alert Medications </vt:lpstr>
      <vt:lpstr>Look Alike Sound Alike Drugs   </vt:lpstr>
      <vt:lpstr>Medication Errors </vt:lpstr>
      <vt:lpstr>Medication Area - Safe Drug Storage </vt:lpstr>
      <vt:lpstr>Code Cart Process </vt:lpstr>
      <vt:lpstr>Automated Dispensing Machines (ADM) </vt:lpstr>
      <vt:lpstr>Adverse Drug Events </vt:lpstr>
      <vt:lpstr>Sterile Product Compounding for Immediate Use </vt:lpstr>
      <vt:lpstr>Vaccines </vt:lpstr>
      <vt:lpstr>Multiple-Dose Vials </vt:lpstr>
      <vt:lpstr>Insulin </vt:lpstr>
      <vt:lpstr>Drug Shortages, Recalls, Investigational, Sample and Self-Administration</vt:lpstr>
      <vt:lpstr>Automatic Stop Orders (ASO) </vt:lpstr>
      <vt:lpstr>Speaking of Waste.......                        </vt:lpstr>
      <vt:lpstr>Controlled Substances </vt:lpstr>
      <vt:lpstr>Controlled Substances </vt:lpstr>
      <vt:lpstr>Opioid Stewardship Program </vt:lpstr>
      <vt:lpstr>Antibiotic Stewardship Program (ASP) </vt:lpstr>
      <vt:lpstr>Protocols with Antibiotic Usage </vt:lpstr>
      <vt:lpstr>Diversion Prevention Program </vt:lpstr>
      <vt:lpstr> Nursing’s Role in Antibiotic Stewardship </vt:lpstr>
      <vt:lpstr>Nursing Role in NPSG 3E (Anticoagulation) </vt:lpstr>
      <vt:lpstr>Miscellaneous Pointers</vt:lpstr>
      <vt:lpstr>USP &lt;800&gt; Hazardous Drugs </vt:lpstr>
      <vt:lpstr>SDS and Assessment of Risk (AOR) </vt:lpstr>
      <vt:lpstr>RCRA Hazardous Drugs </vt:lpstr>
      <vt:lpstr>Patient Education </vt:lpstr>
      <vt:lpstr>Food and Drug Interaction </vt:lpstr>
      <vt:lpstr>Contraband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Orientation and Pharmacy Policy Review</dc:title>
  <dc:creator>Rebecca Fuller</dc:creator>
  <cp:lastModifiedBy>Debbie Michel</cp:lastModifiedBy>
  <cp:revision>113</cp:revision>
  <cp:lastPrinted>2023-10-05T09:49:27Z</cp:lastPrinted>
  <dcterms:created xsi:type="dcterms:W3CDTF">2021-11-01T20:33:50Z</dcterms:created>
  <dcterms:modified xsi:type="dcterms:W3CDTF">2025-09-09T14:54:16Z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0x0101005E9681D96D96624EA7C01AFCE5F564B7</vt:lpwstr>
  </property>
  <property fmtid="{D5CDD505-2E9C-101B-9397-08002B2CF9AE}" pid="3" name="MediaServiceImageTags">
    <vt:lpwstr/>
  </property>
</Properties>
</file>