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Uddo" userId="S::auddo@omegahospital.com::12ddaa49-1f19-41f0-ad1e-990a5d779ef6" providerId="AD" clId="Web-{30B73F62-7FB3-7E8C-B047-E2F86523CF67}"/>
    <pc:docChg chg="modSld">
      <pc:chgData name="Amy Uddo" userId="S::auddo@omegahospital.com::12ddaa49-1f19-41f0-ad1e-990a5d779ef6" providerId="AD" clId="Web-{30B73F62-7FB3-7E8C-B047-E2F86523CF67}" dt="2023-10-18T23:32:17.286" v="33" actId="20577"/>
      <pc:docMkLst>
        <pc:docMk/>
      </pc:docMkLst>
      <pc:sldChg chg="modSp">
        <pc:chgData name="Amy Uddo" userId="S::auddo@omegahospital.com::12ddaa49-1f19-41f0-ad1e-990a5d779ef6" providerId="AD" clId="Web-{30B73F62-7FB3-7E8C-B047-E2F86523CF67}" dt="2023-10-18T23:32:17.286" v="33" actId="20577"/>
        <pc:sldMkLst>
          <pc:docMk/>
          <pc:sldMk cId="3762224600" sldId="263"/>
        </pc:sldMkLst>
        <pc:spChg chg="mod">
          <ac:chgData name="Amy Uddo" userId="S::auddo@omegahospital.com::12ddaa49-1f19-41f0-ad1e-990a5d779ef6" providerId="AD" clId="Web-{30B73F62-7FB3-7E8C-B047-E2F86523CF67}" dt="2023-10-18T23:32:17.286" v="33" actId="20577"/>
          <ac:spMkLst>
            <pc:docMk/>
            <pc:sldMk cId="3762224600" sldId="263"/>
            <ac:spMk id="3" creationId="{799E7215-2144-9A20-1129-5EAA2582635B}"/>
          </ac:spMkLst>
        </pc:spChg>
      </pc:sldChg>
    </pc:docChg>
  </pc:docChgLst>
  <pc:docChgLst>
    <pc:chgData name="Richie Glorioso" userId="784cb137-d48a-4d13-9ddd-9201877204d9" providerId="ADAL" clId="{3E893CA6-01ED-4802-AE38-35594B8B8B62}"/>
    <pc:docChg chg="modSld">
      <pc:chgData name="Richie Glorioso" userId="784cb137-d48a-4d13-9ddd-9201877204d9" providerId="ADAL" clId="{3E893CA6-01ED-4802-AE38-35594B8B8B62}" dt="2023-10-18T22:50:09.434" v="5" actId="20577"/>
      <pc:docMkLst>
        <pc:docMk/>
      </pc:docMkLst>
      <pc:sldChg chg="modSp mod">
        <pc:chgData name="Richie Glorioso" userId="784cb137-d48a-4d13-9ddd-9201877204d9" providerId="ADAL" clId="{3E893CA6-01ED-4802-AE38-35594B8B8B62}" dt="2023-10-18T22:50:09.434" v="5" actId="20577"/>
        <pc:sldMkLst>
          <pc:docMk/>
          <pc:sldMk cId="4253758713" sldId="256"/>
        </pc:sldMkLst>
        <pc:spChg chg="mod">
          <ac:chgData name="Richie Glorioso" userId="784cb137-d48a-4d13-9ddd-9201877204d9" providerId="ADAL" clId="{3E893CA6-01ED-4802-AE38-35594B8B8B62}" dt="2023-10-18T22:50:09.434" v="5" actId="20577"/>
          <ac:spMkLst>
            <pc:docMk/>
            <pc:sldMk cId="4253758713" sldId="256"/>
            <ac:spMk id="3" creationId="{1D6DD57B-596E-F57B-45B3-265CD8A430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7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7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7CF1CB-CCDE-41F9-A9D9-68B081FD306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DE5B85-C8D8-4C31-9111-0F5B91EB74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fairchild\Downloads\USP22_HQS_Compounding_797_FAQ_Document_V2a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DCF7-0145-CA91-C791-A4ADEDDC7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Sterile Product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DD57B-596E-F57B-45B3-265CD8A43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Omega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508-74D0-7E29-60F6-E2C13074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medications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572CA-A0E5-DA12-6907-0E718F1E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28131"/>
            <a:ext cx="5157787" cy="654342"/>
          </a:xfrm>
        </p:spPr>
        <p:txBody>
          <a:bodyPr>
            <a:normAutofit/>
          </a:bodyPr>
          <a:lstStyle/>
          <a:p>
            <a:r>
              <a:rPr lang="en-US" dirty="0"/>
              <a:t>Immediate Use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393F9-6E4B-82A6-76DA-BE242091B9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Mixing sterile medications for immediate use – aseptic technique</a:t>
            </a:r>
          </a:p>
          <a:p>
            <a:r>
              <a:rPr lang="en-US" dirty="0"/>
              <a:t>Single-dose containers must not be used for more than 1 patient when used for preparing medications for immediate use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636E9-079C-7856-1944-560D04DFA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8" y="1216404"/>
            <a:ext cx="4754880" cy="1786192"/>
          </a:xfrm>
        </p:spPr>
        <p:txBody>
          <a:bodyPr>
            <a:normAutofit/>
          </a:bodyPr>
          <a:lstStyle/>
          <a:p>
            <a:r>
              <a:rPr lang="en-US" dirty="0"/>
              <a:t>Compounding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F074E-A755-3B3C-12D8-8E1BD3667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639777"/>
            <a:ext cx="5364500" cy="3341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Done in Pharmacy under a hood to maintain sterile conditions</a:t>
            </a:r>
          </a:p>
          <a:p>
            <a:r>
              <a:rPr lang="en-US" dirty="0"/>
              <a:t>Not considered mixing for immediate use or compounding -</a:t>
            </a:r>
          </a:p>
          <a:p>
            <a:pPr lvl="1"/>
            <a:r>
              <a:rPr lang="en-US" dirty="0"/>
              <a:t>Withdrawing a dose from a container</a:t>
            </a:r>
          </a:p>
          <a:p>
            <a:pPr lvl="1"/>
            <a:r>
              <a:rPr lang="en-US" dirty="0"/>
              <a:t>Spiking an IV bag of a conventionally manufactured sterile product without any further manipulation</a:t>
            </a:r>
          </a:p>
          <a:p>
            <a:pPr lvl="1"/>
            <a:r>
              <a:rPr lang="en-US" dirty="0"/>
              <a:t>Docking and activation of proprietary bag and vial systems in accordance with the manufacturer’s labeling for immediate administration to an individual patient is not considered compounding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7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06F3-711E-48EF-5068-88C97B11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7215-2144-9A20-1129-5EAA2582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Evaluating commonly used antibiotics and medications to migrate to pre-mixed or Pharmacy compounded</a:t>
            </a:r>
          </a:p>
          <a:p>
            <a:r>
              <a:rPr lang="en-US" dirty="0"/>
              <a:t>Limit mixing medications and drips to emergency use</a:t>
            </a:r>
          </a:p>
        </p:txBody>
      </p:sp>
    </p:spTree>
    <p:extLst>
      <p:ext uri="{BB962C8B-B14F-4D97-AF65-F5344CB8AC3E}">
        <p14:creationId xmlns:p14="http://schemas.microsoft.com/office/powerpoint/2010/main" val="376222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4834-6A53-67DE-7879-AB96B293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4F57-4891-050D-053C-0EC91E4B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Clean, uncluttered area</a:t>
            </a:r>
          </a:p>
          <a:p>
            <a:r>
              <a:rPr lang="en-US" dirty="0"/>
              <a:t>Away from heavy traffic</a:t>
            </a:r>
          </a:p>
          <a:p>
            <a:r>
              <a:rPr lang="en-US" dirty="0"/>
              <a:t>Clean and disinfect surfaces prior to use with Sani-Cloth</a:t>
            </a:r>
          </a:p>
          <a:p>
            <a:r>
              <a:rPr lang="en-US" dirty="0"/>
              <a:t>Eating and drinking are prohibited during preparation (including candy and gum chewing)</a:t>
            </a:r>
          </a:p>
          <a:p>
            <a:r>
              <a:rPr lang="en-US" dirty="0"/>
              <a:t>Clean and appropriate clothing</a:t>
            </a:r>
          </a:p>
          <a:p>
            <a:r>
              <a:rPr lang="en-US" dirty="0"/>
              <a:t>Don’t prepare products if you have:</a:t>
            </a:r>
          </a:p>
          <a:p>
            <a:pPr lvl="1"/>
            <a:r>
              <a:rPr lang="en-US" dirty="0"/>
              <a:t>Upper Respiratory tract infections</a:t>
            </a:r>
          </a:p>
          <a:p>
            <a:pPr lvl="1"/>
            <a:r>
              <a:rPr lang="en-US" dirty="0"/>
              <a:t>Skin rashes</a:t>
            </a:r>
          </a:p>
          <a:p>
            <a:pPr lvl="1"/>
            <a:r>
              <a:rPr lang="en-US" dirty="0"/>
              <a:t>Open lesions</a:t>
            </a:r>
          </a:p>
          <a:p>
            <a:pPr lvl="1"/>
            <a:r>
              <a:rPr lang="en-US" dirty="0"/>
              <a:t>Communicable diseases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2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2146-42C9-CC9D-C173-425D081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6EBE-4494-7D07-EBEF-980CC8BC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hand washing procedures using aseptic technique for at least 30 seconds</a:t>
            </a:r>
          </a:p>
          <a:p>
            <a:r>
              <a:rPr lang="en-US" dirty="0"/>
              <a:t>Ensure nails are clean</a:t>
            </a:r>
          </a:p>
          <a:p>
            <a:r>
              <a:rPr lang="en-US" dirty="0"/>
              <a:t>Prefer alcohol-based surgical hand scrub with persistent activity for 30 seconds</a:t>
            </a:r>
          </a:p>
        </p:txBody>
      </p:sp>
    </p:spTree>
    <p:extLst>
      <p:ext uri="{BB962C8B-B14F-4D97-AF65-F5344CB8AC3E}">
        <p14:creationId xmlns:p14="http://schemas.microsoft.com/office/powerpoint/2010/main" val="354364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96CF-5746-3838-6186-E73FB27A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F8-A366-0CB4-CBE4-FB0DD860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syringes, needles and tubing remain in their individual packaging and are only opened immediately prior to use</a:t>
            </a:r>
          </a:p>
          <a:p>
            <a:r>
              <a:rPr lang="en-US" dirty="0"/>
              <a:t>Use a separate syringe and needle for each additive</a:t>
            </a:r>
          </a:p>
          <a:p>
            <a:r>
              <a:rPr lang="en-US" dirty="0"/>
              <a:t>Disinfect </a:t>
            </a:r>
            <a:r>
              <a:rPr lang="en-US" u="sng" dirty="0"/>
              <a:t>all</a:t>
            </a:r>
            <a:r>
              <a:rPr lang="en-US" dirty="0"/>
              <a:t> rubber stoppers of vials and bottles and neck of ampules with alcohol swab</a:t>
            </a:r>
          </a:p>
          <a:p>
            <a:r>
              <a:rPr lang="en-US" dirty="0"/>
              <a:t>Allow adequate time to dry</a:t>
            </a:r>
          </a:p>
          <a:p>
            <a:r>
              <a:rPr lang="en-US" dirty="0"/>
              <a:t>Connect needle and syringes without touch contamination</a:t>
            </a:r>
          </a:p>
        </p:txBody>
      </p:sp>
    </p:spTree>
    <p:extLst>
      <p:ext uri="{BB962C8B-B14F-4D97-AF65-F5344CB8AC3E}">
        <p14:creationId xmlns:p14="http://schemas.microsoft.com/office/powerpoint/2010/main" val="145936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3A2-9F3E-1DA0-BDE7-D84E00C7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and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9B18-7176-7505-EF3F-12FEB8C8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Puncture vial stoppers and ports without touch contamination</a:t>
            </a:r>
          </a:p>
          <a:p>
            <a:r>
              <a:rPr lang="en-US" dirty="0"/>
              <a:t>Puncture with the bevel of the needle facing </a:t>
            </a:r>
            <a:r>
              <a:rPr lang="en-US" u="sng" dirty="0"/>
              <a:t>up</a:t>
            </a:r>
          </a:p>
          <a:p>
            <a:r>
              <a:rPr lang="en-US" dirty="0"/>
              <a:t>Use a slight downward pressure</a:t>
            </a:r>
          </a:p>
          <a:p>
            <a:r>
              <a:rPr lang="en-US" dirty="0"/>
              <a:t>Label with:</a:t>
            </a:r>
          </a:p>
          <a:p>
            <a:pPr lvl="1"/>
            <a:r>
              <a:rPr lang="en-US" dirty="0"/>
              <a:t>Patient name and location</a:t>
            </a:r>
          </a:p>
          <a:p>
            <a:pPr lvl="1"/>
            <a:r>
              <a:rPr lang="en-US" dirty="0"/>
              <a:t>Name and amounts of ingredients (example –</a:t>
            </a:r>
            <a:r>
              <a:rPr lang="en-US" dirty="0" err="1"/>
              <a:t>Neosynephrine</a:t>
            </a:r>
            <a:r>
              <a:rPr lang="en-US" dirty="0"/>
              <a:t> 40 mg)</a:t>
            </a:r>
          </a:p>
          <a:p>
            <a:pPr lvl="1"/>
            <a:r>
              <a:rPr lang="en-US" dirty="0"/>
              <a:t>Name or initials of person preparing medication</a:t>
            </a:r>
          </a:p>
          <a:p>
            <a:pPr lvl="1"/>
            <a:r>
              <a:rPr lang="en-US" dirty="0"/>
              <a:t>Directions for use – if needed</a:t>
            </a:r>
          </a:p>
          <a:p>
            <a:pPr lvl="1"/>
            <a:r>
              <a:rPr lang="en-US" dirty="0"/>
              <a:t>Beyond use date/time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Double check for accuracy of ingredients, calculations, volume/quantities, and labeling</a:t>
            </a:r>
            <a:r>
              <a:rPr lang="en-US" dirty="0"/>
              <a:t>								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3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2BD-85A3-B350-9DA9-7C6E6B8E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and Beyond use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0935-E13F-72B7-DBA5-2FA5F5C3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 inspect for – presence of particulate matter, evidence of incompatibility or other defects prior to administration</a:t>
            </a:r>
          </a:p>
          <a:p>
            <a:r>
              <a:rPr lang="en-US" dirty="0"/>
              <a:t>Administration must begin no later than </a:t>
            </a:r>
            <a:r>
              <a:rPr lang="en-US" dirty="0">
                <a:solidFill>
                  <a:srgbClr val="7030A0"/>
                </a:solidFill>
              </a:rPr>
              <a:t>4 hours </a:t>
            </a:r>
            <a:r>
              <a:rPr lang="en-US" dirty="0"/>
              <a:t>following the start of the preparation of the sterile product</a:t>
            </a:r>
          </a:p>
          <a:p>
            <a:r>
              <a:rPr lang="en-US" dirty="0"/>
              <a:t>Why 4 hours?</a:t>
            </a:r>
          </a:p>
          <a:p>
            <a:pPr lvl="1"/>
            <a:r>
              <a:rPr lang="en-US" dirty="0"/>
              <a:t>Ensures quality along with timely access to medications</a:t>
            </a:r>
          </a:p>
          <a:p>
            <a:pPr lvl="1"/>
            <a:r>
              <a:rPr lang="en-US" dirty="0"/>
              <a:t>There is a 4 to 6 hour lag phase of microbial growth</a:t>
            </a:r>
          </a:p>
          <a:p>
            <a:pPr lvl="1"/>
            <a:r>
              <a:rPr lang="en-US" dirty="0"/>
              <a:t>During this time, microbial reproduction is not immediately started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USP 797 standards </a:t>
            </a:r>
            <a:r>
              <a:rPr lang="en-US" dirty="0">
                <a:hlinkClick r:id="rId2"/>
              </a:rPr>
              <a:t>USP22_HQS_Compounding_797_FAQ_Document_V2a.pdf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64A-542C-9282-B562-34BE84FE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Multi-dose vials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CF9B-CF68-4D2E-25DF-8D44BCC1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Labeled as such by the manufacturer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Typically contain an antimicrobial preservative to help prevent growth of bacteria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Examples – local, insulin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 new needle and new syringe for each dose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Keep and access in a dedicated clean medication preparation area, away </a:t>
            </a:r>
            <a:r>
              <a:rPr lang="en-US"/>
              <a:t>from   immediate </a:t>
            </a:r>
            <a:r>
              <a:rPr lang="en-US" dirty="0"/>
              <a:t>patient treatment areas</a:t>
            </a:r>
          </a:p>
        </p:txBody>
      </p:sp>
    </p:spTree>
    <p:extLst>
      <p:ext uri="{BB962C8B-B14F-4D97-AF65-F5344CB8AC3E}">
        <p14:creationId xmlns:p14="http://schemas.microsoft.com/office/powerpoint/2010/main" val="29136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9681D96D96624EA7C01AFCE5F564B7" ma:contentTypeVersion="21" ma:contentTypeDescription="Create a new document." ma:contentTypeScope="" ma:versionID="c8c537fc0c49078c2e6077603159b6ed">
  <xsd:schema xmlns:xsd="http://www.w3.org/2001/XMLSchema" xmlns:xs="http://www.w3.org/2001/XMLSchema" xmlns:p="http://schemas.microsoft.com/office/2006/metadata/properties" xmlns:ns2="702c57aa-8f0c-44eb-a59b-05412720c73b" xmlns:ns3="d49fd96f-2efd-4def-a9c7-60f8da9c305b" targetNamespace="http://schemas.microsoft.com/office/2006/metadata/properties" ma:root="true" ma:fieldsID="0fee838f7456d0ef0e6b09c08b996810" ns2:_="" ns3:_="">
    <xsd:import namespace="702c57aa-8f0c-44eb-a59b-05412720c73b"/>
    <xsd:import namespace="d49fd96f-2efd-4def-a9c7-60f8da9c305b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Version" minOccurs="0"/>
                <xsd:element ref="ns2:lcf76f155ced4ddcb4097134ff3c332f0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1" minOccurs="0"/>
                <xsd:element ref="ns2:lcf76f155ced4ddcb4097134ff3c332f2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c57aa-8f0c-44eb-a59b-05412720c73b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lcf76f155ced4ddcb4097134ff3c332f0" ma:index="11" nillable="true" ma:displayName="Image Tags_0" ma:hidden="true" ma:internalName="lcf76f155ced4ddcb4097134ff3c332f0" ma:readOnly="false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1" ma:index="19" nillable="true" ma:displayName="Image Tags_0" ma:hidden="true" ma:internalName="lcf76f155ced4ddcb4097134ff3c332f1" ma:readOnly="false">
      <xsd:simpleType>
        <xsd:restriction base="dms:Note"/>
      </xsd:simpleType>
    </xsd:element>
    <xsd:element name="lcf76f155ced4ddcb4097134ff3c332f2" ma:index="20" nillable="true" ma:displayName="Image Tags_0" ma:hidden="true" ma:internalName="lcf76f155ced4ddcb4097134ff3c332f2" ma:readOnly="fals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6254e71b-8c63-4609-8f4f-c08a096f7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fd96f-2efd-4def-a9c7-60f8da9c305b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a18d10e9-ee45-424b-9cfb-3c5a2dbea40a}" ma:internalName="TaxCatchAll" ma:showField="CatchAllData" ma:web="d49fd96f-2efd-4def-a9c7-60f8da9c3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2 xmlns="702c57aa-8f0c-44eb-a59b-05412720c73b" xsi:nil="true"/>
    <MigrationWizId xmlns="702c57aa-8f0c-44eb-a59b-05412720c73b" xsi:nil="true"/>
    <lcf76f155ced4ddcb4097134ff3c332f0 xmlns="702c57aa-8f0c-44eb-a59b-05412720c73b" xsi:nil="true"/>
    <lcf76f155ced4ddcb4097134ff3c332f1 xmlns="702c57aa-8f0c-44eb-a59b-05412720c73b" xsi:nil="true"/>
    <MigrationWizIdPermissions xmlns="702c57aa-8f0c-44eb-a59b-05412720c73b" xsi:nil="true"/>
    <MigrationWizIdVersion xmlns="702c57aa-8f0c-44eb-a59b-05412720c73b" xsi:nil="true"/>
    <TaxCatchAll xmlns="d49fd96f-2efd-4def-a9c7-60f8da9c305b" xsi:nil="true"/>
    <lcf76f155ced4ddcb4097134ff3c332f xmlns="702c57aa-8f0c-44eb-a59b-05412720c7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0DC51A-1885-4014-9633-A3F98D5DEF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2c57aa-8f0c-44eb-a59b-05412720c73b"/>
    <ds:schemaRef ds:uri="d49fd96f-2efd-4def-a9c7-60f8da9c30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2A3DA3-D2A5-428F-8813-A27C3DF1C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C159E-8BAA-42F4-A5C1-975A7AF3F5BB}">
  <ds:schemaRefs>
    <ds:schemaRef ds:uri="http://schemas.microsoft.com/office/2006/metadata/properties"/>
    <ds:schemaRef ds:uri="http://schemas.microsoft.com/office/infopath/2007/PartnerControls"/>
    <ds:schemaRef ds:uri="702c57aa-8f0c-44eb-a59b-05412720c73b"/>
    <ds:schemaRef ds:uri="d49fd96f-2efd-4def-a9c7-60f8da9c305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</TotalTime>
  <Words>512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Sterile Product Preparation</vt:lpstr>
      <vt:lpstr>Mixing medications</vt:lpstr>
      <vt:lpstr>Changes  </vt:lpstr>
      <vt:lpstr>Location and Preparation</vt:lpstr>
      <vt:lpstr>Prepare your hands</vt:lpstr>
      <vt:lpstr>Reducing Contamination</vt:lpstr>
      <vt:lpstr>Preparation and Labeling</vt:lpstr>
      <vt:lpstr>Inspection and Beyond use time</vt:lpstr>
      <vt:lpstr>Multi-dose vials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Sterile Product Preparation</dc:title>
  <dc:creator>Fairchild, Emily</dc:creator>
  <cp:lastModifiedBy>Richie Glorioso</cp:lastModifiedBy>
  <cp:revision>37</cp:revision>
  <cp:lastPrinted>2023-06-13T19:15:36Z</cp:lastPrinted>
  <dcterms:created xsi:type="dcterms:W3CDTF">2023-06-09T17:02:19Z</dcterms:created>
  <dcterms:modified xsi:type="dcterms:W3CDTF">2024-10-05T19:50:19Z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0x0101005E9681D96D96624EA7C01AFCE5F564B7</vt:lpwstr>
  </property>
</Properties>
</file>