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Nunito"/>
      <p:regular r:id="rId17"/>
      <p:bold r:id="rId18"/>
      <p:italic r:id="rId19"/>
      <p:boldItalic r:id="rId20"/>
    </p:embeddedFont>
    <p:embeddedFont>
      <p:font typeface="Chiv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465B0B-008E-471F-A9E1-81B234C06708}">
  <a:tblStyle styleId="{03465B0B-008E-471F-A9E1-81B234C067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Chivo-bold.fntdata"/><Relationship Id="rId10" Type="http://schemas.openxmlformats.org/officeDocument/2006/relationships/slide" Target="slides/slide5.xml"/><Relationship Id="rId21" Type="http://schemas.openxmlformats.org/officeDocument/2006/relationships/font" Target="fonts/Chivo-regular.fntdata"/><Relationship Id="rId13" Type="http://schemas.openxmlformats.org/officeDocument/2006/relationships/slide" Target="slides/slide8.xml"/><Relationship Id="rId24" Type="http://schemas.openxmlformats.org/officeDocument/2006/relationships/font" Target="fonts/Chivo-boldItalic.fntdata"/><Relationship Id="rId12" Type="http://schemas.openxmlformats.org/officeDocument/2006/relationships/slide" Target="slides/slide7.xml"/><Relationship Id="rId23" Type="http://schemas.openxmlformats.org/officeDocument/2006/relationships/font" Target="fonts/Chiv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c930bcab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bc930bca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edaae667c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edaae667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bc930bca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bc930bc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ee8e1b28b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ee8e1b28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cc2fa6589_1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cc2fa658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rect b="b" l="l" r="r" t="t"/>
              <a:pathLst>
                <a:path extrusionOk="0" h="635496" w="2856819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rect b="b" l="l" r="r" t="t"/>
              <a:pathLst>
                <a:path extrusionOk="0" h="385464" w="642784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rect b="b" l="l" r="r" t="t"/>
              <a:pathLst>
                <a:path extrusionOk="0" h="314027" w="1781048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rect b="b" l="l" r="r" t="t"/>
              <a:pathLst>
                <a:path extrusionOk="0" h="455414" w="104006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rect b="b" l="l" r="r" t="t"/>
              <a:pathLst>
                <a:path extrusionOk="0" h="461367" w="1077258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rect b="b" l="l" r="r" t="t"/>
              <a:pathLst>
                <a:path extrusionOk="0" h="324445" w="299073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rect b="b" l="l" r="r" t="t"/>
              <a:pathLst>
                <a:path extrusionOk="0" h="370582" w="557972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rect b="b" l="l" r="r" t="t"/>
              <a:pathLst>
                <a:path extrusionOk="0" h="305097" w="19343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1"/>
          <p:cNvGrpSpPr/>
          <p:nvPr/>
        </p:nvGrpSpPr>
        <p:grpSpPr>
          <a:xfrm>
            <a:off x="-120" y="0"/>
            <a:ext cx="9143821" cy="5144623"/>
            <a:chOff x="2973586" y="0"/>
            <a:chExt cx="2856819" cy="1607343"/>
          </a:xfrm>
        </p:grpSpPr>
        <p:sp>
          <p:nvSpPr>
            <p:cNvPr id="117" name="Google Shape;117;p11"/>
            <p:cNvSpPr/>
            <p:nvPr/>
          </p:nvSpPr>
          <p:spPr>
            <a:xfrm>
              <a:off x="2973586" y="0"/>
              <a:ext cx="2856819" cy="1607343"/>
            </a:xfrm>
            <a:custGeom>
              <a:rect b="b" l="l" r="r" t="t"/>
              <a:pathLst>
                <a:path extrusionOk="0" h="1607343" w="2856819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2973586" y="278850"/>
              <a:ext cx="319904" cy="223242"/>
            </a:xfrm>
            <a:custGeom>
              <a:rect b="b" l="l" r="r" t="t"/>
              <a:pathLst>
                <a:path extrusionOk="0" h="223242" w="319904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4446633" y="0"/>
              <a:ext cx="1380795" cy="242589"/>
            </a:xfrm>
            <a:custGeom>
              <a:rect b="b" l="l" r="r" t="t"/>
              <a:pathLst>
                <a:path extrusionOk="0" h="242589" w="1380795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2973586" y="131406"/>
              <a:ext cx="202358" cy="202406"/>
            </a:xfrm>
            <a:custGeom>
              <a:rect b="b" l="l" r="r" t="t"/>
              <a:pathLst>
                <a:path extrusionOk="0" h="202406" w="202358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3669936" y="0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125" name="Google Shape;125;p12"/>
            <p:cNvSpPr/>
            <p:nvPr/>
          </p:nvSpPr>
          <p:spPr>
            <a:xfrm>
              <a:off x="6316957" y="6351571"/>
              <a:ext cx="2856819" cy="506015"/>
            </a:xfrm>
            <a:custGeom>
              <a:rect b="b" l="l" r="r" t="t"/>
              <a:pathLst>
                <a:path extrusionOk="0" h="506015" w="2856819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7306428" y="5250656"/>
              <a:ext cx="1434361" cy="253007"/>
            </a:xfrm>
            <a:custGeom>
              <a:rect b="b" l="l" r="r" t="t"/>
              <a:pathLst>
                <a:path extrusionOk="0" h="253007" w="1434361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6316957" y="6512738"/>
              <a:ext cx="989471" cy="342304"/>
            </a:xfrm>
            <a:custGeom>
              <a:rect b="b" l="l" r="r" t="t"/>
              <a:pathLst>
                <a:path extrusionOk="0" h="342304" w="989471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8885118" y="6183395"/>
              <a:ext cx="288657" cy="218777"/>
            </a:xfrm>
            <a:custGeom>
              <a:rect b="b" l="l" r="r" t="t"/>
              <a:pathLst>
                <a:path extrusionOk="0" h="218777" w="288657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6316957" y="6431950"/>
              <a:ext cx="493991" cy="254496"/>
            </a:xfrm>
            <a:custGeom>
              <a:rect b="b" l="l" r="r" t="t"/>
              <a:pathLst>
                <a:path extrusionOk="0" h="254496" w="493991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29447" y="6015219"/>
              <a:ext cx="144328" cy="193476"/>
            </a:xfrm>
            <a:custGeom>
              <a:rect b="b" l="l" r="r" t="t"/>
              <a:pathLst>
                <a:path extrusionOk="0" h="193476" w="144328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8224479" y="5847043"/>
              <a:ext cx="949297" cy="334863"/>
            </a:xfrm>
            <a:custGeom>
              <a:rect b="b" l="l" r="r" t="t"/>
              <a:pathLst>
                <a:path extrusionOk="0" h="334863" w="949297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677035" y="5840035"/>
              <a:ext cx="629392" cy="278308"/>
            </a:xfrm>
            <a:custGeom>
              <a:rect b="b" l="l" r="r" t="t"/>
              <a:pathLst>
                <a:path extrusionOk="0" h="278308" w="629392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316957" y="5716734"/>
              <a:ext cx="735035" cy="297656"/>
            </a:xfrm>
            <a:custGeom>
              <a:rect b="b" l="l" r="r" t="t"/>
              <a:pathLst>
                <a:path extrusionOk="0" h="297656" w="735035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8703591" y="5342516"/>
              <a:ext cx="470184" cy="250031"/>
            </a:xfrm>
            <a:custGeom>
              <a:rect b="b" l="l" r="r" t="t"/>
              <a:pathLst>
                <a:path extrusionOk="0" h="250031" w="470184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2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6221960"/>
              <a:ext cx="2856819" cy="635496"/>
            </a:xfrm>
            <a:custGeom>
              <a:rect b="b" l="l" r="r" t="t"/>
              <a:pathLst>
                <a:path extrusionOk="0" h="635496" w="2856819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973586" y="6067738"/>
              <a:ext cx="642784" cy="385464"/>
            </a:xfrm>
            <a:custGeom>
              <a:rect b="b" l="l" r="r" t="t"/>
              <a:pathLst>
                <a:path extrusionOk="0" h="385464" w="642784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8302" y="5250656"/>
              <a:ext cx="1781048" cy="314027"/>
            </a:xfrm>
            <a:custGeom>
              <a:rect b="b" l="l" r="r" t="t"/>
              <a:pathLst>
                <a:path extrusionOk="0" h="314027" w="1781048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90344" y="5404894"/>
              <a:ext cx="1040060" cy="455414"/>
            </a:xfrm>
            <a:custGeom>
              <a:rect b="b" l="l" r="r" t="t"/>
              <a:pathLst>
                <a:path extrusionOk="0" h="455414" w="104006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73586" y="6263466"/>
              <a:ext cx="1077258" cy="461367"/>
            </a:xfrm>
            <a:custGeom>
              <a:rect b="b" l="l" r="r" t="t"/>
              <a:pathLst>
                <a:path extrusionOk="0" h="461367" w="1077258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531332" y="5949605"/>
              <a:ext cx="299073" cy="324445"/>
            </a:xfrm>
            <a:custGeom>
              <a:rect b="b" l="l" r="r" t="t"/>
              <a:pathLst>
                <a:path extrusionOk="0" h="324445" w="299073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13394" y="5425142"/>
              <a:ext cx="557972" cy="370582"/>
            </a:xfrm>
            <a:custGeom>
              <a:rect b="b" l="l" r="r" t="t"/>
              <a:pathLst>
                <a:path extrusionOk="0" h="370582" w="557972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6975" y="5677250"/>
              <a:ext cx="193430" cy="305097"/>
            </a:xfrm>
            <a:custGeom>
              <a:rect b="b" l="l" r="r" t="t"/>
              <a:pathLst>
                <a:path extrusionOk="0" h="305097" w="19343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/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34" name="Google Shape;34;p4"/>
            <p:cNvSpPr/>
            <p:nvPr/>
          </p:nvSpPr>
          <p:spPr>
            <a:xfrm>
              <a:off x="6316957" y="6351571"/>
              <a:ext cx="2856819" cy="506015"/>
            </a:xfrm>
            <a:custGeom>
              <a:rect b="b" l="l" r="r" t="t"/>
              <a:pathLst>
                <a:path extrusionOk="0" h="506015" w="2856819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306428" y="5250656"/>
              <a:ext cx="1434361" cy="253007"/>
            </a:xfrm>
            <a:custGeom>
              <a:rect b="b" l="l" r="r" t="t"/>
              <a:pathLst>
                <a:path extrusionOk="0" h="253007" w="1434361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316957" y="6512738"/>
              <a:ext cx="989471" cy="342304"/>
            </a:xfrm>
            <a:custGeom>
              <a:rect b="b" l="l" r="r" t="t"/>
              <a:pathLst>
                <a:path extrusionOk="0" h="342304" w="989471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885118" y="6183395"/>
              <a:ext cx="288657" cy="218777"/>
            </a:xfrm>
            <a:custGeom>
              <a:rect b="b" l="l" r="r" t="t"/>
              <a:pathLst>
                <a:path extrusionOk="0" h="218777" w="288657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316957" y="6431950"/>
              <a:ext cx="493991" cy="254496"/>
            </a:xfrm>
            <a:custGeom>
              <a:rect b="b" l="l" r="r" t="t"/>
              <a:pathLst>
                <a:path extrusionOk="0" h="254496" w="493991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029447" y="6015219"/>
              <a:ext cx="144328" cy="193476"/>
            </a:xfrm>
            <a:custGeom>
              <a:rect b="b" l="l" r="r" t="t"/>
              <a:pathLst>
                <a:path extrusionOk="0" h="193476" w="144328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224479" y="5847043"/>
              <a:ext cx="949297" cy="334863"/>
            </a:xfrm>
            <a:custGeom>
              <a:rect b="b" l="l" r="r" t="t"/>
              <a:pathLst>
                <a:path extrusionOk="0" h="334863" w="949297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677035" y="5840035"/>
              <a:ext cx="629392" cy="278308"/>
            </a:xfrm>
            <a:custGeom>
              <a:rect b="b" l="l" r="r" t="t"/>
              <a:pathLst>
                <a:path extrusionOk="0" h="278308" w="629392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316957" y="5716734"/>
              <a:ext cx="735035" cy="297656"/>
            </a:xfrm>
            <a:custGeom>
              <a:rect b="b" l="l" r="r" t="t"/>
              <a:pathLst>
                <a:path extrusionOk="0" h="297656" w="735035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703591" y="5342516"/>
              <a:ext cx="470184" cy="250031"/>
            </a:xfrm>
            <a:custGeom>
              <a:rect b="b" l="l" r="r" t="t"/>
              <a:pathLst>
                <a:path extrusionOk="0" h="250031" w="470184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1006900" y="677700"/>
            <a:ext cx="4936800" cy="340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4"/>
          <p:cNvSpPr txBox="1"/>
          <p:nvPr/>
        </p:nvSpPr>
        <p:spPr>
          <a:xfrm>
            <a:off x="239550" y="339696"/>
            <a:ext cx="777000" cy="6537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100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49" name="Google Shape;49;p5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5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6"/>
          <p:cNvGrpSpPr/>
          <p:nvPr/>
        </p:nvGrpSpPr>
        <p:grpSpPr>
          <a:xfrm>
            <a:off x="-239" y="-106"/>
            <a:ext cx="9143821" cy="5143317"/>
            <a:chOff x="6361595" y="2777133"/>
            <a:chExt cx="2856819" cy="1606935"/>
          </a:xfrm>
        </p:grpSpPr>
        <p:sp>
          <p:nvSpPr>
            <p:cNvPr id="60" name="Google Shape;60;p6"/>
            <p:cNvSpPr/>
            <p:nvPr/>
          </p:nvSpPr>
          <p:spPr>
            <a:xfrm>
              <a:off x="6361595" y="3328877"/>
              <a:ext cx="2856819" cy="1055191"/>
            </a:xfrm>
            <a:custGeom>
              <a:rect b="b" l="l" r="r" t="t"/>
              <a:pathLst>
                <a:path extrusionOk="0" h="1055191" w="2856819">
                  <a:moveTo>
                    <a:pt x="0" y="1055599"/>
                  </a:moveTo>
                  <a:lnTo>
                    <a:pt x="2856819" y="1055599"/>
                  </a:lnTo>
                  <a:lnTo>
                    <a:pt x="2856819" y="0"/>
                  </a:lnTo>
                  <a:lnTo>
                    <a:pt x="0" y="503854"/>
                  </a:lnTo>
                  <a:lnTo>
                    <a:pt x="0" y="1055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6361595" y="3581367"/>
              <a:ext cx="471672" cy="250031"/>
            </a:xfrm>
            <a:custGeom>
              <a:rect b="b" l="l" r="r" t="t"/>
              <a:pathLst>
                <a:path extrusionOk="0" h="250031" w="471672">
                  <a:moveTo>
                    <a:pt x="0" y="83189"/>
                  </a:moveTo>
                  <a:lnTo>
                    <a:pt x="0" y="251365"/>
                  </a:lnTo>
                  <a:lnTo>
                    <a:pt x="471673" y="168176"/>
                  </a:lnTo>
                  <a:lnTo>
                    <a:pt x="471673" y="0"/>
                  </a:lnTo>
                  <a:lnTo>
                    <a:pt x="0" y="831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188769" y="3160702"/>
              <a:ext cx="1029645" cy="349746"/>
            </a:xfrm>
            <a:custGeom>
              <a:rect b="b" l="l" r="r" t="t"/>
              <a:pathLst>
                <a:path extrusionOk="0" h="349746" w="1029645">
                  <a:moveTo>
                    <a:pt x="1029645" y="0"/>
                  </a:moveTo>
                  <a:lnTo>
                    <a:pt x="0" y="181597"/>
                  </a:lnTo>
                  <a:lnTo>
                    <a:pt x="0" y="349773"/>
                  </a:lnTo>
                  <a:lnTo>
                    <a:pt x="1029645" y="168176"/>
                  </a:lnTo>
                  <a:lnTo>
                    <a:pt x="102964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361595" y="3343125"/>
              <a:ext cx="868949" cy="319980"/>
            </a:xfrm>
            <a:custGeom>
              <a:rect b="b" l="l" r="r" t="t"/>
              <a:pathLst>
                <a:path extrusionOk="0" h="319980" w="868949">
                  <a:moveTo>
                    <a:pt x="0" y="153256"/>
                  </a:moveTo>
                  <a:lnTo>
                    <a:pt x="0" y="321431"/>
                  </a:lnTo>
                  <a:lnTo>
                    <a:pt x="868949" y="168176"/>
                  </a:lnTo>
                  <a:lnTo>
                    <a:pt x="868949" y="0"/>
                  </a:lnTo>
                  <a:lnTo>
                    <a:pt x="0" y="15325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361595" y="3286479"/>
              <a:ext cx="236580" cy="209847"/>
            </a:xfrm>
            <a:custGeom>
              <a:rect b="b" l="l" r="r" t="t"/>
              <a:pathLst>
                <a:path extrusionOk="0" h="209847" w="236580">
                  <a:moveTo>
                    <a:pt x="0" y="41725"/>
                  </a:moveTo>
                  <a:lnTo>
                    <a:pt x="0" y="209901"/>
                  </a:lnTo>
                  <a:lnTo>
                    <a:pt x="236580" y="168176"/>
                  </a:lnTo>
                  <a:lnTo>
                    <a:pt x="236580" y="0"/>
                  </a:lnTo>
                  <a:lnTo>
                    <a:pt x="0" y="417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331610" y="2824350"/>
              <a:ext cx="886804" cy="324445"/>
            </a:xfrm>
            <a:custGeom>
              <a:rect b="b" l="l" r="r" t="t"/>
              <a:pathLst>
                <a:path extrusionOk="0" h="324445" w="886804">
                  <a:moveTo>
                    <a:pt x="886804" y="0"/>
                  </a:moveTo>
                  <a:lnTo>
                    <a:pt x="0" y="156405"/>
                  </a:lnTo>
                  <a:lnTo>
                    <a:pt x="0" y="324581"/>
                  </a:lnTo>
                  <a:lnTo>
                    <a:pt x="886804" y="168176"/>
                  </a:lnTo>
                  <a:lnTo>
                    <a:pt x="886804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868978" y="2954026"/>
              <a:ext cx="660639" cy="284261"/>
            </a:xfrm>
            <a:custGeom>
              <a:rect b="b" l="l" r="r" t="t"/>
              <a:pathLst>
                <a:path extrusionOk="0" h="284261" w="660639">
                  <a:moveTo>
                    <a:pt x="0" y="116516"/>
                  </a:moveTo>
                  <a:lnTo>
                    <a:pt x="0" y="284692"/>
                  </a:lnTo>
                  <a:lnTo>
                    <a:pt x="660639" y="168176"/>
                  </a:lnTo>
                  <a:lnTo>
                    <a:pt x="660639" y="0"/>
                  </a:lnTo>
                  <a:lnTo>
                    <a:pt x="0" y="11651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093655" y="2777133"/>
              <a:ext cx="1438825" cy="253007"/>
            </a:xfrm>
            <a:custGeom>
              <a:rect b="b" l="l" r="r" t="t"/>
              <a:pathLst>
                <a:path extrusionOk="0" h="253007" w="1438825">
                  <a:moveTo>
                    <a:pt x="485388" y="0"/>
                  </a:moveTo>
                  <a:lnTo>
                    <a:pt x="0" y="85607"/>
                  </a:lnTo>
                  <a:lnTo>
                    <a:pt x="0" y="253783"/>
                  </a:lnTo>
                  <a:lnTo>
                    <a:pt x="1438932" y="0"/>
                  </a:lnTo>
                  <a:lnTo>
                    <a:pt x="48538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6"/>
          <p:cNvSpPr txBox="1"/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3200400" y="2800175"/>
            <a:ext cx="5486400" cy="21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73" name="Google Shape;73;p7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3200375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/>
        </p:txBody>
      </p:sp>
      <p:sp>
        <p:nvSpPr>
          <p:cNvPr id="81" name="Google Shape;81;p7"/>
          <p:cNvSpPr txBox="1"/>
          <p:nvPr>
            <p:ph idx="2" type="body"/>
          </p:nvPr>
        </p:nvSpPr>
        <p:spPr>
          <a:xfrm>
            <a:off x="6193205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/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85" name="Google Shape;85;p8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8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2" name="Google Shape;92;p8"/>
          <p:cNvSpPr txBox="1"/>
          <p:nvPr>
            <p:ph idx="1" type="body"/>
          </p:nvPr>
        </p:nvSpPr>
        <p:spPr>
          <a:xfrm>
            <a:off x="457200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3" name="Google Shape;93;p8"/>
          <p:cNvSpPr txBox="1"/>
          <p:nvPr>
            <p:ph idx="2" type="body"/>
          </p:nvPr>
        </p:nvSpPr>
        <p:spPr>
          <a:xfrm>
            <a:off x="3290238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4" name="Google Shape;94;p8"/>
          <p:cNvSpPr txBox="1"/>
          <p:nvPr>
            <p:ph idx="3" type="body"/>
          </p:nvPr>
        </p:nvSpPr>
        <p:spPr>
          <a:xfrm>
            <a:off x="6123300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98" name="Google Shape;98;p9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9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0"/>
          <p:cNvGrpSpPr/>
          <p:nvPr/>
        </p:nvGrpSpPr>
        <p:grpSpPr>
          <a:xfrm>
            <a:off x="-120" y="0"/>
            <a:ext cx="9143821" cy="5144623"/>
            <a:chOff x="2973586" y="0"/>
            <a:chExt cx="2856819" cy="1607343"/>
          </a:xfrm>
        </p:grpSpPr>
        <p:sp>
          <p:nvSpPr>
            <p:cNvPr id="108" name="Google Shape;108;p10"/>
            <p:cNvSpPr/>
            <p:nvPr/>
          </p:nvSpPr>
          <p:spPr>
            <a:xfrm>
              <a:off x="2973586" y="0"/>
              <a:ext cx="2856819" cy="1607343"/>
            </a:xfrm>
            <a:custGeom>
              <a:rect b="b" l="l" r="r" t="t"/>
              <a:pathLst>
                <a:path extrusionOk="0" h="1607343" w="2856819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2973586" y="278850"/>
              <a:ext cx="319904" cy="223242"/>
            </a:xfrm>
            <a:custGeom>
              <a:rect b="b" l="l" r="r" t="t"/>
              <a:pathLst>
                <a:path extrusionOk="0" h="223242" w="319904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4446633" y="0"/>
              <a:ext cx="1380795" cy="242589"/>
            </a:xfrm>
            <a:custGeom>
              <a:rect b="b" l="l" r="r" t="t"/>
              <a:pathLst>
                <a:path extrusionOk="0" h="242589" w="1380795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2973586" y="131406"/>
              <a:ext cx="202358" cy="202406"/>
            </a:xfrm>
            <a:custGeom>
              <a:rect b="b" l="l" r="r" t="t"/>
              <a:pathLst>
                <a:path extrusionOk="0" h="202406" w="202358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3669936" y="0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0"/>
          <p:cNvSpPr txBox="1"/>
          <p:nvPr>
            <p:ph idx="1" type="body"/>
          </p:nvPr>
        </p:nvSpPr>
        <p:spPr>
          <a:xfrm>
            <a:off x="457200" y="1844275"/>
            <a:ext cx="2190000" cy="27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14" name="Google Shape;114;p10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2CA388"/>
            </a:gs>
            <a:gs pos="100000">
              <a:srgbClr val="A6D683"/>
            </a:gs>
          </a:gsLst>
          <a:lin ang="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8.png"/><Relationship Id="rId5" Type="http://schemas.openxmlformats.org/officeDocument/2006/relationships/hyperlink" Target="https://www.zipdatamaps.com/zipcodes-charlotte-nc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3.jpg"/><Relationship Id="rId5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>
            <p:ph type="ctrTitle"/>
          </p:nvPr>
        </p:nvSpPr>
        <p:spPr>
          <a:xfrm>
            <a:off x="2595525" y="188550"/>
            <a:ext cx="5214300" cy="90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Time series Analysis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Mg Real Estate Group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 txBox="1"/>
          <p:nvPr/>
        </p:nvSpPr>
        <p:spPr>
          <a:xfrm>
            <a:off x="4522450" y="4275625"/>
            <a:ext cx="33522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hivo"/>
                <a:ea typeface="Chivo"/>
                <a:cs typeface="Chivo"/>
                <a:sym typeface="Chivo"/>
              </a:rPr>
              <a:t>By Omega Markos</a:t>
            </a:r>
            <a:endParaRPr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title"/>
          </p:nvPr>
        </p:nvSpPr>
        <p:spPr>
          <a:xfrm>
            <a:off x="57800" y="108150"/>
            <a:ext cx="6052800" cy="1065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Problem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" name="Google Shape;147;p14"/>
          <p:cNvSpPr txBox="1"/>
          <p:nvPr>
            <p:ph idx="1" type="body"/>
          </p:nvPr>
        </p:nvSpPr>
        <p:spPr>
          <a:xfrm>
            <a:off x="1049800" y="2132050"/>
            <a:ext cx="7637100" cy="196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 MG Real Estate Group profit  is becoming unpredictable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Low risk high profit investment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57800" y="108150"/>
            <a:ext cx="6052800" cy="1065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Methodology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" name="Google Shape;154;p15"/>
          <p:cNvSpPr txBox="1"/>
          <p:nvPr>
            <p:ph idx="1" type="body"/>
          </p:nvPr>
        </p:nvSpPr>
        <p:spPr>
          <a:xfrm>
            <a:off x="183025" y="2706100"/>
            <a:ext cx="2629800" cy="196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Data preprocessing </a:t>
            </a:r>
            <a:endParaRPr b="1" sz="18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▰"/>
            </a:pPr>
            <a:r>
              <a:rPr lang="en"/>
              <a:t>Zillow data set 1996-2018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▰"/>
            </a:pPr>
            <a:r>
              <a:rPr lang="en"/>
              <a:t>Identify zip codes with rapid price increase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 txBox="1"/>
          <p:nvPr>
            <p:ph idx="2" type="body"/>
          </p:nvPr>
        </p:nvSpPr>
        <p:spPr>
          <a:xfrm>
            <a:off x="2940275" y="2372450"/>
            <a:ext cx="3677700" cy="213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Risk factor analysis &amp; filtering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▰"/>
            </a:pPr>
            <a:r>
              <a:rPr lang="en" sz="1400"/>
              <a:t>Population growth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▰"/>
            </a:pPr>
            <a:r>
              <a:rPr lang="en"/>
              <a:t>Job growth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▰"/>
            </a:pPr>
            <a:r>
              <a:rPr lang="en"/>
              <a:t>Rent index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▰"/>
            </a:pPr>
            <a:r>
              <a:rPr lang="en"/>
              <a:t>Vacancy rate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▰"/>
            </a:pPr>
            <a:r>
              <a:rPr lang="en"/>
              <a:t>Model accuracy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 txBox="1"/>
          <p:nvPr>
            <p:ph idx="3" type="body"/>
          </p:nvPr>
        </p:nvSpPr>
        <p:spPr>
          <a:xfrm>
            <a:off x="6551250" y="1710100"/>
            <a:ext cx="2437800" cy="22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Time series model: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▰"/>
            </a:pPr>
            <a:r>
              <a:rPr lang="en"/>
              <a:t>To forecast future values ?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" y="1481725"/>
            <a:ext cx="8486775" cy="3600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16"/>
          <p:cNvCxnSpPr>
            <a:stCxn id="165" idx="2"/>
          </p:cNvCxnSpPr>
          <p:nvPr/>
        </p:nvCxnSpPr>
        <p:spPr>
          <a:xfrm flipH="1">
            <a:off x="4819675" y="1159350"/>
            <a:ext cx="772500" cy="277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16"/>
          <p:cNvSpPr txBox="1"/>
          <p:nvPr>
            <p:ph idx="4294967295" type="title"/>
          </p:nvPr>
        </p:nvSpPr>
        <p:spPr>
          <a:xfrm>
            <a:off x="259225" y="0"/>
            <a:ext cx="4750800" cy="115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FFFFFF"/>
                </a:solidFill>
              </a:rPr>
              <a:t>Factors affecting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real estate investment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" name="Google Shape;165;p16"/>
          <p:cNvSpPr txBox="1"/>
          <p:nvPr>
            <p:ph idx="4294967295" type="title"/>
          </p:nvPr>
        </p:nvSpPr>
        <p:spPr>
          <a:xfrm>
            <a:off x="4869325" y="819150"/>
            <a:ext cx="1445700" cy="34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Highest vacancy rate</a:t>
            </a:r>
            <a:endParaRPr sz="1000">
              <a:solidFill>
                <a:srgbClr val="000000"/>
              </a:solidFill>
            </a:endParaRPr>
          </a:p>
        </p:txBody>
      </p:sp>
      <p:cxnSp>
        <p:nvCxnSpPr>
          <p:cNvPr id="167" name="Google Shape;167;p16"/>
          <p:cNvCxnSpPr/>
          <p:nvPr/>
        </p:nvCxnSpPr>
        <p:spPr>
          <a:xfrm>
            <a:off x="3324225" y="1376950"/>
            <a:ext cx="28500" cy="29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16"/>
          <p:cNvSpPr txBox="1"/>
          <p:nvPr>
            <p:ph idx="4294967295" type="title"/>
          </p:nvPr>
        </p:nvSpPr>
        <p:spPr>
          <a:xfrm>
            <a:off x="2181225" y="1141524"/>
            <a:ext cx="2486100" cy="34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Fast population growth</a:t>
            </a: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type="title"/>
          </p:nvPr>
        </p:nvSpPr>
        <p:spPr>
          <a:xfrm>
            <a:off x="259225" y="-35125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FFFFFF"/>
                </a:solidFill>
              </a:rPr>
              <a:t>F</a:t>
            </a:r>
            <a:r>
              <a:rPr lang="en">
                <a:solidFill>
                  <a:srgbClr val="FFFFFF"/>
                </a:solidFill>
              </a:rPr>
              <a:t>actors affecting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real estate investment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17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17"/>
          <p:cNvSpPr txBox="1"/>
          <p:nvPr>
            <p:ph type="title"/>
          </p:nvPr>
        </p:nvSpPr>
        <p:spPr>
          <a:xfrm>
            <a:off x="4857675" y="1438100"/>
            <a:ext cx="2577900" cy="5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Rent price by state</a:t>
            </a:r>
            <a:endParaRPr sz="1400">
              <a:solidFill>
                <a:srgbClr val="0000FF"/>
              </a:solidFill>
            </a:endParaRPr>
          </a:p>
        </p:txBody>
      </p:sp>
      <p:pic>
        <p:nvPicPr>
          <p:cNvPr id="176" name="Google Shape;1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" y="1979300"/>
            <a:ext cx="8277225" cy="32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2" name="Google Shape;1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575376" cy="10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8"/>
          <p:cNvSpPr txBox="1"/>
          <p:nvPr>
            <p:ph idx="4294967295" type="title"/>
          </p:nvPr>
        </p:nvSpPr>
        <p:spPr>
          <a:xfrm>
            <a:off x="1727775" y="43450"/>
            <a:ext cx="4664700" cy="9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locations 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84" name="Google Shape;184;p18"/>
          <p:cNvGraphicFramePr/>
          <p:nvPr/>
        </p:nvGraphicFramePr>
        <p:xfrm>
          <a:off x="1036000" y="158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{03465B0B-008E-471F-A9E1-81B234C06708}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Location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Rate of increase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Zip code 27980 Hertfold, NC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45%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Zip code 30032 Candler-Mcafee,GA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76%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Zip code 33805 Lakeland, Fl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78%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Zip code 32117 Holly Hill,Fl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56%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Zip code 28208 </a:t>
                      </a:r>
                      <a:r>
                        <a:rPr lang="en">
                          <a:solidFill>
                            <a:srgbClr val="0000FF"/>
                          </a:solidFill>
                          <a:uFill>
                            <a:noFill/>
                          </a:u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Charlotte</a:t>
                      </a:r>
                      <a:r>
                        <a:rPr lang="en">
                          <a:solidFill>
                            <a:srgbClr val="0000FF"/>
                          </a:solidFill>
                        </a:rPr>
                        <a:t>, NC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73%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19"/>
          <p:cNvPicPr preferRelativeResize="0"/>
          <p:nvPr/>
        </p:nvPicPr>
        <p:blipFill rotWithShape="1">
          <a:blip r:embed="rId4">
            <a:alphaModFix/>
          </a:blip>
          <a:srcRect b="1830" l="0" r="0" t="1820"/>
          <a:stretch/>
        </p:blipFill>
        <p:spPr>
          <a:xfrm>
            <a:off x="3314000" y="0"/>
            <a:ext cx="1534550" cy="7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 txBox="1"/>
          <p:nvPr/>
        </p:nvSpPr>
        <p:spPr>
          <a:xfrm>
            <a:off x="99625" y="1672575"/>
            <a:ext cx="5706000" cy="2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2" name="Google Shape;192;p19"/>
          <p:cNvPicPr preferRelativeResize="0"/>
          <p:nvPr/>
        </p:nvPicPr>
        <p:blipFill rotWithShape="1">
          <a:blip r:embed="rId5">
            <a:alphaModFix/>
          </a:blip>
          <a:srcRect b="11929" l="0" r="0" t="11937"/>
          <a:stretch/>
        </p:blipFill>
        <p:spPr>
          <a:xfrm>
            <a:off x="57150" y="95250"/>
            <a:ext cx="1619251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380875" y="2206750"/>
            <a:ext cx="3733800" cy="2227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 Rent &amp; sale </a:t>
            </a:r>
            <a:endParaRPr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 sz="14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Zip code 32117 Holly Hill,Fl</a:t>
            </a: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Zip code 33805 Lakeland, Fl</a:t>
            </a: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Zip code 30032 Candler-Mcafee,GA</a:t>
            </a:r>
            <a:endParaRPr sz="14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434343"/>
              </a:solidFill>
            </a:endParaRPr>
          </a:p>
        </p:txBody>
      </p:sp>
      <p:sp>
        <p:nvSpPr>
          <p:cNvPr id="194" name="Google Shape;194;p19"/>
          <p:cNvSpPr txBox="1"/>
          <p:nvPr>
            <p:ph idx="1" type="body"/>
          </p:nvPr>
        </p:nvSpPr>
        <p:spPr>
          <a:xfrm>
            <a:off x="4905250" y="1982950"/>
            <a:ext cx="3733800" cy="2675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Flip &amp; sale</a:t>
            </a:r>
            <a:endParaRPr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Nunito"/>
              <a:buNone/>
            </a:pPr>
            <a:r>
              <a:rPr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Zip code 27980 Hertfold, NC</a:t>
            </a: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Zip code 32117 Holly Hill,Fl</a:t>
            </a: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434343"/>
              </a:solidFill>
            </a:endParaRPr>
          </a:p>
        </p:txBody>
      </p:sp>
      <p:sp>
        <p:nvSpPr>
          <p:cNvPr id="195" name="Google Shape;195;p19"/>
          <p:cNvSpPr txBox="1"/>
          <p:nvPr>
            <p:ph idx="4294967295" type="title"/>
          </p:nvPr>
        </p:nvSpPr>
        <p:spPr>
          <a:xfrm>
            <a:off x="2105025" y="777475"/>
            <a:ext cx="5486400" cy="139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AF8"/>
                </a:solidFill>
              </a:rPr>
              <a:t>Recommendations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0"/>
          <p:cNvSpPr txBox="1"/>
          <p:nvPr>
            <p:ph type="title"/>
          </p:nvPr>
        </p:nvSpPr>
        <p:spPr>
          <a:xfrm>
            <a:off x="259225" y="253200"/>
            <a:ext cx="5486400" cy="139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</a:t>
            </a:r>
            <a:r>
              <a:rPr lang="en">
                <a:solidFill>
                  <a:srgbClr val="FFFFFF"/>
                </a:solidFill>
              </a:rPr>
              <a:t>uture work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" name="Google Shape;202;p20"/>
          <p:cNvSpPr txBox="1"/>
          <p:nvPr>
            <p:ph idx="2" type="body"/>
          </p:nvPr>
        </p:nvSpPr>
        <p:spPr>
          <a:xfrm>
            <a:off x="1102700" y="1913550"/>
            <a:ext cx="7257300" cy="255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Nunito"/>
              <a:buChar char="●"/>
            </a:pPr>
            <a:r>
              <a:rPr b="1" lang="en" sz="14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More analysis on the types of  houses with in a specific zip code</a:t>
            </a:r>
            <a:endParaRPr b="1" sz="14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Nunito"/>
              <a:buChar char="●"/>
            </a:pPr>
            <a:r>
              <a:rPr b="1" lang="en" sz="14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Include the rent profit to the calculated ROI</a:t>
            </a:r>
            <a:endParaRPr b="1" sz="14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001A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457200" y="1289850"/>
            <a:ext cx="4114800" cy="1525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08" name="Google Shape;208;p21"/>
          <p:cNvSpPr txBox="1"/>
          <p:nvPr>
            <p:ph idx="1" type="body"/>
          </p:nvPr>
        </p:nvSpPr>
        <p:spPr>
          <a:xfrm>
            <a:off x="4158275" y="2815050"/>
            <a:ext cx="4049700" cy="21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Any questions?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       Contact info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omegaghirmay@gmail.com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endParaRPr b="1"/>
          </a:p>
        </p:txBody>
      </p:sp>
      <p:sp>
        <p:nvSpPr>
          <p:cNvPr id="209" name="Google Shape;209;p2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cmorri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