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92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94620"/>
  </p:normalViewPr>
  <p:slideViewPr>
    <p:cSldViewPr snapToGrid="0" snapToObjects="1">
      <p:cViewPr>
        <p:scale>
          <a:sx n="20" d="100"/>
          <a:sy n="20" d="100"/>
        </p:scale>
        <p:origin x="296" y="8"/>
      </p:cViewPr>
      <p:guideLst>
        <p:guide orient="horz" pos="1039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583363" y="18653125"/>
            <a:ext cx="30724476" cy="84137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3467100" y="21153437"/>
            <a:ext cx="37307838" cy="653732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467100" y="13952537"/>
            <a:ext cx="37307838" cy="72009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193925" y="7681913"/>
            <a:ext cx="19675475" cy="2172335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3930915" indent="-1657615">
              <a:spcBef>
                <a:spcPts val="600"/>
              </a:spcBef>
              <a:defRPr sz="2800"/>
            </a:lvl2pPr>
            <a:lvl3pPr marL="6135687" indent="-1589087">
              <a:spcBef>
                <a:spcPts val="600"/>
              </a:spcBef>
              <a:defRPr sz="2800"/>
            </a:lvl3pPr>
            <a:lvl4pPr marL="8586435" indent="-1768122">
              <a:spcBef>
                <a:spcPts val="600"/>
              </a:spcBef>
              <a:defRPr sz="2800"/>
            </a:lvl4pPr>
            <a:lvl5pPr marL="10859735" indent="-1768122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93925" y="7369175"/>
            <a:ext cx="19392900" cy="307022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296437" y="7369175"/>
            <a:ext cx="19400840" cy="307022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17160875" y="1311275"/>
            <a:ext cx="24536400" cy="28093988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3897086" indent="-1623786">
              <a:spcBef>
                <a:spcPts val="700"/>
              </a:spcBef>
              <a:defRPr sz="3200"/>
            </a:lvl2pPr>
            <a:lvl3pPr marL="6060017" indent="-1513417">
              <a:spcBef>
                <a:spcPts val="700"/>
              </a:spcBef>
              <a:defRPr sz="3200"/>
            </a:lvl3pPr>
            <a:lvl4pPr marL="8636953" indent="-1818640">
              <a:spcBef>
                <a:spcPts val="700"/>
              </a:spcBef>
              <a:defRPr sz="3200"/>
            </a:lvl4pPr>
            <a:lvl5pPr marL="10910253" indent="-181864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2193925" y="6888163"/>
            <a:ext cx="14439900" cy="225171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602663" y="23042562"/>
            <a:ext cx="26335038" cy="272097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602663" y="2941638"/>
            <a:ext cx="26335038" cy="197500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02663" y="25763537"/>
            <a:ext cx="26335038" cy="38623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193925" y="1319212"/>
            <a:ext cx="39503350" cy="5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7291" tIns="227291" rIns="227291" bIns="227291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925" y="7681913"/>
            <a:ext cx="39503350" cy="2172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7291" tIns="227291" rIns="227291" bIns="227291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0241152" y="29976762"/>
            <a:ext cx="1456124" cy="1441501"/>
          </a:xfrm>
          <a:prstGeom prst="rect">
            <a:avLst/>
          </a:prstGeom>
          <a:ln w="12700">
            <a:miter lim="400000"/>
          </a:ln>
        </p:spPr>
        <p:txBody>
          <a:bodyPr wrap="none" lIns="227291" tIns="227291" rIns="227291" bIns="227291">
            <a:spAutoFit/>
          </a:bodyPr>
          <a:lstStyle>
            <a:lvl1pPr algn="r">
              <a:defRPr sz="7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46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4546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4546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4546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4546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4546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4546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4546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4546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704975" marR="0" indent="-1704975" algn="l" defTabSz="45466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sz="1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3898546" marR="0" indent="-1625246" algn="l" defTabSz="45466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–"/>
        <a:tabLst/>
        <a:defRPr sz="1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063196" marR="0" indent="-1516596" algn="l" defTabSz="45466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sz="1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643842" marR="0" indent="-1825528" algn="l" defTabSz="45466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–"/>
        <a:tabLst/>
        <a:defRPr sz="1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917142" marR="0" indent="-1825528" algn="l" defTabSz="45466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»"/>
        <a:tabLst/>
        <a:defRPr sz="1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1374342" marR="0" indent="-1825528" algn="l" defTabSz="45466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»"/>
        <a:tabLst/>
        <a:defRPr sz="1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1831542" marR="0" indent="-1825528" algn="l" defTabSz="45466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»"/>
        <a:tabLst/>
        <a:defRPr sz="1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2288742" marR="0" indent="-1825528" algn="l" defTabSz="45466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»"/>
        <a:tabLst/>
        <a:defRPr sz="1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2745942" marR="0" indent="-1825528" algn="l" defTabSz="45466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»"/>
        <a:tabLst/>
        <a:defRPr sz="1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c.nasa.gov/WWW/K-12/airplane/atmosmet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8"/>
          <p:cNvSpPr/>
          <p:nvPr/>
        </p:nvSpPr>
        <p:spPr>
          <a:xfrm>
            <a:off x="977635" y="8542136"/>
            <a:ext cx="10469880" cy="666346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2400"/>
            </a:pPr>
            <a:endParaRPr/>
          </a:p>
        </p:txBody>
      </p:sp>
      <p:sp>
        <p:nvSpPr>
          <p:cNvPr id="104" name="Rectangle 35"/>
          <p:cNvSpPr txBox="1"/>
          <p:nvPr/>
        </p:nvSpPr>
        <p:spPr>
          <a:xfrm>
            <a:off x="1088450" y="11412626"/>
            <a:ext cx="10377825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>
              <a:tabLst>
                <a:tab pos="850900" algn="l"/>
              </a:tabLst>
              <a:defRPr sz="2700"/>
            </a:pPr>
            <a:endParaRPr lang="en-US" sz="2700" dirty="0"/>
          </a:p>
        </p:txBody>
      </p:sp>
      <p:sp>
        <p:nvSpPr>
          <p:cNvPr id="105" name="Rectangle 36"/>
          <p:cNvSpPr txBox="1"/>
          <p:nvPr/>
        </p:nvSpPr>
        <p:spPr>
          <a:xfrm>
            <a:off x="32507803" y="14350019"/>
            <a:ext cx="10379542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tabLst>
                <a:tab pos="850900" algn="l"/>
              </a:tabLst>
              <a:defRPr sz="2700"/>
            </a:lvl1pPr>
          </a:lstStyle>
          <a:p>
            <a:endParaRPr dirty="0"/>
          </a:p>
        </p:txBody>
      </p:sp>
      <p:sp>
        <p:nvSpPr>
          <p:cNvPr id="107" name="Text Box 147"/>
          <p:cNvSpPr txBox="1"/>
          <p:nvPr/>
        </p:nvSpPr>
        <p:spPr>
          <a:xfrm>
            <a:off x="1067536" y="2882039"/>
            <a:ext cx="10376111" cy="420136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0584" tIns="30584" rIns="30584" bIns="30584">
            <a:spAutoFit/>
          </a:bodyPr>
          <a:lstStyle>
            <a:lvl1pPr>
              <a:defRPr sz="2600"/>
            </a:lvl1pPr>
          </a:lstStyle>
          <a:p>
            <a:r>
              <a:rPr lang="en-US" sz="2700" dirty="0"/>
              <a:t>I used computational methods to follow an object (for instance a rocket) that is subject to gravity and thrust, calculating the effect of air resistance and the resulting forces and torques on the object. I use a simple model of air as a collection of non-interacting particles without more complex fluid dynamic interactions. I modeled the object as a collection of flat panes and a declining mass of fuel. By tracking the movements and rotation of this object, I used this program to model the stability of rockets as they fly through air and show how quickly things can spin out of control.</a:t>
            </a:r>
          </a:p>
          <a:p>
            <a:endParaRPr lang="en-US" dirty="0"/>
          </a:p>
        </p:txBody>
      </p:sp>
      <p:pic>
        <p:nvPicPr>
          <p:cNvPr id="10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8983" y="1649446"/>
            <a:ext cx="10343894" cy="201224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Rectangle 18"/>
          <p:cNvSpPr/>
          <p:nvPr/>
        </p:nvSpPr>
        <p:spPr>
          <a:xfrm>
            <a:off x="32443687" y="12214401"/>
            <a:ext cx="10379542" cy="548492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2400"/>
            </a:pPr>
            <a:endParaRPr/>
          </a:p>
        </p:txBody>
      </p:sp>
      <p:sp>
        <p:nvSpPr>
          <p:cNvPr id="113" name="Rectangle"/>
          <p:cNvSpPr/>
          <p:nvPr/>
        </p:nvSpPr>
        <p:spPr>
          <a:xfrm>
            <a:off x="972009" y="1912699"/>
            <a:ext cx="10475506" cy="715677"/>
          </a:xfrm>
          <a:prstGeom prst="rect">
            <a:avLst/>
          </a:prstGeom>
          <a:solidFill>
            <a:srgbClr val="1F3751"/>
          </a:solidFill>
          <a:ln w="57150" cap="flat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57262"/>
            <a:r>
              <a:rPr lang="en-US" sz="4800" b="1" dirty="0">
                <a:solidFill>
                  <a:schemeClr val="bg1"/>
                </a:solidFill>
              </a:rPr>
              <a:t>Abstract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116" name="Rectangle 18"/>
          <p:cNvSpPr/>
          <p:nvPr/>
        </p:nvSpPr>
        <p:spPr>
          <a:xfrm>
            <a:off x="971801" y="2605068"/>
            <a:ext cx="10467979" cy="4408524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2400"/>
            </a:pPr>
            <a:endParaRPr/>
          </a:p>
        </p:txBody>
      </p:sp>
      <p:sp>
        <p:nvSpPr>
          <p:cNvPr id="122" name="Text Box 147"/>
          <p:cNvSpPr txBox="1"/>
          <p:nvPr/>
        </p:nvSpPr>
        <p:spPr>
          <a:xfrm>
            <a:off x="32642314" y="21759905"/>
            <a:ext cx="10270563" cy="49265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584" tIns="30584" rIns="30584" bIns="30584">
            <a:spAutoFit/>
          </a:bodyPr>
          <a:lstStyle/>
          <a:p>
            <a:pPr>
              <a:defRPr sz="2800"/>
            </a:pPr>
            <a:endParaRPr dirty="0"/>
          </a:p>
        </p:txBody>
      </p:sp>
      <p:sp>
        <p:nvSpPr>
          <p:cNvPr id="123" name="Text Box 147"/>
          <p:cNvSpPr txBox="1"/>
          <p:nvPr/>
        </p:nvSpPr>
        <p:spPr>
          <a:xfrm>
            <a:off x="32558343" y="30103042"/>
            <a:ext cx="10343011" cy="130826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0584" tIns="30584" rIns="30584" bIns="30584">
            <a:spAutoFit/>
          </a:bodyPr>
          <a:lstStyle>
            <a:lvl1pPr>
              <a:defRPr sz="2800"/>
            </a:lvl1pPr>
          </a:lstStyle>
          <a:p>
            <a:r>
              <a:rPr lang="en-US" sz="2700" dirty="0"/>
              <a:t>I would like to thank Dr. Rob Knop for his assistance both in and out of the classroom. Also, the use of his </a:t>
            </a:r>
            <a:r>
              <a:rPr lang="en-US" sz="2700" dirty="0" err="1"/>
              <a:t>physvis</a:t>
            </a:r>
            <a:r>
              <a:rPr lang="en-US" sz="2700" dirty="0"/>
              <a:t> program was pivotal to the visualization of this project.</a:t>
            </a:r>
            <a:endParaRPr sz="2700" dirty="0"/>
          </a:p>
        </p:txBody>
      </p:sp>
      <p:sp>
        <p:nvSpPr>
          <p:cNvPr id="124" name="Text Box 147"/>
          <p:cNvSpPr txBox="1"/>
          <p:nvPr/>
        </p:nvSpPr>
        <p:spPr>
          <a:xfrm>
            <a:off x="32579477" y="5973109"/>
            <a:ext cx="10297373" cy="47726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0584" tIns="30584" rIns="30584" bIns="30584">
            <a:spAutoFit/>
          </a:bodyPr>
          <a:lstStyle>
            <a:lvl1pPr>
              <a:defRPr sz="2800"/>
            </a:lvl1pPr>
          </a:lstStyle>
          <a:p>
            <a:endParaRPr sz="2700" dirty="0"/>
          </a:p>
        </p:txBody>
      </p:sp>
      <p:sp>
        <p:nvSpPr>
          <p:cNvPr id="125" name="Text Box 147"/>
          <p:cNvSpPr txBox="1"/>
          <p:nvPr/>
        </p:nvSpPr>
        <p:spPr>
          <a:xfrm>
            <a:off x="32369264" y="19011145"/>
            <a:ext cx="10308974" cy="49265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584" tIns="30584" rIns="30584" bIns="30584">
            <a:spAutoFit/>
          </a:bodyPr>
          <a:lstStyle>
            <a:lvl1pPr>
              <a:defRPr sz="2800"/>
            </a:lvl1pPr>
          </a:lstStyle>
          <a:p>
            <a:endParaRPr dirty="0"/>
          </a:p>
        </p:txBody>
      </p:sp>
      <p:sp>
        <p:nvSpPr>
          <p:cNvPr id="134" name="Rectangle 18"/>
          <p:cNvSpPr/>
          <p:nvPr/>
        </p:nvSpPr>
        <p:spPr>
          <a:xfrm>
            <a:off x="32470205" y="29965371"/>
            <a:ext cx="10469880" cy="1647536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2400"/>
            </a:pPr>
            <a:endParaRPr/>
          </a:p>
        </p:txBody>
      </p:sp>
      <p:sp>
        <p:nvSpPr>
          <p:cNvPr id="138" name="Rectangle 18"/>
          <p:cNvSpPr/>
          <p:nvPr/>
        </p:nvSpPr>
        <p:spPr>
          <a:xfrm>
            <a:off x="32473879" y="26915888"/>
            <a:ext cx="10467977" cy="2024269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2400"/>
            </a:pPr>
            <a:endParaRPr/>
          </a:p>
        </p:txBody>
      </p:sp>
      <p:sp>
        <p:nvSpPr>
          <p:cNvPr id="142" name="Rectangle 18"/>
          <p:cNvSpPr/>
          <p:nvPr/>
        </p:nvSpPr>
        <p:spPr>
          <a:xfrm>
            <a:off x="32406970" y="18652657"/>
            <a:ext cx="10469880" cy="666346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2400"/>
            </a:pPr>
            <a:endParaRPr/>
          </a:p>
        </p:txBody>
      </p:sp>
      <p:sp>
        <p:nvSpPr>
          <p:cNvPr id="146" name="Rectangle 18"/>
          <p:cNvSpPr/>
          <p:nvPr/>
        </p:nvSpPr>
        <p:spPr>
          <a:xfrm>
            <a:off x="32473879" y="6151268"/>
            <a:ext cx="10469880" cy="4794201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2400"/>
            </a:pPr>
            <a:endParaRPr sz="27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4389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4389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" name="Rectangle">
            <a:extLst>
              <a:ext uri="{FF2B5EF4-FFF2-40B4-BE49-F238E27FC236}">
                <a16:creationId xmlns:a16="http://schemas.microsoft.com/office/drawing/2014/main" id="{1A375CEF-CCE9-4647-862C-84464B1BA6F7}"/>
              </a:ext>
            </a:extLst>
          </p:cNvPr>
          <p:cNvSpPr/>
          <p:nvPr/>
        </p:nvSpPr>
        <p:spPr>
          <a:xfrm>
            <a:off x="985248" y="7919643"/>
            <a:ext cx="10481027" cy="715677"/>
          </a:xfrm>
          <a:prstGeom prst="rect">
            <a:avLst/>
          </a:prstGeom>
          <a:solidFill>
            <a:srgbClr val="1F3751"/>
          </a:solidFill>
          <a:ln w="57150" cap="flat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57262"/>
            <a:r>
              <a:rPr lang="en-US" sz="4800" b="1" dirty="0">
                <a:solidFill>
                  <a:schemeClr val="bg1"/>
                </a:solidFill>
              </a:rPr>
              <a:t>Ball Bearing Model of Air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65" name="Rectangle">
            <a:extLst>
              <a:ext uri="{FF2B5EF4-FFF2-40B4-BE49-F238E27FC236}">
                <a16:creationId xmlns:a16="http://schemas.microsoft.com/office/drawing/2014/main" id="{A885244A-A496-8544-8E1C-046FBC65DEA4}"/>
              </a:ext>
            </a:extLst>
          </p:cNvPr>
          <p:cNvSpPr/>
          <p:nvPr/>
        </p:nvSpPr>
        <p:spPr>
          <a:xfrm>
            <a:off x="12325014" y="5392001"/>
            <a:ext cx="19032055" cy="715677"/>
          </a:xfrm>
          <a:prstGeom prst="rect">
            <a:avLst/>
          </a:prstGeom>
          <a:solidFill>
            <a:srgbClr val="1F3751"/>
          </a:solidFill>
          <a:ln w="57150" cap="flat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57262"/>
            <a:r>
              <a:rPr lang="en-US" sz="4800" b="1" dirty="0">
                <a:solidFill>
                  <a:schemeClr val="bg1"/>
                </a:solidFill>
              </a:rPr>
              <a:t>Design 1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66" name="Rectangle">
            <a:extLst>
              <a:ext uri="{FF2B5EF4-FFF2-40B4-BE49-F238E27FC236}">
                <a16:creationId xmlns:a16="http://schemas.microsoft.com/office/drawing/2014/main" id="{98BE463B-0FDC-EA47-B63C-C53923E0C65C}"/>
              </a:ext>
            </a:extLst>
          </p:cNvPr>
          <p:cNvSpPr/>
          <p:nvPr/>
        </p:nvSpPr>
        <p:spPr>
          <a:xfrm>
            <a:off x="32447386" y="11538133"/>
            <a:ext cx="10479024" cy="715677"/>
          </a:xfrm>
          <a:prstGeom prst="rect">
            <a:avLst/>
          </a:prstGeom>
          <a:solidFill>
            <a:srgbClr val="1F3751"/>
          </a:solidFill>
          <a:ln w="57150" cap="flat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57262"/>
            <a:r>
              <a:rPr lang="en-US" sz="4800" b="1" dirty="0">
                <a:solidFill>
                  <a:schemeClr val="bg1"/>
                </a:solidFill>
              </a:rPr>
              <a:t>Problems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67" name="Rectangle">
            <a:extLst>
              <a:ext uri="{FF2B5EF4-FFF2-40B4-BE49-F238E27FC236}">
                <a16:creationId xmlns:a16="http://schemas.microsoft.com/office/drawing/2014/main" id="{60C52F1C-0CE2-774D-8C22-A60D1B07B932}"/>
              </a:ext>
            </a:extLst>
          </p:cNvPr>
          <p:cNvSpPr/>
          <p:nvPr/>
        </p:nvSpPr>
        <p:spPr>
          <a:xfrm>
            <a:off x="32467643" y="29268165"/>
            <a:ext cx="10479024" cy="715677"/>
          </a:xfrm>
          <a:prstGeom prst="rect">
            <a:avLst/>
          </a:prstGeom>
          <a:solidFill>
            <a:srgbClr val="1F3751"/>
          </a:solidFill>
          <a:ln w="57150" cap="flat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57262"/>
            <a:r>
              <a:rPr lang="en-US" sz="4800" b="1" dirty="0">
                <a:solidFill>
                  <a:schemeClr val="bg1"/>
                </a:solidFill>
              </a:rPr>
              <a:t>Acknowledgements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68" name="Rectangle">
            <a:extLst>
              <a:ext uri="{FF2B5EF4-FFF2-40B4-BE49-F238E27FC236}">
                <a16:creationId xmlns:a16="http://schemas.microsoft.com/office/drawing/2014/main" id="{7AAA0C4F-84B3-3A48-828D-6F15F2528D62}"/>
              </a:ext>
            </a:extLst>
          </p:cNvPr>
          <p:cNvSpPr/>
          <p:nvPr/>
        </p:nvSpPr>
        <p:spPr>
          <a:xfrm>
            <a:off x="32495875" y="26230041"/>
            <a:ext cx="10423524" cy="715677"/>
          </a:xfrm>
          <a:prstGeom prst="rect">
            <a:avLst/>
          </a:prstGeom>
          <a:solidFill>
            <a:srgbClr val="1F3751"/>
          </a:solidFill>
          <a:ln w="571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57262"/>
            <a:r>
              <a:rPr lang="en-US" sz="4800" b="1" dirty="0">
                <a:solidFill>
                  <a:schemeClr val="bg1"/>
                </a:solidFill>
              </a:rPr>
              <a:t>References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69" name="Rectangle">
            <a:extLst>
              <a:ext uri="{FF2B5EF4-FFF2-40B4-BE49-F238E27FC236}">
                <a16:creationId xmlns:a16="http://schemas.microsoft.com/office/drawing/2014/main" id="{73F29E59-F6FE-2241-BE18-2DFEF6EE949D}"/>
              </a:ext>
            </a:extLst>
          </p:cNvPr>
          <p:cNvSpPr/>
          <p:nvPr/>
        </p:nvSpPr>
        <p:spPr>
          <a:xfrm>
            <a:off x="32366943" y="18405077"/>
            <a:ext cx="10608261" cy="759761"/>
          </a:xfrm>
          <a:prstGeom prst="rect">
            <a:avLst/>
          </a:prstGeom>
          <a:solidFill>
            <a:srgbClr val="1F3751"/>
          </a:solidFill>
          <a:ln w="57150" cap="flat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57262"/>
            <a:r>
              <a:rPr lang="en-US" sz="4800" b="1" dirty="0">
                <a:solidFill>
                  <a:schemeClr val="bg1"/>
                </a:solidFill>
              </a:rPr>
              <a:t>Extensions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70" name="Rectangle">
            <a:extLst>
              <a:ext uri="{FF2B5EF4-FFF2-40B4-BE49-F238E27FC236}">
                <a16:creationId xmlns:a16="http://schemas.microsoft.com/office/drawing/2014/main" id="{5D1017D5-24ED-EB4A-8AAD-6AA64A08C43B}"/>
              </a:ext>
            </a:extLst>
          </p:cNvPr>
          <p:cNvSpPr/>
          <p:nvPr/>
        </p:nvSpPr>
        <p:spPr>
          <a:xfrm>
            <a:off x="32469951" y="5324678"/>
            <a:ext cx="10488168" cy="715677"/>
          </a:xfrm>
          <a:prstGeom prst="rect">
            <a:avLst/>
          </a:prstGeom>
          <a:solidFill>
            <a:srgbClr val="1F3751"/>
          </a:solidFill>
          <a:ln w="57150" cap="flat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57262"/>
            <a:r>
              <a:rPr lang="en-US" sz="4800" b="1" dirty="0">
                <a:solidFill>
                  <a:schemeClr val="bg1"/>
                </a:solidFill>
              </a:rPr>
              <a:t>Conclusion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71" name="Rectangle">
            <a:extLst>
              <a:ext uri="{FF2B5EF4-FFF2-40B4-BE49-F238E27FC236}">
                <a16:creationId xmlns:a16="http://schemas.microsoft.com/office/drawing/2014/main" id="{084B4A3F-7B24-114B-B5DE-4F36574F6154}"/>
              </a:ext>
            </a:extLst>
          </p:cNvPr>
          <p:cNvSpPr/>
          <p:nvPr/>
        </p:nvSpPr>
        <p:spPr>
          <a:xfrm>
            <a:off x="12282539" y="16101361"/>
            <a:ext cx="19112237" cy="715677"/>
          </a:xfrm>
          <a:prstGeom prst="rect">
            <a:avLst/>
          </a:prstGeom>
          <a:solidFill>
            <a:srgbClr val="1F3751"/>
          </a:solidFill>
          <a:ln w="57150" cap="flat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57262"/>
            <a:r>
              <a:rPr lang="en-US" sz="4800" b="1" dirty="0">
                <a:solidFill>
                  <a:schemeClr val="bg1"/>
                </a:solidFill>
              </a:rPr>
              <a:t>Design 2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886E2-7D93-6940-B1EB-1A7716D4FCCF}"/>
              </a:ext>
            </a:extLst>
          </p:cNvPr>
          <p:cNvSpPr txBox="1"/>
          <p:nvPr/>
        </p:nvSpPr>
        <p:spPr>
          <a:xfrm>
            <a:off x="12317506" y="944880"/>
            <a:ext cx="19282948" cy="36779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8000" b="1" dirty="0"/>
              <a:t>Houston, We Have a Problem: Modeling a Rocket Launch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300" b="1" dirty="0"/>
              <a:t>Owen Meilander      </a:t>
            </a:r>
            <a:r>
              <a:rPr kumimoji="0" lang="en-US" sz="73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Advisor: Dr. Rob Knop</a:t>
            </a:r>
          </a:p>
        </p:txBody>
      </p:sp>
      <p:sp>
        <p:nvSpPr>
          <p:cNvPr id="36" name="Text Box 147">
            <a:extLst>
              <a:ext uri="{FF2B5EF4-FFF2-40B4-BE49-F238E27FC236}">
                <a16:creationId xmlns:a16="http://schemas.microsoft.com/office/drawing/2014/main" id="{F14E5D1C-0AFE-BB4E-8E73-6157262D2CF8}"/>
              </a:ext>
            </a:extLst>
          </p:cNvPr>
          <p:cNvSpPr txBox="1"/>
          <p:nvPr/>
        </p:nvSpPr>
        <p:spPr>
          <a:xfrm>
            <a:off x="32576388" y="6650495"/>
            <a:ext cx="10343011" cy="130826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0584" tIns="30584" rIns="30584" bIns="30584">
            <a:spAutoFit/>
          </a:bodyPr>
          <a:lstStyle>
            <a:lvl1pPr>
              <a:defRPr sz="2800"/>
            </a:lvl1pPr>
          </a:lstStyle>
          <a:p>
            <a:r>
              <a:rPr lang="en-US" sz="2700" dirty="0">
                <a:solidFill>
                  <a:schemeClr val="tx1"/>
                </a:solidFill>
                <a:hlinkClick r:id="rId3"/>
              </a:rPr>
              <a:t>https://www.grc.nasa.gov/WWW/K-12/airplane/atmosmet.html</a:t>
            </a:r>
            <a:endParaRPr lang="en-US" sz="2700" dirty="0">
              <a:solidFill>
                <a:schemeClr val="tx1"/>
              </a:solidFill>
            </a:endParaRPr>
          </a:p>
          <a:p>
            <a:endParaRPr lang="en-US" sz="2700" dirty="0">
              <a:solidFill>
                <a:schemeClr val="tx1"/>
              </a:solidFill>
            </a:endParaRPr>
          </a:p>
          <a:p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3" name="Text Box 147">
            <a:extLst>
              <a:ext uri="{FF2B5EF4-FFF2-40B4-BE49-F238E27FC236}">
                <a16:creationId xmlns:a16="http://schemas.microsoft.com/office/drawing/2014/main" id="{C1A844E2-D172-4035-B63D-5F2E687CADB3}"/>
              </a:ext>
            </a:extLst>
          </p:cNvPr>
          <p:cNvSpPr txBox="1"/>
          <p:nvPr/>
        </p:nvSpPr>
        <p:spPr>
          <a:xfrm>
            <a:off x="32558343" y="26986614"/>
            <a:ext cx="10246620" cy="130826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0584" tIns="30584" rIns="30584" bIns="30584">
            <a:spAutoFit/>
          </a:bodyPr>
          <a:lstStyle>
            <a:lvl1pPr>
              <a:defRPr sz="2800"/>
            </a:lvl1pPr>
          </a:lstStyle>
          <a:p>
            <a:r>
              <a:rPr lang="en-US" sz="2700" dirty="0">
                <a:solidFill>
                  <a:schemeClr val="tx1"/>
                </a:solidFill>
                <a:hlinkClick r:id="rId3"/>
              </a:rPr>
              <a:t>https://www.grc.nasa.gov/WWW/K-12/airplane/atmosmet.html</a:t>
            </a:r>
            <a:endParaRPr lang="en-US" sz="2700" dirty="0">
              <a:solidFill>
                <a:schemeClr val="tx1"/>
              </a:solidFill>
            </a:endParaRPr>
          </a:p>
          <a:p>
            <a:endParaRPr lang="en-US" sz="2700" dirty="0">
              <a:solidFill>
                <a:schemeClr val="tx1"/>
              </a:solidFill>
            </a:endParaRPr>
          </a:p>
          <a:p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32104E7C-FBD6-42DA-B956-D4A2C8B19229}"/>
              </a:ext>
            </a:extLst>
          </p:cNvPr>
          <p:cNvSpPr/>
          <p:nvPr/>
        </p:nvSpPr>
        <p:spPr>
          <a:xfrm>
            <a:off x="1067536" y="16760181"/>
            <a:ext cx="10398740" cy="14852719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2400"/>
            </a:pPr>
            <a:endParaRPr dirty="0"/>
          </a:p>
        </p:txBody>
      </p:sp>
      <p:sp>
        <p:nvSpPr>
          <p:cNvPr id="35" name="Rectangle">
            <a:extLst>
              <a:ext uri="{FF2B5EF4-FFF2-40B4-BE49-F238E27FC236}">
                <a16:creationId xmlns:a16="http://schemas.microsoft.com/office/drawing/2014/main" id="{E08F7A3E-2FE3-4610-8892-0782539CB220}"/>
              </a:ext>
            </a:extLst>
          </p:cNvPr>
          <p:cNvSpPr/>
          <p:nvPr/>
        </p:nvSpPr>
        <p:spPr>
          <a:xfrm>
            <a:off x="1071637" y="16101361"/>
            <a:ext cx="10394638" cy="715677"/>
          </a:xfrm>
          <a:prstGeom prst="rect">
            <a:avLst/>
          </a:prstGeom>
          <a:solidFill>
            <a:srgbClr val="1F3751"/>
          </a:solidFill>
          <a:ln w="57150" cap="flat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57262"/>
            <a:r>
              <a:rPr lang="en-US" sz="4800" b="1" dirty="0">
                <a:solidFill>
                  <a:schemeClr val="bg1"/>
                </a:solidFill>
              </a:rPr>
              <a:t>Methods</a:t>
            </a:r>
            <a:endParaRPr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221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Meilander</dc:creator>
  <cp:lastModifiedBy>Owen Meilander</cp:lastModifiedBy>
  <cp:revision>89</cp:revision>
  <cp:lastPrinted>2020-05-08T02:22:22Z</cp:lastPrinted>
  <dcterms:modified xsi:type="dcterms:W3CDTF">2020-05-08T02:27:08Z</dcterms:modified>
</cp:coreProperties>
</file>