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10392"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p:restoredTop sz="94620"/>
  </p:normalViewPr>
  <p:slideViewPr>
    <p:cSldViewPr snapToGrid="0" snapToObjects="1">
      <p:cViewPr>
        <p:scale>
          <a:sx n="20" d="100"/>
          <a:sy n="20" d="100"/>
        </p:scale>
        <p:origin x="296" y="8"/>
      </p:cViewPr>
      <p:guideLst>
        <p:guide orient="horz" pos="1039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292475" y="10226675"/>
            <a:ext cx="37306250" cy="7054850"/>
          </a:xfrm>
          <a:prstGeom prst="rect">
            <a:avLst/>
          </a:prstGeom>
        </p:spPr>
        <p:txBody>
          <a:bodyPr/>
          <a:lstStyle/>
          <a:p>
            <a:r>
              <a:t>Title Text</a:t>
            </a:r>
          </a:p>
        </p:txBody>
      </p:sp>
      <p:sp>
        <p:nvSpPr>
          <p:cNvPr id="12" name="Body Level One…"/>
          <p:cNvSpPr txBox="1">
            <a:spLocks noGrp="1"/>
          </p:cNvSpPr>
          <p:nvPr>
            <p:ph type="body" sz="quarter" idx="1"/>
          </p:nvPr>
        </p:nvSpPr>
        <p:spPr>
          <a:xfrm>
            <a:off x="6583363" y="18653125"/>
            <a:ext cx="30724476" cy="8413750"/>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467100" y="21153437"/>
            <a:ext cx="37307838" cy="6537326"/>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3467100" y="13952537"/>
            <a:ext cx="37307838" cy="72009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2193925" y="7681913"/>
            <a:ext cx="19675475" cy="21723351"/>
          </a:xfrm>
          <a:prstGeom prst="rect">
            <a:avLst/>
          </a:prstGeom>
        </p:spPr>
        <p:txBody>
          <a:bodyPr/>
          <a:lstStyle>
            <a:lvl1pPr>
              <a:spcBef>
                <a:spcPts val="600"/>
              </a:spcBef>
              <a:defRPr sz="2800"/>
            </a:lvl1pPr>
            <a:lvl2pPr marL="3930915" indent="-1657615">
              <a:spcBef>
                <a:spcPts val="600"/>
              </a:spcBef>
              <a:defRPr sz="2800"/>
            </a:lvl2pPr>
            <a:lvl3pPr marL="6135687" indent="-1589087">
              <a:spcBef>
                <a:spcPts val="600"/>
              </a:spcBef>
              <a:defRPr sz="2800"/>
            </a:lvl3pPr>
            <a:lvl4pPr marL="8586435" indent="-1768122">
              <a:spcBef>
                <a:spcPts val="600"/>
              </a:spcBef>
              <a:defRPr sz="2800"/>
            </a:lvl4pPr>
            <a:lvl5pPr marL="10859735" indent="-1768122">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2193925" y="1317625"/>
            <a:ext cx="39503350" cy="5486400"/>
          </a:xfrm>
          <a:prstGeom prst="rect">
            <a:avLst/>
          </a:prstGeom>
        </p:spPr>
        <p:txBody>
          <a:bodyPr/>
          <a:lstStyle/>
          <a:p>
            <a:r>
              <a:t>Title Text</a:t>
            </a:r>
          </a:p>
        </p:txBody>
      </p:sp>
      <p:sp>
        <p:nvSpPr>
          <p:cNvPr id="48" name="Body Level One…"/>
          <p:cNvSpPr txBox="1">
            <a:spLocks noGrp="1"/>
          </p:cNvSpPr>
          <p:nvPr>
            <p:ph type="body" sz="quarter" idx="1"/>
          </p:nvPr>
        </p:nvSpPr>
        <p:spPr>
          <a:xfrm>
            <a:off x="2193925" y="7369175"/>
            <a:ext cx="19392900" cy="3070225"/>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22296437" y="7369175"/>
            <a:ext cx="19400840" cy="3070225"/>
          </a:xfrm>
          <a:prstGeom prst="rect">
            <a:avLst/>
          </a:prstGeom>
        </p:spPr>
        <p:txBody>
          <a:bodyPr anchor="b"/>
          <a:lstStyle/>
          <a:p>
            <a:pPr marL="0" indent="0">
              <a:spcBef>
                <a:spcPts val="500"/>
              </a:spcBef>
              <a:buSz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2193925" y="1311275"/>
            <a:ext cx="14439900" cy="5576888"/>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17160875" y="1311275"/>
            <a:ext cx="24536400" cy="28093988"/>
          </a:xfrm>
          <a:prstGeom prst="rect">
            <a:avLst/>
          </a:prstGeom>
        </p:spPr>
        <p:txBody>
          <a:bodyPr/>
          <a:lstStyle>
            <a:lvl1pPr>
              <a:spcBef>
                <a:spcPts val="700"/>
              </a:spcBef>
              <a:defRPr sz="3200"/>
            </a:lvl1pPr>
            <a:lvl2pPr marL="3897086" indent="-1623786">
              <a:spcBef>
                <a:spcPts val="700"/>
              </a:spcBef>
              <a:defRPr sz="3200"/>
            </a:lvl2pPr>
            <a:lvl3pPr marL="6060017" indent="-1513417">
              <a:spcBef>
                <a:spcPts val="700"/>
              </a:spcBef>
              <a:defRPr sz="3200"/>
            </a:lvl3pPr>
            <a:lvl4pPr marL="8636953" indent="-1818640">
              <a:spcBef>
                <a:spcPts val="700"/>
              </a:spcBef>
              <a:defRPr sz="3200"/>
            </a:lvl4pPr>
            <a:lvl5pPr marL="10910253" indent="-181864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2193925" y="6888163"/>
            <a:ext cx="14439900" cy="22517101"/>
          </a:xfrm>
          <a:prstGeom prst="rect">
            <a:avLst/>
          </a:prstGeom>
        </p:spPr>
        <p:txBody>
          <a:bodyPr/>
          <a:lstStyle/>
          <a:p>
            <a:pPr marL="0" indent="0">
              <a:spcBef>
                <a:spcPts val="300"/>
              </a:spcBef>
              <a:buSz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602663" y="23042562"/>
            <a:ext cx="26335038" cy="2720976"/>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13"/>
          </p:nvPr>
        </p:nvSpPr>
        <p:spPr>
          <a:xfrm>
            <a:off x="8602663" y="2941638"/>
            <a:ext cx="26335038" cy="19750088"/>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8602663" y="25763537"/>
            <a:ext cx="26335038" cy="3862388"/>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193925" y="1319212"/>
            <a:ext cx="39503350" cy="5486401"/>
          </a:xfrm>
          <a:prstGeom prst="rect">
            <a:avLst/>
          </a:prstGeom>
          <a:ln w="12700">
            <a:miter lim="400000"/>
          </a:ln>
          <a:extLst>
            <a:ext uri="{C572A759-6A51-4108-AA02-DFA0A04FC94B}">
              <ma14:wrappingTextBoxFlag xmlns:ma14="http://schemas.microsoft.com/office/mac/drawingml/2011/main" xmlns="" val="1"/>
            </a:ext>
          </a:extLst>
        </p:spPr>
        <p:txBody>
          <a:bodyPr lIns="227291" tIns="227291" rIns="227291" bIns="227291" anchor="ctr">
            <a:normAutofit/>
          </a:bodyPr>
          <a:lstStyle/>
          <a:p>
            <a:r>
              <a:t>Title Text</a:t>
            </a:r>
          </a:p>
        </p:txBody>
      </p:sp>
      <p:sp>
        <p:nvSpPr>
          <p:cNvPr id="3" name="Body Level One…"/>
          <p:cNvSpPr txBox="1">
            <a:spLocks noGrp="1"/>
          </p:cNvSpPr>
          <p:nvPr>
            <p:ph type="body" idx="1"/>
          </p:nvPr>
        </p:nvSpPr>
        <p:spPr>
          <a:xfrm>
            <a:off x="2193925" y="7681913"/>
            <a:ext cx="39503350" cy="21723351"/>
          </a:xfrm>
          <a:prstGeom prst="rect">
            <a:avLst/>
          </a:prstGeom>
          <a:ln w="12700">
            <a:miter lim="400000"/>
          </a:ln>
          <a:extLst>
            <a:ext uri="{C572A759-6A51-4108-AA02-DFA0A04FC94B}">
              <ma14:wrappingTextBoxFlag xmlns:ma14="http://schemas.microsoft.com/office/mac/drawingml/2011/main" xmlns="" val="1"/>
            </a:ext>
          </a:extLst>
        </p:spPr>
        <p:txBody>
          <a:bodyPr lIns="227291" tIns="227291" rIns="227291" bIns="227291">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0241152" y="29976762"/>
            <a:ext cx="1456124" cy="1441501"/>
          </a:xfrm>
          <a:prstGeom prst="rect">
            <a:avLst/>
          </a:prstGeom>
          <a:ln w="12700">
            <a:miter lim="400000"/>
          </a:ln>
        </p:spPr>
        <p:txBody>
          <a:bodyPr wrap="none" lIns="227291" tIns="227291" rIns="227291" bIns="227291">
            <a:spAutoFit/>
          </a:bodyPr>
          <a:lstStyle>
            <a:lvl1pPr algn="r">
              <a:defRPr sz="7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1pPr>
      <a:lvl2pPr marL="0" marR="0" indent="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2pPr>
      <a:lvl3pPr marL="0" marR="0" indent="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3pPr>
      <a:lvl4pPr marL="0" marR="0" indent="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4pPr>
      <a:lvl5pPr marL="0" marR="0" indent="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5pPr>
      <a:lvl6pPr marL="0" marR="0" indent="45720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6pPr>
      <a:lvl7pPr marL="0" marR="0" indent="91440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7pPr>
      <a:lvl8pPr marL="0" marR="0" indent="137160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8pPr>
      <a:lvl9pPr marL="0" marR="0" indent="1828800" algn="ctr" defTabSz="4546600" rtl="0" latinLnBrk="0">
        <a:lnSpc>
          <a:spcPct val="100000"/>
        </a:lnSpc>
        <a:spcBef>
          <a:spcPts val="0"/>
        </a:spcBef>
        <a:spcAft>
          <a:spcPts val="0"/>
        </a:spcAft>
        <a:buClrTx/>
        <a:buSzTx/>
        <a:buFontTx/>
        <a:buNone/>
        <a:tabLst/>
        <a:defRPr sz="21900" b="0" i="0" u="none" strike="noStrike" cap="none" spc="0" baseline="0">
          <a:ln>
            <a:noFill/>
          </a:ln>
          <a:solidFill>
            <a:srgbClr val="000000"/>
          </a:solidFill>
          <a:uFillTx/>
          <a:latin typeface="+mn-lt"/>
          <a:ea typeface="+mn-ea"/>
          <a:cs typeface="+mn-cs"/>
          <a:sym typeface="Arial"/>
        </a:defRPr>
      </a:lvl9pPr>
    </p:titleStyle>
    <p:bodyStyle>
      <a:lvl1pPr marL="1704975" marR="0" indent="-1704975"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1pPr>
      <a:lvl2pPr marL="3898546" marR="0" indent="-1625246"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2pPr>
      <a:lvl3pPr marL="6063196" marR="0" indent="-1516596"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3pPr>
      <a:lvl4pPr marL="86438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4pPr>
      <a:lvl5pPr marL="109171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5pPr>
      <a:lvl6pPr marL="113743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6pPr>
      <a:lvl7pPr marL="118315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7pPr>
      <a:lvl8pPr marL="122887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8pPr>
      <a:lvl9pPr marL="12745942" marR="0" indent="-1825528" algn="l" defTabSz="4546600" rtl="0" latinLnBrk="0">
        <a:lnSpc>
          <a:spcPct val="100000"/>
        </a:lnSpc>
        <a:spcBef>
          <a:spcPts val="3800"/>
        </a:spcBef>
        <a:spcAft>
          <a:spcPts val="0"/>
        </a:spcAft>
        <a:buClrTx/>
        <a:buSzPct val="100000"/>
        <a:buFontTx/>
        <a:buChar char="»"/>
        <a:tabLst/>
        <a:defRPr sz="159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7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rc.nasa.gov/WWW/K-12/airplane/atmosmet.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8"/>
          <p:cNvSpPr/>
          <p:nvPr/>
        </p:nvSpPr>
        <p:spPr>
          <a:xfrm>
            <a:off x="977635" y="8542136"/>
            <a:ext cx="10469880" cy="7624584"/>
          </a:xfrm>
          <a:prstGeom prst="rect">
            <a:avLst/>
          </a:prstGeom>
          <a:ln w="12700">
            <a:solidFill>
              <a:srgbClr val="000000"/>
            </a:solidFill>
            <a:miter/>
          </a:ln>
        </p:spPr>
        <p:txBody>
          <a:bodyPr lIns="45719" rIns="45719"/>
          <a:lstStyle/>
          <a:p>
            <a:pPr>
              <a:defRPr sz="2400"/>
            </a:pPr>
            <a:endParaRPr/>
          </a:p>
        </p:txBody>
      </p:sp>
      <p:sp>
        <p:nvSpPr>
          <p:cNvPr id="104" name="Rectangle 35"/>
          <p:cNvSpPr txBox="1"/>
          <p:nvPr/>
        </p:nvSpPr>
        <p:spPr>
          <a:xfrm>
            <a:off x="1022805" y="8685609"/>
            <a:ext cx="10377825" cy="549381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tabLst>
                <a:tab pos="850900" algn="l"/>
              </a:tabLst>
              <a:defRPr sz="2700"/>
            </a:pPr>
            <a:r>
              <a:rPr lang="en-US" sz="2700" dirty="0"/>
              <a:t>While its name seems indicative of a unique force, a tidal force is really the secondary effect of the gravitational force between two bodies that orbit each other.  The gravity on the sides of the bodies that face each other is greater than on the opposite sides, which tends to result in an elongation of each body along an axis line that connects their centers.  Tidal forces are responsible for many commonly observed phenomena, such as the tides on Earth, tidal heating of bodies in orbit (due to the friction of the bodies repeatedly elongating and contracting), and the tidal locking of bodies in orbit (when the gravitational force by one more massive body on another less massive one is great enough that the less massive body orbits with the same side facing the more massive one at all times).</a:t>
            </a:r>
          </a:p>
        </p:txBody>
      </p:sp>
      <p:sp>
        <p:nvSpPr>
          <p:cNvPr id="105" name="Rectangle 36"/>
          <p:cNvSpPr txBox="1"/>
          <p:nvPr/>
        </p:nvSpPr>
        <p:spPr>
          <a:xfrm>
            <a:off x="1022805" y="26837496"/>
            <a:ext cx="10379542" cy="50783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lvl1pPr>
              <a:tabLst>
                <a:tab pos="850900" algn="l"/>
              </a:tabLst>
              <a:defRPr sz="2700"/>
            </a:lvl1pPr>
          </a:lstStyle>
          <a:p>
            <a:endParaRPr dirty="0"/>
          </a:p>
        </p:txBody>
      </p:sp>
      <p:sp>
        <p:nvSpPr>
          <p:cNvPr id="106" name="Rectangle 49"/>
          <p:cNvSpPr/>
          <p:nvPr/>
        </p:nvSpPr>
        <p:spPr>
          <a:xfrm>
            <a:off x="12545377" y="7033162"/>
            <a:ext cx="18811694" cy="24579744"/>
          </a:xfrm>
          <a:prstGeom prst="rect">
            <a:avLst/>
          </a:prstGeom>
          <a:ln w="12700">
            <a:solidFill>
              <a:srgbClr val="000000"/>
            </a:solidFill>
            <a:miter/>
          </a:ln>
        </p:spPr>
        <p:txBody>
          <a:bodyPr lIns="45719" rIns="45719" anchor="ctr"/>
          <a:lstStyle/>
          <a:p>
            <a:endParaRPr/>
          </a:p>
        </p:txBody>
      </p:sp>
      <p:sp>
        <p:nvSpPr>
          <p:cNvPr id="107" name="Text Box 147"/>
          <p:cNvSpPr txBox="1"/>
          <p:nvPr/>
        </p:nvSpPr>
        <p:spPr>
          <a:xfrm>
            <a:off x="1067536" y="2882039"/>
            <a:ext cx="10376111" cy="4201360"/>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wrap="square" lIns="30584" tIns="30584" rIns="30584" bIns="30584">
            <a:spAutoFit/>
          </a:bodyPr>
          <a:lstStyle>
            <a:lvl1pPr>
              <a:defRPr sz="2600"/>
            </a:lvl1pPr>
          </a:lstStyle>
          <a:p>
            <a:r>
              <a:rPr lang="en-US" sz="2700" dirty="0"/>
              <a:t>I used computational methods to follow an object (for instance a rocket) that is subject to gravity and thrust, calculating the effect of air resistance and the resulting forces and torques on the object. I use a simple model of air as a collection of non-interacting particles without more complex fluid dynamic interactions. I modeled the object as a collection of flat panes and a declining mass of fuel. By tracking the movements and rotation of this object, I used this program to model the stability of rockets as they fly through air and show how quickly things can spin out of control.</a:t>
            </a:r>
          </a:p>
          <a:p>
            <a:endParaRPr lang="en-US" dirty="0"/>
          </a:p>
        </p:txBody>
      </p:sp>
      <p:pic>
        <p:nvPicPr>
          <p:cNvPr id="108" name="Picture 2" descr="Picture 2"/>
          <p:cNvPicPr>
            <a:picLocks noChangeAspect="1"/>
          </p:cNvPicPr>
          <p:nvPr/>
        </p:nvPicPr>
        <p:blipFill>
          <a:blip r:embed="rId2"/>
          <a:stretch>
            <a:fillRect/>
          </a:stretch>
        </p:blipFill>
        <p:spPr>
          <a:xfrm>
            <a:off x="32568983" y="1649446"/>
            <a:ext cx="10343894" cy="2012245"/>
          </a:xfrm>
          <a:prstGeom prst="rect">
            <a:avLst/>
          </a:prstGeom>
          <a:ln w="12700">
            <a:miter lim="400000"/>
          </a:ln>
        </p:spPr>
      </p:pic>
      <p:sp>
        <p:nvSpPr>
          <p:cNvPr id="112" name="Rectangle 18"/>
          <p:cNvSpPr/>
          <p:nvPr/>
        </p:nvSpPr>
        <p:spPr>
          <a:xfrm>
            <a:off x="958689" y="24701878"/>
            <a:ext cx="10469880" cy="6911028"/>
          </a:xfrm>
          <a:prstGeom prst="rect">
            <a:avLst/>
          </a:prstGeom>
          <a:ln w="12700">
            <a:solidFill>
              <a:srgbClr val="000000"/>
            </a:solidFill>
            <a:miter/>
          </a:ln>
        </p:spPr>
        <p:txBody>
          <a:bodyPr lIns="45719" rIns="45719"/>
          <a:lstStyle/>
          <a:p>
            <a:pPr>
              <a:defRPr sz="2400"/>
            </a:pPr>
            <a:endParaRPr/>
          </a:p>
        </p:txBody>
      </p:sp>
      <p:sp>
        <p:nvSpPr>
          <p:cNvPr id="113" name="Rectangle"/>
          <p:cNvSpPr/>
          <p:nvPr/>
        </p:nvSpPr>
        <p:spPr>
          <a:xfrm>
            <a:off x="972009" y="1912699"/>
            <a:ext cx="10475506"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Abstract</a:t>
            </a:r>
            <a:endParaRPr sz="4800" b="1" dirty="0">
              <a:solidFill>
                <a:schemeClr val="bg1"/>
              </a:solidFill>
            </a:endParaRPr>
          </a:p>
        </p:txBody>
      </p:sp>
      <p:sp>
        <p:nvSpPr>
          <p:cNvPr id="116" name="Rectangle 18"/>
          <p:cNvSpPr/>
          <p:nvPr/>
        </p:nvSpPr>
        <p:spPr>
          <a:xfrm>
            <a:off x="971801" y="2605068"/>
            <a:ext cx="10467979" cy="4408524"/>
          </a:xfrm>
          <a:prstGeom prst="rect">
            <a:avLst/>
          </a:prstGeom>
          <a:ln w="12700">
            <a:solidFill>
              <a:srgbClr val="000000"/>
            </a:solidFill>
            <a:miter/>
          </a:ln>
        </p:spPr>
        <p:txBody>
          <a:bodyPr lIns="45719" rIns="45719"/>
          <a:lstStyle/>
          <a:p>
            <a:pPr>
              <a:defRPr sz="2400"/>
            </a:pPr>
            <a:endParaRPr/>
          </a:p>
        </p:txBody>
      </p:sp>
      <p:sp>
        <p:nvSpPr>
          <p:cNvPr id="118" name="Rectangle 18"/>
          <p:cNvSpPr/>
          <p:nvPr/>
        </p:nvSpPr>
        <p:spPr>
          <a:xfrm>
            <a:off x="977635" y="17917010"/>
            <a:ext cx="10469880" cy="4802002"/>
          </a:xfrm>
          <a:prstGeom prst="rect">
            <a:avLst/>
          </a:prstGeom>
          <a:ln w="12700">
            <a:solidFill>
              <a:srgbClr val="000000"/>
            </a:solidFill>
            <a:miter/>
          </a:ln>
        </p:spPr>
        <p:txBody>
          <a:bodyPr lIns="45719" rIns="45719"/>
          <a:lstStyle/>
          <a:p>
            <a:pPr>
              <a:defRPr sz="2400"/>
            </a:pPr>
            <a:endParaRPr dirty="0"/>
          </a:p>
        </p:txBody>
      </p:sp>
      <p:sp>
        <p:nvSpPr>
          <p:cNvPr id="122" name="Text Box 147"/>
          <p:cNvSpPr txBox="1"/>
          <p:nvPr/>
        </p:nvSpPr>
        <p:spPr>
          <a:xfrm>
            <a:off x="32642314" y="21759905"/>
            <a:ext cx="10270563" cy="492653"/>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lIns="30584" tIns="30584" rIns="30584" bIns="30584">
            <a:spAutoFit/>
          </a:bodyPr>
          <a:lstStyle/>
          <a:p>
            <a:pPr>
              <a:defRPr sz="2800"/>
            </a:pPr>
            <a:endParaRPr dirty="0"/>
          </a:p>
        </p:txBody>
      </p:sp>
      <p:sp>
        <p:nvSpPr>
          <p:cNvPr id="123" name="Text Box 147"/>
          <p:cNvSpPr txBox="1"/>
          <p:nvPr/>
        </p:nvSpPr>
        <p:spPr>
          <a:xfrm>
            <a:off x="32558343" y="30103042"/>
            <a:ext cx="10343011" cy="892762"/>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wrap="square" lIns="30584" tIns="30584" rIns="30584" bIns="30584">
            <a:spAutoFit/>
          </a:bodyPr>
          <a:lstStyle>
            <a:lvl1pPr>
              <a:defRPr sz="2800"/>
            </a:lvl1pPr>
          </a:lstStyle>
          <a:p>
            <a:r>
              <a:rPr lang="en-US" sz="2700" dirty="0"/>
              <a:t>I would like to thank Dr. Rob Knop for his assistance both in and out of the classroom.</a:t>
            </a:r>
            <a:endParaRPr sz="2700" dirty="0"/>
          </a:p>
        </p:txBody>
      </p:sp>
      <p:sp>
        <p:nvSpPr>
          <p:cNvPr id="124" name="Text Box 147"/>
          <p:cNvSpPr txBox="1"/>
          <p:nvPr/>
        </p:nvSpPr>
        <p:spPr>
          <a:xfrm>
            <a:off x="32579477" y="5973109"/>
            <a:ext cx="10297373" cy="477264"/>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wrap="square" lIns="30584" tIns="30584" rIns="30584" bIns="30584">
            <a:spAutoFit/>
          </a:bodyPr>
          <a:lstStyle>
            <a:lvl1pPr>
              <a:defRPr sz="2800"/>
            </a:lvl1pPr>
          </a:lstStyle>
          <a:p>
            <a:endParaRPr sz="2700" dirty="0"/>
          </a:p>
        </p:txBody>
      </p:sp>
      <p:sp>
        <p:nvSpPr>
          <p:cNvPr id="125" name="Text Box 147"/>
          <p:cNvSpPr txBox="1"/>
          <p:nvPr/>
        </p:nvSpPr>
        <p:spPr>
          <a:xfrm>
            <a:off x="32436173" y="12288678"/>
            <a:ext cx="10308974" cy="492653"/>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lIns="30584" tIns="30584" rIns="30584" bIns="30584">
            <a:spAutoFit/>
          </a:bodyPr>
          <a:lstStyle>
            <a:lvl1pPr>
              <a:defRPr sz="2800"/>
            </a:lvl1pPr>
          </a:lstStyle>
          <a:p>
            <a:endParaRPr dirty="0"/>
          </a:p>
        </p:txBody>
      </p:sp>
      <p:sp>
        <p:nvSpPr>
          <p:cNvPr id="134" name="Rectangle 18"/>
          <p:cNvSpPr/>
          <p:nvPr/>
        </p:nvSpPr>
        <p:spPr>
          <a:xfrm>
            <a:off x="32470205" y="29965371"/>
            <a:ext cx="10469880" cy="1647536"/>
          </a:xfrm>
          <a:prstGeom prst="rect">
            <a:avLst/>
          </a:prstGeom>
          <a:ln w="12700">
            <a:solidFill>
              <a:srgbClr val="000000"/>
            </a:solidFill>
            <a:miter/>
          </a:ln>
        </p:spPr>
        <p:txBody>
          <a:bodyPr lIns="45719" rIns="45719"/>
          <a:lstStyle/>
          <a:p>
            <a:pPr>
              <a:defRPr sz="2400"/>
            </a:pPr>
            <a:endParaRPr/>
          </a:p>
        </p:txBody>
      </p:sp>
      <p:sp>
        <p:nvSpPr>
          <p:cNvPr id="138" name="Rectangle 18"/>
          <p:cNvSpPr/>
          <p:nvPr/>
        </p:nvSpPr>
        <p:spPr>
          <a:xfrm>
            <a:off x="32473879" y="23388024"/>
            <a:ext cx="10467977" cy="5552133"/>
          </a:xfrm>
          <a:prstGeom prst="rect">
            <a:avLst/>
          </a:prstGeom>
          <a:ln w="12700">
            <a:solidFill>
              <a:srgbClr val="000000"/>
            </a:solidFill>
            <a:miter/>
          </a:ln>
        </p:spPr>
        <p:txBody>
          <a:bodyPr lIns="45719" rIns="45719"/>
          <a:lstStyle/>
          <a:p>
            <a:pPr>
              <a:defRPr sz="2400"/>
            </a:pPr>
            <a:endParaRPr/>
          </a:p>
        </p:txBody>
      </p:sp>
      <p:sp>
        <p:nvSpPr>
          <p:cNvPr id="142" name="Rectangle 18"/>
          <p:cNvSpPr/>
          <p:nvPr/>
        </p:nvSpPr>
        <p:spPr>
          <a:xfrm>
            <a:off x="32473879" y="11930190"/>
            <a:ext cx="10469880" cy="10112024"/>
          </a:xfrm>
          <a:prstGeom prst="rect">
            <a:avLst/>
          </a:prstGeom>
          <a:ln w="12700">
            <a:solidFill>
              <a:srgbClr val="000000"/>
            </a:solidFill>
            <a:miter/>
          </a:ln>
        </p:spPr>
        <p:txBody>
          <a:bodyPr lIns="45719" rIns="45719"/>
          <a:lstStyle/>
          <a:p>
            <a:pPr>
              <a:defRPr sz="2400"/>
            </a:pPr>
            <a:endParaRPr/>
          </a:p>
        </p:txBody>
      </p:sp>
      <p:sp>
        <p:nvSpPr>
          <p:cNvPr id="146" name="Rectangle 18"/>
          <p:cNvSpPr/>
          <p:nvPr/>
        </p:nvSpPr>
        <p:spPr>
          <a:xfrm>
            <a:off x="32473879" y="6305286"/>
            <a:ext cx="10469880" cy="4640183"/>
          </a:xfrm>
          <a:prstGeom prst="rect">
            <a:avLst/>
          </a:prstGeom>
          <a:ln w="12700">
            <a:solidFill>
              <a:srgbClr val="000000"/>
            </a:solidFill>
            <a:miter/>
          </a:ln>
        </p:spPr>
        <p:txBody>
          <a:bodyPr lIns="45719" rIns="45719"/>
          <a:lstStyle/>
          <a:p>
            <a:pPr>
              <a:defRPr sz="2400"/>
            </a:pPr>
            <a:endParaRPr/>
          </a:p>
        </p:txBody>
      </p:sp>
      <p:sp>
        <p:nvSpPr>
          <p:cNvPr id="7" name="Rectangle 2"/>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4"/>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89">
            <a:extLst>
              <a:ext uri="{FF2B5EF4-FFF2-40B4-BE49-F238E27FC236}">
                <a16:creationId xmlns:a16="http://schemas.microsoft.com/office/drawing/2014/main" id="{7FB38462-108B-1543-A1EB-B00A1412CD64}"/>
              </a:ext>
            </a:extLst>
          </p:cNvPr>
          <p:cNvSpPr>
            <a:spLocks noChangeArrowheads="1"/>
          </p:cNvSpPr>
          <p:nvPr/>
        </p:nvSpPr>
        <p:spPr bwMode="auto">
          <a:xfrm>
            <a:off x="8289545" y="8378759"/>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4" name="Rectangle">
            <a:extLst>
              <a:ext uri="{FF2B5EF4-FFF2-40B4-BE49-F238E27FC236}">
                <a16:creationId xmlns:a16="http://schemas.microsoft.com/office/drawing/2014/main" id="{1A375CEF-CCE9-4647-862C-84464B1BA6F7}"/>
              </a:ext>
            </a:extLst>
          </p:cNvPr>
          <p:cNvSpPr/>
          <p:nvPr/>
        </p:nvSpPr>
        <p:spPr>
          <a:xfrm>
            <a:off x="985248" y="7919643"/>
            <a:ext cx="10481027"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Ball Bearing Model of Air</a:t>
            </a:r>
            <a:endParaRPr sz="4800" b="1" dirty="0">
              <a:solidFill>
                <a:schemeClr val="bg1"/>
              </a:solidFill>
            </a:endParaRPr>
          </a:p>
        </p:txBody>
      </p:sp>
      <p:sp>
        <p:nvSpPr>
          <p:cNvPr id="65" name="Rectangle">
            <a:extLst>
              <a:ext uri="{FF2B5EF4-FFF2-40B4-BE49-F238E27FC236}">
                <a16:creationId xmlns:a16="http://schemas.microsoft.com/office/drawing/2014/main" id="{A885244A-A496-8544-8E1C-046FBC65DEA4}"/>
              </a:ext>
            </a:extLst>
          </p:cNvPr>
          <p:cNvSpPr/>
          <p:nvPr/>
        </p:nvSpPr>
        <p:spPr>
          <a:xfrm>
            <a:off x="985144" y="17258189"/>
            <a:ext cx="10479024"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endParaRPr sz="4800" b="1" dirty="0">
              <a:solidFill>
                <a:schemeClr val="bg1"/>
              </a:solidFill>
            </a:endParaRPr>
          </a:p>
        </p:txBody>
      </p:sp>
      <p:sp>
        <p:nvSpPr>
          <p:cNvPr id="66" name="Rectangle">
            <a:extLst>
              <a:ext uri="{FF2B5EF4-FFF2-40B4-BE49-F238E27FC236}">
                <a16:creationId xmlns:a16="http://schemas.microsoft.com/office/drawing/2014/main" id="{98BE463B-0FDC-EA47-B63C-C53923E0C65C}"/>
              </a:ext>
            </a:extLst>
          </p:cNvPr>
          <p:cNvSpPr/>
          <p:nvPr/>
        </p:nvSpPr>
        <p:spPr>
          <a:xfrm>
            <a:off x="962388" y="24025610"/>
            <a:ext cx="10479024"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endParaRPr sz="4800" b="1" dirty="0">
              <a:solidFill>
                <a:schemeClr val="bg1"/>
              </a:solidFill>
            </a:endParaRPr>
          </a:p>
        </p:txBody>
      </p:sp>
      <p:sp>
        <p:nvSpPr>
          <p:cNvPr id="67" name="Rectangle">
            <a:extLst>
              <a:ext uri="{FF2B5EF4-FFF2-40B4-BE49-F238E27FC236}">
                <a16:creationId xmlns:a16="http://schemas.microsoft.com/office/drawing/2014/main" id="{60C52F1C-0CE2-774D-8C22-A60D1B07B932}"/>
              </a:ext>
            </a:extLst>
          </p:cNvPr>
          <p:cNvSpPr/>
          <p:nvPr/>
        </p:nvSpPr>
        <p:spPr>
          <a:xfrm>
            <a:off x="32467643" y="29268165"/>
            <a:ext cx="10479024"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Acknowledgements</a:t>
            </a:r>
            <a:endParaRPr sz="4800" b="1" dirty="0">
              <a:solidFill>
                <a:schemeClr val="bg1"/>
              </a:solidFill>
            </a:endParaRPr>
          </a:p>
        </p:txBody>
      </p:sp>
      <p:sp>
        <p:nvSpPr>
          <p:cNvPr id="68" name="Rectangle">
            <a:extLst>
              <a:ext uri="{FF2B5EF4-FFF2-40B4-BE49-F238E27FC236}">
                <a16:creationId xmlns:a16="http://schemas.microsoft.com/office/drawing/2014/main" id="{7AAA0C4F-84B3-3A48-828D-6F15F2528D62}"/>
              </a:ext>
            </a:extLst>
          </p:cNvPr>
          <p:cNvSpPr/>
          <p:nvPr/>
        </p:nvSpPr>
        <p:spPr>
          <a:xfrm>
            <a:off x="32495875" y="22732730"/>
            <a:ext cx="10423524" cy="715677"/>
          </a:xfrm>
          <a:prstGeom prst="rect">
            <a:avLst/>
          </a:prstGeom>
          <a:solidFill>
            <a:srgbClr val="1F3751"/>
          </a:solidFill>
          <a:ln w="57150" cap="flat">
            <a:solidFill>
              <a:schemeClr val="tx1"/>
            </a:solid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References</a:t>
            </a:r>
            <a:endParaRPr sz="4800" b="1" dirty="0">
              <a:solidFill>
                <a:schemeClr val="bg1"/>
              </a:solidFill>
            </a:endParaRPr>
          </a:p>
        </p:txBody>
      </p:sp>
      <p:sp>
        <p:nvSpPr>
          <p:cNvPr id="69" name="Rectangle">
            <a:extLst>
              <a:ext uri="{FF2B5EF4-FFF2-40B4-BE49-F238E27FC236}">
                <a16:creationId xmlns:a16="http://schemas.microsoft.com/office/drawing/2014/main" id="{73F29E59-F6FE-2241-BE18-2DFEF6EE949D}"/>
              </a:ext>
            </a:extLst>
          </p:cNvPr>
          <p:cNvSpPr/>
          <p:nvPr/>
        </p:nvSpPr>
        <p:spPr>
          <a:xfrm>
            <a:off x="32464735" y="11259235"/>
            <a:ext cx="10479024"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Extensions</a:t>
            </a:r>
            <a:endParaRPr sz="4800" b="1" dirty="0">
              <a:solidFill>
                <a:schemeClr val="bg1"/>
              </a:solidFill>
            </a:endParaRPr>
          </a:p>
        </p:txBody>
      </p:sp>
      <p:sp>
        <p:nvSpPr>
          <p:cNvPr id="70" name="Rectangle">
            <a:extLst>
              <a:ext uri="{FF2B5EF4-FFF2-40B4-BE49-F238E27FC236}">
                <a16:creationId xmlns:a16="http://schemas.microsoft.com/office/drawing/2014/main" id="{5D1017D5-24ED-EB4A-8AAD-6AA64A08C43B}"/>
              </a:ext>
            </a:extLst>
          </p:cNvPr>
          <p:cNvSpPr/>
          <p:nvPr/>
        </p:nvSpPr>
        <p:spPr>
          <a:xfrm>
            <a:off x="32469951" y="5617878"/>
            <a:ext cx="10488168"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endParaRPr sz="4800" b="1" dirty="0">
              <a:solidFill>
                <a:schemeClr val="bg1"/>
              </a:solidFill>
            </a:endParaRPr>
          </a:p>
        </p:txBody>
      </p:sp>
      <p:sp>
        <p:nvSpPr>
          <p:cNvPr id="71" name="Rectangle">
            <a:extLst>
              <a:ext uri="{FF2B5EF4-FFF2-40B4-BE49-F238E27FC236}">
                <a16:creationId xmlns:a16="http://schemas.microsoft.com/office/drawing/2014/main" id="{084B4A3F-7B24-114B-B5DE-4F36574F6154}"/>
              </a:ext>
            </a:extLst>
          </p:cNvPr>
          <p:cNvSpPr/>
          <p:nvPr/>
        </p:nvSpPr>
        <p:spPr>
          <a:xfrm>
            <a:off x="12545377" y="6363928"/>
            <a:ext cx="18823124" cy="715677"/>
          </a:xfrm>
          <a:prstGeom prst="rect">
            <a:avLst/>
          </a:prstGeom>
          <a:solidFill>
            <a:srgbClr val="1F3751"/>
          </a:solidFill>
          <a:ln w="57150" cap="flat">
            <a:noFill/>
            <a:prstDash val="solid"/>
            <a:miter lim="800000"/>
          </a:ln>
          <a:effectLst/>
        </p:spPr>
        <p:txBody>
          <a:bodyPr wrap="square" lIns="45719" tIns="45719" rIns="45719" bIns="45719" numCol="1" anchor="ctr">
            <a:noAutofit/>
          </a:bodyPr>
          <a:lstStyle/>
          <a:p>
            <a:pPr algn="ctr" defTabSz="957262"/>
            <a:r>
              <a:rPr lang="en-US" sz="4800" b="1" dirty="0">
                <a:solidFill>
                  <a:schemeClr val="bg1"/>
                </a:solidFill>
              </a:rPr>
              <a:t>Figures</a:t>
            </a:r>
            <a:endParaRPr sz="4800" b="1" dirty="0">
              <a:solidFill>
                <a:schemeClr val="bg1"/>
              </a:solidFill>
            </a:endParaRPr>
          </a:p>
        </p:txBody>
      </p:sp>
      <p:sp>
        <p:nvSpPr>
          <p:cNvPr id="13" name="TextBox 12">
            <a:extLst>
              <a:ext uri="{FF2B5EF4-FFF2-40B4-BE49-F238E27FC236}">
                <a16:creationId xmlns:a16="http://schemas.microsoft.com/office/drawing/2014/main" id="{6AE886E2-7D93-6940-B1EB-1A7716D4FCCF}"/>
              </a:ext>
            </a:extLst>
          </p:cNvPr>
          <p:cNvSpPr txBox="1"/>
          <p:nvPr/>
        </p:nvSpPr>
        <p:spPr>
          <a:xfrm>
            <a:off x="12317506" y="944880"/>
            <a:ext cx="19282948" cy="367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8000" b="1" dirty="0"/>
              <a:t>Houston, We Have a Problem: Modeling a Rocket Launch</a:t>
            </a:r>
            <a:endParaRPr kumimoji="0" lang="en-US" sz="3200" b="1" i="0" u="none" strike="noStrike" cap="none" spc="0" normalizeH="0" baseline="0" dirty="0">
              <a:ln>
                <a:noFill/>
              </a:ln>
              <a:solidFill>
                <a:srgbClr val="000000"/>
              </a:solidFill>
              <a:effectLst/>
              <a:uFillTx/>
              <a:latin typeface="+mn-lt"/>
              <a:ea typeface="+mn-ea"/>
              <a:cs typeface="+mn-cs"/>
              <a:sym typeface="Arial"/>
            </a:endParaRPr>
          </a:p>
          <a:p>
            <a:pPr marL="0" marR="0" indent="0" algn="ctr" defTabSz="914400" rtl="0" fontAlgn="auto" latinLnBrk="0" hangingPunct="0">
              <a:lnSpc>
                <a:spcPct val="100000"/>
              </a:lnSpc>
              <a:spcBef>
                <a:spcPts val="0"/>
              </a:spcBef>
              <a:spcAft>
                <a:spcPts val="0"/>
              </a:spcAft>
              <a:buClrTx/>
              <a:buSzTx/>
              <a:buFontTx/>
              <a:buNone/>
              <a:tabLst/>
            </a:pPr>
            <a:r>
              <a:rPr lang="en-US" sz="7300" b="1" dirty="0"/>
              <a:t>Owen Meilander      </a:t>
            </a:r>
            <a:r>
              <a:rPr kumimoji="0" lang="en-US" sz="7300" b="1" i="0" u="none" strike="noStrike" cap="none" spc="0" normalizeH="0" baseline="0" dirty="0">
                <a:ln>
                  <a:noFill/>
                </a:ln>
                <a:solidFill>
                  <a:srgbClr val="000000"/>
                </a:solidFill>
                <a:effectLst/>
                <a:uFillTx/>
                <a:latin typeface="+mn-lt"/>
                <a:ea typeface="+mn-ea"/>
                <a:cs typeface="+mn-cs"/>
                <a:sym typeface="Arial"/>
              </a:rPr>
              <a:t>Advisor: Dr. Rob Knop</a:t>
            </a:r>
          </a:p>
        </p:txBody>
      </p:sp>
      <p:sp>
        <p:nvSpPr>
          <p:cNvPr id="36" name="Text Box 147">
            <a:extLst>
              <a:ext uri="{FF2B5EF4-FFF2-40B4-BE49-F238E27FC236}">
                <a16:creationId xmlns:a16="http://schemas.microsoft.com/office/drawing/2014/main" id="{F14E5D1C-0AFE-BB4E-8E73-6157262D2CF8}"/>
              </a:ext>
            </a:extLst>
          </p:cNvPr>
          <p:cNvSpPr txBox="1"/>
          <p:nvPr/>
        </p:nvSpPr>
        <p:spPr>
          <a:xfrm>
            <a:off x="32569866" y="23598369"/>
            <a:ext cx="10343011" cy="1308260"/>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 val="1"/>
            </a:ext>
          </a:extLst>
        </p:spPr>
        <p:txBody>
          <a:bodyPr wrap="square" lIns="30584" tIns="30584" rIns="30584" bIns="30584">
            <a:spAutoFit/>
          </a:bodyPr>
          <a:lstStyle>
            <a:lvl1pPr>
              <a:defRPr sz="2800"/>
            </a:lvl1pPr>
          </a:lstStyle>
          <a:p>
            <a:r>
              <a:rPr lang="en-US" sz="2700" dirty="0">
                <a:solidFill>
                  <a:schemeClr val="tx1"/>
                </a:solidFill>
                <a:hlinkClick r:id="rId3"/>
              </a:rPr>
              <a:t>https://www.grc.nasa.gov/WWW/K-12/airplane/atmosmet.html</a:t>
            </a:r>
            <a:endParaRPr lang="en-US" sz="2700" dirty="0">
              <a:solidFill>
                <a:schemeClr val="tx1"/>
              </a:solidFill>
            </a:endParaRPr>
          </a:p>
          <a:p>
            <a:endParaRPr lang="en-US" sz="2700" dirty="0">
              <a:solidFill>
                <a:schemeClr val="tx1"/>
              </a:solidFill>
            </a:endParaRPr>
          </a:p>
          <a:p>
            <a:endParaRPr lang="en-US" sz="2700" dirty="0">
              <a:solidFill>
                <a:schemeClr val="tx1"/>
              </a:solidFill>
            </a:endParaRP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9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935</TotalTime>
  <Words>329</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Owen Meilander</dc:creator>
  <cp:lastModifiedBy>Owen Meilander</cp:lastModifiedBy>
  <cp:revision>84</cp:revision>
  <cp:lastPrinted>2019-04-17T04:46:20Z</cp:lastPrinted>
  <dcterms:modified xsi:type="dcterms:W3CDTF">2020-05-06T23:06:53Z</dcterms:modified>
</cp:coreProperties>
</file>