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8900" b="0" i="0" u="none" strike="noStrike" cap="none" spc="0" normalizeH="0" baseline="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89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89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89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89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89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89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89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89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15:guide id="1" orient="horz" pos="10392"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F37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D9"/>
          </a:solidFill>
        </a:fill>
      </a:tcStyle>
    </a:wholeTbl>
    <a:band2H>
      <a:tcTxStyle/>
      <a:tcStyle>
        <a:tcBdr/>
        <a:fill>
          <a:solidFill>
            <a:srgbClr val="E7E7ED"/>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2"/>
    <p:restoredTop sz="94620"/>
  </p:normalViewPr>
  <p:slideViewPr>
    <p:cSldViewPr snapToGrid="0" snapToObjects="1">
      <p:cViewPr>
        <p:scale>
          <a:sx n="20" d="100"/>
          <a:sy n="20" d="100"/>
        </p:scale>
        <p:origin x="296" y="8"/>
      </p:cViewPr>
      <p:guideLst>
        <p:guide orient="horz" pos="10392"/>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91E46B-A319-4424-8C74-4E05D438BED2}"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A442658F-0AAA-4787-9F5C-C3610DD8DAEB}">
      <dgm:prSet/>
      <dgm:spPr>
        <a:solidFill>
          <a:srgbClr val="1F3751"/>
        </a:solidFill>
      </dgm:spPr>
      <dgm:t>
        <a:bodyPr/>
        <a:lstStyle/>
        <a:p>
          <a:r>
            <a:rPr lang="en-US" b="1" i="0" baseline="0" dirty="0"/>
            <a:t>Creation of Air and Fuel Tank:</a:t>
          </a:r>
          <a:endParaRPr lang="en-US" dirty="0"/>
        </a:p>
      </dgm:t>
    </dgm:pt>
    <dgm:pt modelId="{6F3D64DE-79C5-4B6E-AC2A-19EEEE98E4F1}" type="parTrans" cxnId="{4F21C4D8-6BA9-4C99-99E4-8EA63CE90A5B}">
      <dgm:prSet/>
      <dgm:spPr/>
      <dgm:t>
        <a:bodyPr/>
        <a:lstStyle/>
        <a:p>
          <a:endParaRPr lang="en-US"/>
        </a:p>
      </dgm:t>
    </dgm:pt>
    <dgm:pt modelId="{9459542E-F97B-41F1-A26C-B88C264E3E86}" type="sibTrans" cxnId="{4F21C4D8-6BA9-4C99-99E4-8EA63CE90A5B}">
      <dgm:prSet/>
      <dgm:spPr/>
      <dgm:t>
        <a:bodyPr/>
        <a:lstStyle/>
        <a:p>
          <a:endParaRPr lang="en-US"/>
        </a:p>
      </dgm:t>
    </dgm:pt>
    <dgm:pt modelId="{69CF7A70-C628-49A0-9E27-1031EADAD4AE}">
      <dgm:prSet/>
      <dgm:spPr/>
      <dgm:t>
        <a:bodyPr/>
        <a:lstStyle/>
        <a:p>
          <a:r>
            <a:rPr lang="en-US" b="0" i="0" baseline="0" dirty="0"/>
            <a:t>The Air Object keeps track of the wind speed and change in air density as the rocket ascends through the atmosphere.</a:t>
          </a:r>
          <a:endParaRPr lang="en-US" dirty="0"/>
        </a:p>
      </dgm:t>
    </dgm:pt>
    <dgm:pt modelId="{FD8EA786-2ADE-4A66-84A8-312E16356F05}" type="parTrans" cxnId="{E9C16B78-ABCD-49A6-9391-26B4C4056EDE}">
      <dgm:prSet/>
      <dgm:spPr/>
      <dgm:t>
        <a:bodyPr/>
        <a:lstStyle/>
        <a:p>
          <a:endParaRPr lang="en-US"/>
        </a:p>
      </dgm:t>
    </dgm:pt>
    <dgm:pt modelId="{C681A327-3183-4273-A848-C6AB19B2A2FE}" type="sibTrans" cxnId="{E9C16B78-ABCD-49A6-9391-26B4C4056EDE}">
      <dgm:prSet/>
      <dgm:spPr/>
      <dgm:t>
        <a:bodyPr/>
        <a:lstStyle/>
        <a:p>
          <a:endParaRPr lang="en-US"/>
        </a:p>
      </dgm:t>
    </dgm:pt>
    <dgm:pt modelId="{3EC493DE-D286-4AAD-9380-F22F7081E0A5}">
      <dgm:prSet/>
      <dgm:spPr/>
      <dgm:t>
        <a:bodyPr/>
        <a:lstStyle/>
        <a:p>
          <a:r>
            <a:rPr lang="en-US" b="0" i="0" baseline="0" dirty="0"/>
            <a:t>The Fuel Tank Object keeps track of the strength and direction of the thrust along with how long the engine will burn.</a:t>
          </a:r>
          <a:endParaRPr lang="en-US" dirty="0"/>
        </a:p>
      </dgm:t>
    </dgm:pt>
    <dgm:pt modelId="{D3EC1FD9-6E15-4C8E-BC64-C575A79D5AFC}" type="parTrans" cxnId="{6179F882-0EE5-4721-B2A8-D114C0790550}">
      <dgm:prSet/>
      <dgm:spPr/>
      <dgm:t>
        <a:bodyPr/>
        <a:lstStyle/>
        <a:p>
          <a:endParaRPr lang="en-US"/>
        </a:p>
      </dgm:t>
    </dgm:pt>
    <dgm:pt modelId="{03FB83AC-0603-4A54-BC55-B1F7FB3DABEC}" type="sibTrans" cxnId="{6179F882-0EE5-4721-B2A8-D114C0790550}">
      <dgm:prSet/>
      <dgm:spPr/>
      <dgm:t>
        <a:bodyPr/>
        <a:lstStyle/>
        <a:p>
          <a:endParaRPr lang="en-US"/>
        </a:p>
      </dgm:t>
    </dgm:pt>
    <dgm:pt modelId="{AB0203B6-1B4A-4347-B6C9-F4B8B4CCFC36}">
      <dgm:prSet/>
      <dgm:spPr>
        <a:solidFill>
          <a:srgbClr val="1F3751"/>
        </a:solidFill>
      </dgm:spPr>
      <dgm:t>
        <a:bodyPr/>
        <a:lstStyle/>
        <a:p>
          <a:r>
            <a:rPr lang="en-US" b="1" i="0" baseline="0"/>
            <a:t>Creation of Panes and Object:</a:t>
          </a:r>
          <a:endParaRPr lang="en-US"/>
        </a:p>
      </dgm:t>
    </dgm:pt>
    <dgm:pt modelId="{9EFB9699-5EFE-48FA-BBD7-9DA3FBE1F6D5}" type="parTrans" cxnId="{6AAC82A2-E07E-4344-96F6-98178CCFEE15}">
      <dgm:prSet/>
      <dgm:spPr/>
      <dgm:t>
        <a:bodyPr/>
        <a:lstStyle/>
        <a:p>
          <a:endParaRPr lang="en-US"/>
        </a:p>
      </dgm:t>
    </dgm:pt>
    <dgm:pt modelId="{AA7BA1DF-CEEF-4543-A730-04B692052DB4}" type="sibTrans" cxnId="{6AAC82A2-E07E-4344-96F6-98178CCFEE15}">
      <dgm:prSet/>
      <dgm:spPr/>
      <dgm:t>
        <a:bodyPr/>
        <a:lstStyle/>
        <a:p>
          <a:endParaRPr lang="en-US"/>
        </a:p>
      </dgm:t>
    </dgm:pt>
    <dgm:pt modelId="{4B1686A7-C07D-473A-A67F-C6184A52427A}">
      <dgm:prSet/>
      <dgm:spPr/>
      <dgm:t>
        <a:bodyPr/>
        <a:lstStyle/>
        <a:p>
          <a:r>
            <a:rPr lang="en-US" b="0" i="0" baseline="0" dirty="0"/>
            <a:t>The Pane object is made using three locations as the vertices of a triangle to create a single pane. It is also tasked with the calculation of the force of air resistance on each of the panes.</a:t>
          </a:r>
          <a:endParaRPr lang="en-US" dirty="0"/>
        </a:p>
      </dgm:t>
    </dgm:pt>
    <dgm:pt modelId="{2E5FF4B7-3B75-4813-BD71-ADD21F916CED}" type="parTrans" cxnId="{5DE96293-26E1-48E7-A9A2-8B23B1B6DF96}">
      <dgm:prSet/>
      <dgm:spPr/>
      <dgm:t>
        <a:bodyPr/>
        <a:lstStyle/>
        <a:p>
          <a:endParaRPr lang="en-US"/>
        </a:p>
      </dgm:t>
    </dgm:pt>
    <dgm:pt modelId="{7857A070-E481-4E57-8A40-844A572ABD65}" type="sibTrans" cxnId="{5DE96293-26E1-48E7-A9A2-8B23B1B6DF96}">
      <dgm:prSet/>
      <dgm:spPr/>
      <dgm:t>
        <a:bodyPr/>
        <a:lstStyle/>
        <a:p>
          <a:endParaRPr lang="en-US"/>
        </a:p>
      </dgm:t>
    </dgm:pt>
    <dgm:pt modelId="{85D3591F-D664-477A-989F-0F930440FBF7}">
      <dgm:prSet/>
      <dgm:spPr/>
      <dgm:t>
        <a:bodyPr/>
        <a:lstStyle/>
        <a:p>
          <a:r>
            <a:rPr lang="en-US" b="0" i="0" baseline="0" dirty="0"/>
            <a:t>The Object is a collection of panes combined with the model of air and the fuel tank. It is also tasked with the calculation of the acceleration through the use of an RK4 integrator. </a:t>
          </a:r>
          <a:endParaRPr lang="en-US" dirty="0"/>
        </a:p>
      </dgm:t>
    </dgm:pt>
    <dgm:pt modelId="{23747693-F263-41F1-B61A-272DD112BDB9}" type="parTrans" cxnId="{743371E8-EC8C-4DD9-A1F6-0587C24E2AB6}">
      <dgm:prSet/>
      <dgm:spPr/>
      <dgm:t>
        <a:bodyPr/>
        <a:lstStyle/>
        <a:p>
          <a:endParaRPr lang="en-US"/>
        </a:p>
      </dgm:t>
    </dgm:pt>
    <dgm:pt modelId="{B06ABEA4-1A07-4444-8122-65E613366EC0}" type="sibTrans" cxnId="{743371E8-EC8C-4DD9-A1F6-0587C24E2AB6}">
      <dgm:prSet/>
      <dgm:spPr/>
      <dgm:t>
        <a:bodyPr/>
        <a:lstStyle/>
        <a:p>
          <a:endParaRPr lang="en-US"/>
        </a:p>
      </dgm:t>
    </dgm:pt>
    <dgm:pt modelId="{1B3EA94A-1D4E-4F03-B694-E84C4CEED5EF}">
      <dgm:prSet/>
      <dgm:spPr>
        <a:solidFill>
          <a:srgbClr val="1F3751"/>
        </a:solidFill>
      </dgm:spPr>
      <dgm:t>
        <a:bodyPr/>
        <a:lstStyle/>
        <a:p>
          <a:r>
            <a:rPr lang="en-US" b="1" i="0" baseline="0"/>
            <a:t>Air Resistance:</a:t>
          </a:r>
          <a:endParaRPr lang="en-US"/>
        </a:p>
      </dgm:t>
    </dgm:pt>
    <dgm:pt modelId="{2B854E5E-2D40-48D5-BF08-3B6BE097730D}" type="parTrans" cxnId="{3C0C69AB-8999-4E6F-A07F-4F7E5BFE3ED0}">
      <dgm:prSet/>
      <dgm:spPr/>
      <dgm:t>
        <a:bodyPr/>
        <a:lstStyle/>
        <a:p>
          <a:endParaRPr lang="en-US"/>
        </a:p>
      </dgm:t>
    </dgm:pt>
    <dgm:pt modelId="{3CA52BE5-F3EF-43FD-BC7F-E58CD664CC09}" type="sibTrans" cxnId="{3C0C69AB-8999-4E6F-A07F-4F7E5BFE3ED0}">
      <dgm:prSet/>
      <dgm:spPr/>
      <dgm:t>
        <a:bodyPr/>
        <a:lstStyle/>
        <a:p>
          <a:endParaRPr lang="en-US"/>
        </a:p>
      </dgm:t>
    </dgm:pt>
    <dgm:pt modelId="{DCB01AF9-A770-4BC1-AB74-D046482522FD}">
      <dgm:prSet/>
      <dgm:spPr/>
      <dgm:t>
        <a:bodyPr/>
        <a:lstStyle/>
        <a:p>
          <a:r>
            <a:rPr lang="en-US" b="0" i="0" baseline="0" dirty="0"/>
            <a:t>We perform a set of definitions to calculate the total resistive force on the object. Through this we can calculate the acceleration of the object and its terminal velocity </a:t>
          </a:r>
          <a:endParaRPr lang="en-US" dirty="0"/>
        </a:p>
      </dgm:t>
    </dgm:pt>
    <dgm:pt modelId="{54910860-4259-40A3-B6B7-552BD0F2BEA7}" type="parTrans" cxnId="{A62312BD-F17B-427C-808D-6F1D517B6A50}">
      <dgm:prSet/>
      <dgm:spPr/>
      <dgm:t>
        <a:bodyPr/>
        <a:lstStyle/>
        <a:p>
          <a:endParaRPr lang="en-US"/>
        </a:p>
      </dgm:t>
    </dgm:pt>
    <dgm:pt modelId="{0989334B-1C67-405C-B1C2-AFAE87862436}" type="sibTrans" cxnId="{A62312BD-F17B-427C-808D-6F1D517B6A50}">
      <dgm:prSet/>
      <dgm:spPr/>
      <dgm:t>
        <a:bodyPr/>
        <a:lstStyle/>
        <a:p>
          <a:endParaRPr lang="en-US"/>
        </a:p>
      </dgm:t>
    </dgm:pt>
    <dgm:pt modelId="{0257C951-2810-4267-A14A-0E7D72A52997}">
      <dgm:prSet/>
      <dgm:spPr/>
      <dgm:t>
        <a:bodyPr/>
        <a:lstStyle/>
        <a:p>
          <a:r>
            <a:rPr lang="en-US" b="0" i="0" baseline="0" dirty="0"/>
            <a:t>We also performed a set of definitions to calculate the torque on each of the panes. This allowed us to be able to examine the stability of different arrangements of panes</a:t>
          </a:r>
          <a:endParaRPr lang="en-US" dirty="0"/>
        </a:p>
      </dgm:t>
    </dgm:pt>
    <dgm:pt modelId="{5AFC9E41-55DF-4E03-9265-871BC7F1A294}" type="parTrans" cxnId="{F8C157B6-9277-4DF2-8EA7-C68932901744}">
      <dgm:prSet/>
      <dgm:spPr/>
      <dgm:t>
        <a:bodyPr/>
        <a:lstStyle/>
        <a:p>
          <a:endParaRPr lang="en-US"/>
        </a:p>
      </dgm:t>
    </dgm:pt>
    <dgm:pt modelId="{A7BDE5AE-DFC9-41C7-855A-7D38150E1A63}" type="sibTrans" cxnId="{F8C157B6-9277-4DF2-8EA7-C68932901744}">
      <dgm:prSet/>
      <dgm:spPr/>
      <dgm:t>
        <a:bodyPr/>
        <a:lstStyle/>
        <a:p>
          <a:endParaRPr lang="en-US"/>
        </a:p>
      </dgm:t>
    </dgm:pt>
    <dgm:pt modelId="{AABA155F-A58C-4F38-B280-B600B5555E1C}">
      <dgm:prSet/>
      <dgm:spPr>
        <a:solidFill>
          <a:srgbClr val="1F3751"/>
        </a:solidFill>
      </dgm:spPr>
      <dgm:t>
        <a:bodyPr/>
        <a:lstStyle/>
        <a:p>
          <a:r>
            <a:rPr lang="en-US" b="1" i="0" baseline="0"/>
            <a:t>Different models:</a:t>
          </a:r>
          <a:endParaRPr lang="en-US"/>
        </a:p>
      </dgm:t>
    </dgm:pt>
    <dgm:pt modelId="{B48F956E-1CA6-4635-A215-BF9335B257F7}" type="parTrans" cxnId="{40879F5F-977D-4CDB-A4EF-24F81C95ED7D}">
      <dgm:prSet/>
      <dgm:spPr/>
      <dgm:t>
        <a:bodyPr/>
        <a:lstStyle/>
        <a:p>
          <a:endParaRPr lang="en-US"/>
        </a:p>
      </dgm:t>
    </dgm:pt>
    <dgm:pt modelId="{65494EC6-1081-41D9-8A18-2A21701BA4EE}" type="sibTrans" cxnId="{40879F5F-977D-4CDB-A4EF-24F81C95ED7D}">
      <dgm:prSet/>
      <dgm:spPr/>
      <dgm:t>
        <a:bodyPr/>
        <a:lstStyle/>
        <a:p>
          <a:endParaRPr lang="en-US"/>
        </a:p>
      </dgm:t>
    </dgm:pt>
    <dgm:pt modelId="{05B975F6-9B9F-49CE-9EBC-0732DBB31A7E}">
      <dgm:prSet/>
      <dgm:spPr/>
      <dgm:t>
        <a:bodyPr/>
        <a:lstStyle/>
        <a:p>
          <a:r>
            <a:rPr lang="en-US" b="0" i="0" baseline="0" dirty="0"/>
            <a:t>We created two separate objects to test different stabilities. The first has a pointed top and flat sides to imitate a vehicle such as SpaceX’s Falcon 9. The second model has stability wings to balance out the torques from the air resistance as was inspired by Russia’s Soyuz rocket </a:t>
          </a:r>
          <a:endParaRPr lang="en-US" dirty="0"/>
        </a:p>
      </dgm:t>
    </dgm:pt>
    <dgm:pt modelId="{20A889A4-2CB6-4078-A5EA-1BBA9CFC0CA3}" type="parTrans" cxnId="{A039F5A5-5169-431B-8581-9B4A8F34A829}">
      <dgm:prSet/>
      <dgm:spPr/>
      <dgm:t>
        <a:bodyPr/>
        <a:lstStyle/>
        <a:p>
          <a:endParaRPr lang="en-US"/>
        </a:p>
      </dgm:t>
    </dgm:pt>
    <dgm:pt modelId="{5CB862B0-F3D5-48CA-A305-9EBAB2998728}" type="sibTrans" cxnId="{A039F5A5-5169-431B-8581-9B4A8F34A829}">
      <dgm:prSet/>
      <dgm:spPr/>
      <dgm:t>
        <a:bodyPr/>
        <a:lstStyle/>
        <a:p>
          <a:endParaRPr lang="en-US"/>
        </a:p>
      </dgm:t>
    </dgm:pt>
    <dgm:pt modelId="{D719BC95-171E-468D-8B93-DDB0FC6604E0}">
      <dgm:prSet/>
      <dgm:spPr>
        <a:solidFill>
          <a:srgbClr val="1F3751"/>
        </a:solidFill>
      </dgm:spPr>
      <dgm:t>
        <a:bodyPr/>
        <a:lstStyle/>
        <a:p>
          <a:r>
            <a:rPr lang="en-US" b="1" i="0" baseline="0"/>
            <a:t>Visualization:</a:t>
          </a:r>
          <a:endParaRPr lang="en-US"/>
        </a:p>
      </dgm:t>
    </dgm:pt>
    <dgm:pt modelId="{D5F67105-5AE1-4BD0-B14F-236207FDCE27}" type="parTrans" cxnId="{1D675E6F-0768-4394-8352-81B8F13E1AF1}">
      <dgm:prSet/>
      <dgm:spPr/>
      <dgm:t>
        <a:bodyPr/>
        <a:lstStyle/>
        <a:p>
          <a:endParaRPr lang="en-US"/>
        </a:p>
      </dgm:t>
    </dgm:pt>
    <dgm:pt modelId="{00FD88A8-BE1B-493C-A50A-6C8C1B43B487}" type="sibTrans" cxnId="{1D675E6F-0768-4394-8352-81B8F13E1AF1}">
      <dgm:prSet/>
      <dgm:spPr/>
      <dgm:t>
        <a:bodyPr/>
        <a:lstStyle/>
        <a:p>
          <a:endParaRPr lang="en-US"/>
        </a:p>
      </dgm:t>
    </dgm:pt>
    <dgm:pt modelId="{8DE397FB-C80F-497D-AE6D-E84C7435E4DB}">
      <dgm:prSet/>
      <dgm:spPr/>
      <dgm:t>
        <a:bodyPr/>
        <a:lstStyle/>
        <a:p>
          <a:r>
            <a:rPr lang="en-US" b="0" i="0" baseline="0"/>
            <a:t>Finally, we modeled the rocket using physvis, an opensource package created by Dr. Knop to emulate the visualization functions of vpython</a:t>
          </a:r>
          <a:endParaRPr lang="en-US"/>
        </a:p>
      </dgm:t>
    </dgm:pt>
    <dgm:pt modelId="{0F46B678-E25C-4829-9630-8E48E2FBDA9D}" type="parTrans" cxnId="{CF829F35-27DE-4A0E-81B1-FF1E42F22DBB}">
      <dgm:prSet/>
      <dgm:spPr/>
      <dgm:t>
        <a:bodyPr/>
        <a:lstStyle/>
        <a:p>
          <a:endParaRPr lang="en-US"/>
        </a:p>
      </dgm:t>
    </dgm:pt>
    <dgm:pt modelId="{43D5265F-AC60-46DB-803D-CF0EC5FEB2EF}" type="sibTrans" cxnId="{CF829F35-27DE-4A0E-81B1-FF1E42F22DBB}">
      <dgm:prSet/>
      <dgm:spPr/>
      <dgm:t>
        <a:bodyPr/>
        <a:lstStyle/>
        <a:p>
          <a:endParaRPr lang="en-US"/>
        </a:p>
      </dgm:t>
    </dgm:pt>
    <dgm:pt modelId="{5C1F42A4-1E6D-4ED4-8F37-D3AF2E7E0DDA}" type="pres">
      <dgm:prSet presAssocID="{1791E46B-A319-4424-8C74-4E05D438BED2}" presName="Name0" presStyleCnt="0">
        <dgm:presLayoutVars>
          <dgm:dir/>
          <dgm:animLvl val="lvl"/>
          <dgm:resizeHandles val="exact"/>
        </dgm:presLayoutVars>
      </dgm:prSet>
      <dgm:spPr/>
    </dgm:pt>
    <dgm:pt modelId="{01E0E38B-4CA7-4BCD-B27E-0F4195F1D68C}" type="pres">
      <dgm:prSet presAssocID="{D719BC95-171E-468D-8B93-DDB0FC6604E0}" presName="boxAndChildren" presStyleCnt="0"/>
      <dgm:spPr/>
    </dgm:pt>
    <dgm:pt modelId="{A69A80DD-9E3D-4D54-8FAC-A909DB4D13A2}" type="pres">
      <dgm:prSet presAssocID="{D719BC95-171E-468D-8B93-DDB0FC6604E0}" presName="parentTextBox" presStyleLbl="node1" presStyleIdx="0" presStyleCnt="5"/>
      <dgm:spPr/>
    </dgm:pt>
    <dgm:pt modelId="{C85C5B3A-A008-48C6-AA0C-90B2E7558A61}" type="pres">
      <dgm:prSet presAssocID="{D719BC95-171E-468D-8B93-DDB0FC6604E0}" presName="entireBox" presStyleLbl="node1" presStyleIdx="0" presStyleCnt="5"/>
      <dgm:spPr/>
    </dgm:pt>
    <dgm:pt modelId="{1E986330-B45F-49F0-A067-9287082FA81C}" type="pres">
      <dgm:prSet presAssocID="{D719BC95-171E-468D-8B93-DDB0FC6604E0}" presName="descendantBox" presStyleCnt="0"/>
      <dgm:spPr/>
    </dgm:pt>
    <dgm:pt modelId="{E8E693ED-A2EF-4BB4-98BF-672100CC7422}" type="pres">
      <dgm:prSet presAssocID="{8DE397FB-C80F-497D-AE6D-E84C7435E4DB}" presName="childTextBox" presStyleLbl="fgAccFollowNode1" presStyleIdx="0" presStyleCnt="8">
        <dgm:presLayoutVars>
          <dgm:bulletEnabled val="1"/>
        </dgm:presLayoutVars>
      </dgm:prSet>
      <dgm:spPr/>
    </dgm:pt>
    <dgm:pt modelId="{5F61918A-FD54-4597-8664-8E178B1DFC31}" type="pres">
      <dgm:prSet presAssocID="{65494EC6-1081-41D9-8A18-2A21701BA4EE}" presName="sp" presStyleCnt="0"/>
      <dgm:spPr/>
    </dgm:pt>
    <dgm:pt modelId="{FC63B963-4259-4DE3-AFC8-B9F4931EB473}" type="pres">
      <dgm:prSet presAssocID="{AABA155F-A58C-4F38-B280-B600B5555E1C}" presName="arrowAndChildren" presStyleCnt="0"/>
      <dgm:spPr/>
    </dgm:pt>
    <dgm:pt modelId="{F3862870-6D0C-46CE-9841-EC64C1414CFA}" type="pres">
      <dgm:prSet presAssocID="{AABA155F-A58C-4F38-B280-B600B5555E1C}" presName="parentTextArrow" presStyleLbl="node1" presStyleIdx="0" presStyleCnt="5"/>
      <dgm:spPr/>
    </dgm:pt>
    <dgm:pt modelId="{5ECFBA02-2420-4D48-B274-96B2077101CF}" type="pres">
      <dgm:prSet presAssocID="{AABA155F-A58C-4F38-B280-B600B5555E1C}" presName="arrow" presStyleLbl="node1" presStyleIdx="1" presStyleCnt="5"/>
      <dgm:spPr/>
    </dgm:pt>
    <dgm:pt modelId="{551FB903-A485-472C-949E-D4AAA560D3CD}" type="pres">
      <dgm:prSet presAssocID="{AABA155F-A58C-4F38-B280-B600B5555E1C}" presName="descendantArrow" presStyleCnt="0"/>
      <dgm:spPr/>
    </dgm:pt>
    <dgm:pt modelId="{891B8FE3-962E-4A37-AC1E-FD89C97E68E4}" type="pres">
      <dgm:prSet presAssocID="{05B975F6-9B9F-49CE-9EBC-0732DBB31A7E}" presName="childTextArrow" presStyleLbl="fgAccFollowNode1" presStyleIdx="1" presStyleCnt="8">
        <dgm:presLayoutVars>
          <dgm:bulletEnabled val="1"/>
        </dgm:presLayoutVars>
      </dgm:prSet>
      <dgm:spPr/>
    </dgm:pt>
    <dgm:pt modelId="{7C5980E7-C33C-4CEF-A5B0-F6CE4BCF7298}" type="pres">
      <dgm:prSet presAssocID="{3CA52BE5-F3EF-43FD-BC7F-E58CD664CC09}" presName="sp" presStyleCnt="0"/>
      <dgm:spPr/>
    </dgm:pt>
    <dgm:pt modelId="{C77CC802-5D3D-448F-AA99-39F9DB0A8659}" type="pres">
      <dgm:prSet presAssocID="{1B3EA94A-1D4E-4F03-B694-E84C4CEED5EF}" presName="arrowAndChildren" presStyleCnt="0"/>
      <dgm:spPr/>
    </dgm:pt>
    <dgm:pt modelId="{B3345D81-3092-4559-A265-63C901FA2715}" type="pres">
      <dgm:prSet presAssocID="{1B3EA94A-1D4E-4F03-B694-E84C4CEED5EF}" presName="parentTextArrow" presStyleLbl="node1" presStyleIdx="1" presStyleCnt="5"/>
      <dgm:spPr/>
    </dgm:pt>
    <dgm:pt modelId="{45AA769C-1B74-43E3-B5FB-E5622A6B70D4}" type="pres">
      <dgm:prSet presAssocID="{1B3EA94A-1D4E-4F03-B694-E84C4CEED5EF}" presName="arrow" presStyleLbl="node1" presStyleIdx="2" presStyleCnt="5"/>
      <dgm:spPr/>
    </dgm:pt>
    <dgm:pt modelId="{5D971A19-ACB8-4130-86C8-180EA2101C0D}" type="pres">
      <dgm:prSet presAssocID="{1B3EA94A-1D4E-4F03-B694-E84C4CEED5EF}" presName="descendantArrow" presStyleCnt="0"/>
      <dgm:spPr/>
    </dgm:pt>
    <dgm:pt modelId="{AC13481A-C079-405A-83BD-E3733CE6037B}" type="pres">
      <dgm:prSet presAssocID="{DCB01AF9-A770-4BC1-AB74-D046482522FD}" presName="childTextArrow" presStyleLbl="fgAccFollowNode1" presStyleIdx="2" presStyleCnt="8">
        <dgm:presLayoutVars>
          <dgm:bulletEnabled val="1"/>
        </dgm:presLayoutVars>
      </dgm:prSet>
      <dgm:spPr/>
    </dgm:pt>
    <dgm:pt modelId="{F1AC30DC-165A-4ED1-8606-A9C0FD117C8A}" type="pres">
      <dgm:prSet presAssocID="{0257C951-2810-4267-A14A-0E7D72A52997}" presName="childTextArrow" presStyleLbl="fgAccFollowNode1" presStyleIdx="3" presStyleCnt="8">
        <dgm:presLayoutVars>
          <dgm:bulletEnabled val="1"/>
        </dgm:presLayoutVars>
      </dgm:prSet>
      <dgm:spPr/>
    </dgm:pt>
    <dgm:pt modelId="{67A0DBEE-7D41-449F-8FBF-7CA30777BAA8}" type="pres">
      <dgm:prSet presAssocID="{AA7BA1DF-CEEF-4543-A730-04B692052DB4}" presName="sp" presStyleCnt="0"/>
      <dgm:spPr/>
    </dgm:pt>
    <dgm:pt modelId="{F6992FAC-CF3F-48E4-A914-C6FC73E22945}" type="pres">
      <dgm:prSet presAssocID="{AB0203B6-1B4A-4347-B6C9-F4B8B4CCFC36}" presName="arrowAndChildren" presStyleCnt="0"/>
      <dgm:spPr/>
    </dgm:pt>
    <dgm:pt modelId="{E6DC4F6D-EE93-471B-9BF7-93238E26DB05}" type="pres">
      <dgm:prSet presAssocID="{AB0203B6-1B4A-4347-B6C9-F4B8B4CCFC36}" presName="parentTextArrow" presStyleLbl="node1" presStyleIdx="2" presStyleCnt="5"/>
      <dgm:spPr/>
    </dgm:pt>
    <dgm:pt modelId="{EC659911-076B-4A3E-8EB1-C46B47BA24F3}" type="pres">
      <dgm:prSet presAssocID="{AB0203B6-1B4A-4347-B6C9-F4B8B4CCFC36}" presName="arrow" presStyleLbl="node1" presStyleIdx="3" presStyleCnt="5"/>
      <dgm:spPr/>
    </dgm:pt>
    <dgm:pt modelId="{419AF7CE-AD4C-49EA-AA13-A775F156092C}" type="pres">
      <dgm:prSet presAssocID="{AB0203B6-1B4A-4347-B6C9-F4B8B4CCFC36}" presName="descendantArrow" presStyleCnt="0"/>
      <dgm:spPr/>
    </dgm:pt>
    <dgm:pt modelId="{B8B7B022-4318-4DF5-AA48-8ECDEA86029E}" type="pres">
      <dgm:prSet presAssocID="{4B1686A7-C07D-473A-A67F-C6184A52427A}" presName="childTextArrow" presStyleLbl="fgAccFollowNode1" presStyleIdx="4" presStyleCnt="8">
        <dgm:presLayoutVars>
          <dgm:bulletEnabled val="1"/>
        </dgm:presLayoutVars>
      </dgm:prSet>
      <dgm:spPr/>
    </dgm:pt>
    <dgm:pt modelId="{CE4E02F7-09B8-4AF0-B71A-C1B7B1D56C0C}" type="pres">
      <dgm:prSet presAssocID="{85D3591F-D664-477A-989F-0F930440FBF7}" presName="childTextArrow" presStyleLbl="fgAccFollowNode1" presStyleIdx="5" presStyleCnt="8">
        <dgm:presLayoutVars>
          <dgm:bulletEnabled val="1"/>
        </dgm:presLayoutVars>
      </dgm:prSet>
      <dgm:spPr/>
    </dgm:pt>
    <dgm:pt modelId="{E5DA4146-2AEF-4D13-9D45-E728E4BDCB99}" type="pres">
      <dgm:prSet presAssocID="{9459542E-F97B-41F1-A26C-B88C264E3E86}" presName="sp" presStyleCnt="0"/>
      <dgm:spPr/>
    </dgm:pt>
    <dgm:pt modelId="{ED70F266-DEBB-4466-BC59-D9A7A53CD745}" type="pres">
      <dgm:prSet presAssocID="{A442658F-0AAA-4787-9F5C-C3610DD8DAEB}" presName="arrowAndChildren" presStyleCnt="0"/>
      <dgm:spPr/>
    </dgm:pt>
    <dgm:pt modelId="{55BA6EE5-D43E-4009-823C-BB48E59464F1}" type="pres">
      <dgm:prSet presAssocID="{A442658F-0AAA-4787-9F5C-C3610DD8DAEB}" presName="parentTextArrow" presStyleLbl="node1" presStyleIdx="3" presStyleCnt="5"/>
      <dgm:spPr/>
    </dgm:pt>
    <dgm:pt modelId="{749CB891-F111-43D1-B5C7-9CF5B285F372}" type="pres">
      <dgm:prSet presAssocID="{A442658F-0AAA-4787-9F5C-C3610DD8DAEB}" presName="arrow" presStyleLbl="node1" presStyleIdx="4" presStyleCnt="5"/>
      <dgm:spPr/>
    </dgm:pt>
    <dgm:pt modelId="{FD63FACB-4DD0-4244-8F6D-D724AE5169B7}" type="pres">
      <dgm:prSet presAssocID="{A442658F-0AAA-4787-9F5C-C3610DD8DAEB}" presName="descendantArrow" presStyleCnt="0"/>
      <dgm:spPr/>
    </dgm:pt>
    <dgm:pt modelId="{89B780A8-4F90-4FF5-B74A-1954F325D42A}" type="pres">
      <dgm:prSet presAssocID="{69CF7A70-C628-49A0-9E27-1031EADAD4AE}" presName="childTextArrow" presStyleLbl="fgAccFollowNode1" presStyleIdx="6" presStyleCnt="8">
        <dgm:presLayoutVars>
          <dgm:bulletEnabled val="1"/>
        </dgm:presLayoutVars>
      </dgm:prSet>
      <dgm:spPr/>
    </dgm:pt>
    <dgm:pt modelId="{D52B7A7A-6E5D-4461-BDAB-01637AE73711}" type="pres">
      <dgm:prSet presAssocID="{3EC493DE-D286-4AAD-9380-F22F7081E0A5}" presName="childTextArrow" presStyleLbl="fgAccFollowNode1" presStyleIdx="7" presStyleCnt="8">
        <dgm:presLayoutVars>
          <dgm:bulletEnabled val="1"/>
        </dgm:presLayoutVars>
      </dgm:prSet>
      <dgm:spPr/>
    </dgm:pt>
  </dgm:ptLst>
  <dgm:cxnLst>
    <dgm:cxn modelId="{9A02F609-212C-4993-BAE8-25C760FB159B}" type="presOf" srcId="{DCB01AF9-A770-4BC1-AB74-D046482522FD}" destId="{AC13481A-C079-405A-83BD-E3733CE6037B}" srcOrd="0" destOrd="0" presId="urn:microsoft.com/office/officeart/2005/8/layout/process4"/>
    <dgm:cxn modelId="{FC139C0A-4BC3-47D0-8DF1-D5E12791AABB}" type="presOf" srcId="{4B1686A7-C07D-473A-A67F-C6184A52427A}" destId="{B8B7B022-4318-4DF5-AA48-8ECDEA86029E}" srcOrd="0" destOrd="0" presId="urn:microsoft.com/office/officeart/2005/8/layout/process4"/>
    <dgm:cxn modelId="{58F48D0B-CDF4-4842-9598-C50B7EE074B1}" type="presOf" srcId="{1B3EA94A-1D4E-4F03-B694-E84C4CEED5EF}" destId="{B3345D81-3092-4559-A265-63C901FA2715}" srcOrd="0" destOrd="0" presId="urn:microsoft.com/office/officeart/2005/8/layout/process4"/>
    <dgm:cxn modelId="{7FE0A70E-6C30-4275-A280-965A55E9987B}" type="presOf" srcId="{A442658F-0AAA-4787-9F5C-C3610DD8DAEB}" destId="{55BA6EE5-D43E-4009-823C-BB48E59464F1}" srcOrd="0" destOrd="0" presId="urn:microsoft.com/office/officeart/2005/8/layout/process4"/>
    <dgm:cxn modelId="{8305A60F-60BB-4CA7-A89A-F065B40FC9B0}" type="presOf" srcId="{0257C951-2810-4267-A14A-0E7D72A52997}" destId="{F1AC30DC-165A-4ED1-8606-A9C0FD117C8A}" srcOrd="0" destOrd="0" presId="urn:microsoft.com/office/officeart/2005/8/layout/process4"/>
    <dgm:cxn modelId="{31B1C911-6518-40A8-BE3E-F2FD8C0E86F1}" type="presOf" srcId="{05B975F6-9B9F-49CE-9EBC-0732DBB31A7E}" destId="{891B8FE3-962E-4A37-AC1E-FD89C97E68E4}" srcOrd="0" destOrd="0" presId="urn:microsoft.com/office/officeart/2005/8/layout/process4"/>
    <dgm:cxn modelId="{CF829F35-27DE-4A0E-81B1-FF1E42F22DBB}" srcId="{D719BC95-171E-468D-8B93-DDB0FC6604E0}" destId="{8DE397FB-C80F-497D-AE6D-E84C7435E4DB}" srcOrd="0" destOrd="0" parTransId="{0F46B678-E25C-4829-9630-8E48E2FBDA9D}" sibTransId="{43D5265F-AC60-46DB-803D-CF0EC5FEB2EF}"/>
    <dgm:cxn modelId="{F127D535-ECAA-4D38-A386-AB0F7358DA0F}" type="presOf" srcId="{D719BC95-171E-468D-8B93-DDB0FC6604E0}" destId="{A69A80DD-9E3D-4D54-8FAC-A909DB4D13A2}" srcOrd="0" destOrd="0" presId="urn:microsoft.com/office/officeart/2005/8/layout/process4"/>
    <dgm:cxn modelId="{40879F5F-977D-4CDB-A4EF-24F81C95ED7D}" srcId="{1791E46B-A319-4424-8C74-4E05D438BED2}" destId="{AABA155F-A58C-4F38-B280-B600B5555E1C}" srcOrd="3" destOrd="0" parTransId="{B48F956E-1CA6-4635-A215-BF9335B257F7}" sibTransId="{65494EC6-1081-41D9-8A18-2A21701BA4EE}"/>
    <dgm:cxn modelId="{3C28BF5F-4F17-466D-BF3F-C49B0CF8D925}" type="presOf" srcId="{85D3591F-D664-477A-989F-0F930440FBF7}" destId="{CE4E02F7-09B8-4AF0-B71A-C1B7B1D56C0C}" srcOrd="0" destOrd="0" presId="urn:microsoft.com/office/officeart/2005/8/layout/process4"/>
    <dgm:cxn modelId="{D16C1C69-9760-4F09-8B3B-00AE12A986E7}" type="presOf" srcId="{8DE397FB-C80F-497D-AE6D-E84C7435E4DB}" destId="{E8E693ED-A2EF-4BB4-98BF-672100CC7422}" srcOrd="0" destOrd="0" presId="urn:microsoft.com/office/officeart/2005/8/layout/process4"/>
    <dgm:cxn modelId="{1D675E6F-0768-4394-8352-81B8F13E1AF1}" srcId="{1791E46B-A319-4424-8C74-4E05D438BED2}" destId="{D719BC95-171E-468D-8B93-DDB0FC6604E0}" srcOrd="4" destOrd="0" parTransId="{D5F67105-5AE1-4BD0-B14F-236207FDCE27}" sibTransId="{00FD88A8-BE1B-493C-A50A-6C8C1B43B487}"/>
    <dgm:cxn modelId="{EC1EA151-28CF-4607-A4ED-3FF6BBF83FD0}" type="presOf" srcId="{3EC493DE-D286-4AAD-9380-F22F7081E0A5}" destId="{D52B7A7A-6E5D-4461-BDAB-01637AE73711}" srcOrd="0" destOrd="0" presId="urn:microsoft.com/office/officeart/2005/8/layout/process4"/>
    <dgm:cxn modelId="{E9C16B78-ABCD-49A6-9391-26B4C4056EDE}" srcId="{A442658F-0AAA-4787-9F5C-C3610DD8DAEB}" destId="{69CF7A70-C628-49A0-9E27-1031EADAD4AE}" srcOrd="0" destOrd="0" parTransId="{FD8EA786-2ADE-4A66-84A8-312E16356F05}" sibTransId="{C681A327-3183-4273-A848-C6AB19B2A2FE}"/>
    <dgm:cxn modelId="{6179F882-0EE5-4721-B2A8-D114C0790550}" srcId="{A442658F-0AAA-4787-9F5C-C3610DD8DAEB}" destId="{3EC493DE-D286-4AAD-9380-F22F7081E0A5}" srcOrd="1" destOrd="0" parTransId="{D3EC1FD9-6E15-4C8E-BC64-C575A79D5AFC}" sibTransId="{03FB83AC-0603-4A54-BC55-B1F7FB3DABEC}"/>
    <dgm:cxn modelId="{06A8BC8F-5482-48E7-B582-0BBFFDEB1A23}" type="presOf" srcId="{AB0203B6-1B4A-4347-B6C9-F4B8B4CCFC36}" destId="{EC659911-076B-4A3E-8EB1-C46B47BA24F3}" srcOrd="1" destOrd="0" presId="urn:microsoft.com/office/officeart/2005/8/layout/process4"/>
    <dgm:cxn modelId="{5DE96293-26E1-48E7-A9A2-8B23B1B6DF96}" srcId="{AB0203B6-1B4A-4347-B6C9-F4B8B4CCFC36}" destId="{4B1686A7-C07D-473A-A67F-C6184A52427A}" srcOrd="0" destOrd="0" parTransId="{2E5FF4B7-3B75-4813-BD71-ADD21F916CED}" sibTransId="{7857A070-E481-4E57-8A40-844A572ABD65}"/>
    <dgm:cxn modelId="{6AAC82A2-E07E-4344-96F6-98178CCFEE15}" srcId="{1791E46B-A319-4424-8C74-4E05D438BED2}" destId="{AB0203B6-1B4A-4347-B6C9-F4B8B4CCFC36}" srcOrd="1" destOrd="0" parTransId="{9EFB9699-5EFE-48FA-BBD7-9DA3FBE1F6D5}" sibTransId="{AA7BA1DF-CEEF-4543-A730-04B692052DB4}"/>
    <dgm:cxn modelId="{DD7746A3-6C54-4C95-B048-04A1AAC4442C}" type="presOf" srcId="{69CF7A70-C628-49A0-9E27-1031EADAD4AE}" destId="{89B780A8-4F90-4FF5-B74A-1954F325D42A}" srcOrd="0" destOrd="0" presId="urn:microsoft.com/office/officeart/2005/8/layout/process4"/>
    <dgm:cxn modelId="{A039F5A5-5169-431B-8581-9B4A8F34A829}" srcId="{AABA155F-A58C-4F38-B280-B600B5555E1C}" destId="{05B975F6-9B9F-49CE-9EBC-0732DBB31A7E}" srcOrd="0" destOrd="0" parTransId="{20A889A4-2CB6-4078-A5EA-1BBA9CFC0CA3}" sibTransId="{5CB862B0-F3D5-48CA-A305-9EBAB2998728}"/>
    <dgm:cxn modelId="{3C0C69AB-8999-4E6F-A07F-4F7E5BFE3ED0}" srcId="{1791E46B-A319-4424-8C74-4E05D438BED2}" destId="{1B3EA94A-1D4E-4F03-B694-E84C4CEED5EF}" srcOrd="2" destOrd="0" parTransId="{2B854E5E-2D40-48D5-BF08-3B6BE097730D}" sibTransId="{3CA52BE5-F3EF-43FD-BC7F-E58CD664CC09}"/>
    <dgm:cxn modelId="{5D4AD1B3-A3BD-4DD4-8BA2-AD569B7CA06D}" type="presOf" srcId="{AABA155F-A58C-4F38-B280-B600B5555E1C}" destId="{5ECFBA02-2420-4D48-B274-96B2077101CF}" srcOrd="1" destOrd="0" presId="urn:microsoft.com/office/officeart/2005/8/layout/process4"/>
    <dgm:cxn modelId="{F8C157B6-9277-4DF2-8EA7-C68932901744}" srcId="{1B3EA94A-1D4E-4F03-B694-E84C4CEED5EF}" destId="{0257C951-2810-4267-A14A-0E7D72A52997}" srcOrd="1" destOrd="0" parTransId="{5AFC9E41-55DF-4E03-9265-871BC7F1A294}" sibTransId="{A7BDE5AE-DFC9-41C7-855A-7D38150E1A63}"/>
    <dgm:cxn modelId="{A62312BD-F17B-427C-808D-6F1D517B6A50}" srcId="{1B3EA94A-1D4E-4F03-B694-E84C4CEED5EF}" destId="{DCB01AF9-A770-4BC1-AB74-D046482522FD}" srcOrd="0" destOrd="0" parTransId="{54910860-4259-40A3-B6B7-552BD0F2BEA7}" sibTransId="{0989334B-1C67-405C-B1C2-AFAE87862436}"/>
    <dgm:cxn modelId="{16E8FACC-A266-4DE3-9C67-8D329939BA2E}" type="presOf" srcId="{AB0203B6-1B4A-4347-B6C9-F4B8B4CCFC36}" destId="{E6DC4F6D-EE93-471B-9BF7-93238E26DB05}" srcOrd="0" destOrd="0" presId="urn:microsoft.com/office/officeart/2005/8/layout/process4"/>
    <dgm:cxn modelId="{55CC59D1-B3DE-42AF-9D89-424D409DFAAE}" type="presOf" srcId="{1B3EA94A-1D4E-4F03-B694-E84C4CEED5EF}" destId="{45AA769C-1B74-43E3-B5FB-E5622A6B70D4}" srcOrd="1" destOrd="0" presId="urn:microsoft.com/office/officeart/2005/8/layout/process4"/>
    <dgm:cxn modelId="{4F21C4D8-6BA9-4C99-99E4-8EA63CE90A5B}" srcId="{1791E46B-A319-4424-8C74-4E05D438BED2}" destId="{A442658F-0AAA-4787-9F5C-C3610DD8DAEB}" srcOrd="0" destOrd="0" parTransId="{6F3D64DE-79C5-4B6E-AC2A-19EEEE98E4F1}" sibTransId="{9459542E-F97B-41F1-A26C-B88C264E3E86}"/>
    <dgm:cxn modelId="{B04073E7-C290-4EC8-95D9-ED7519268EE7}" type="presOf" srcId="{AABA155F-A58C-4F38-B280-B600B5555E1C}" destId="{F3862870-6D0C-46CE-9841-EC64C1414CFA}" srcOrd="0" destOrd="0" presId="urn:microsoft.com/office/officeart/2005/8/layout/process4"/>
    <dgm:cxn modelId="{743371E8-EC8C-4DD9-A1F6-0587C24E2AB6}" srcId="{AB0203B6-1B4A-4347-B6C9-F4B8B4CCFC36}" destId="{85D3591F-D664-477A-989F-0F930440FBF7}" srcOrd="1" destOrd="0" parTransId="{23747693-F263-41F1-B61A-272DD112BDB9}" sibTransId="{B06ABEA4-1A07-4444-8122-65E613366EC0}"/>
    <dgm:cxn modelId="{773EF6E8-0562-4873-9980-E26F16FDF2D8}" type="presOf" srcId="{A442658F-0AAA-4787-9F5C-C3610DD8DAEB}" destId="{749CB891-F111-43D1-B5C7-9CF5B285F372}" srcOrd="1" destOrd="0" presId="urn:microsoft.com/office/officeart/2005/8/layout/process4"/>
    <dgm:cxn modelId="{046B73EE-8436-498A-94EC-4AA395A489D9}" type="presOf" srcId="{D719BC95-171E-468D-8B93-DDB0FC6604E0}" destId="{C85C5B3A-A008-48C6-AA0C-90B2E7558A61}" srcOrd="1" destOrd="0" presId="urn:microsoft.com/office/officeart/2005/8/layout/process4"/>
    <dgm:cxn modelId="{CEFAEBF6-93E8-4908-AB4C-1A020ECCC4B5}" type="presOf" srcId="{1791E46B-A319-4424-8C74-4E05D438BED2}" destId="{5C1F42A4-1E6D-4ED4-8F37-D3AF2E7E0DDA}" srcOrd="0" destOrd="0" presId="urn:microsoft.com/office/officeart/2005/8/layout/process4"/>
    <dgm:cxn modelId="{708A3403-FC4A-4F3A-B1D6-1B22AF811860}" type="presParOf" srcId="{5C1F42A4-1E6D-4ED4-8F37-D3AF2E7E0DDA}" destId="{01E0E38B-4CA7-4BCD-B27E-0F4195F1D68C}" srcOrd="0" destOrd="0" presId="urn:microsoft.com/office/officeart/2005/8/layout/process4"/>
    <dgm:cxn modelId="{D235A2B0-8DE4-4119-AC4E-9D03BB3CDCDE}" type="presParOf" srcId="{01E0E38B-4CA7-4BCD-B27E-0F4195F1D68C}" destId="{A69A80DD-9E3D-4D54-8FAC-A909DB4D13A2}" srcOrd="0" destOrd="0" presId="urn:microsoft.com/office/officeart/2005/8/layout/process4"/>
    <dgm:cxn modelId="{3A9583BB-6D8C-4F9E-8158-5372EA8A4D26}" type="presParOf" srcId="{01E0E38B-4CA7-4BCD-B27E-0F4195F1D68C}" destId="{C85C5B3A-A008-48C6-AA0C-90B2E7558A61}" srcOrd="1" destOrd="0" presId="urn:microsoft.com/office/officeart/2005/8/layout/process4"/>
    <dgm:cxn modelId="{F13C6E38-8673-4C16-81F1-B3BB99D0EE40}" type="presParOf" srcId="{01E0E38B-4CA7-4BCD-B27E-0F4195F1D68C}" destId="{1E986330-B45F-49F0-A067-9287082FA81C}" srcOrd="2" destOrd="0" presId="urn:microsoft.com/office/officeart/2005/8/layout/process4"/>
    <dgm:cxn modelId="{19973FDB-0869-4027-9D7B-C37D7CF24198}" type="presParOf" srcId="{1E986330-B45F-49F0-A067-9287082FA81C}" destId="{E8E693ED-A2EF-4BB4-98BF-672100CC7422}" srcOrd="0" destOrd="0" presId="urn:microsoft.com/office/officeart/2005/8/layout/process4"/>
    <dgm:cxn modelId="{15C377BB-E72D-414F-BFD3-923A4A4DE967}" type="presParOf" srcId="{5C1F42A4-1E6D-4ED4-8F37-D3AF2E7E0DDA}" destId="{5F61918A-FD54-4597-8664-8E178B1DFC31}" srcOrd="1" destOrd="0" presId="urn:microsoft.com/office/officeart/2005/8/layout/process4"/>
    <dgm:cxn modelId="{CC294C63-BF43-4293-9C73-0651106CCA6A}" type="presParOf" srcId="{5C1F42A4-1E6D-4ED4-8F37-D3AF2E7E0DDA}" destId="{FC63B963-4259-4DE3-AFC8-B9F4931EB473}" srcOrd="2" destOrd="0" presId="urn:microsoft.com/office/officeart/2005/8/layout/process4"/>
    <dgm:cxn modelId="{81C04AB3-7631-4B51-AEAA-94E828912556}" type="presParOf" srcId="{FC63B963-4259-4DE3-AFC8-B9F4931EB473}" destId="{F3862870-6D0C-46CE-9841-EC64C1414CFA}" srcOrd="0" destOrd="0" presId="urn:microsoft.com/office/officeart/2005/8/layout/process4"/>
    <dgm:cxn modelId="{B7375FAB-8E81-4A15-BE67-CCA8EE025D33}" type="presParOf" srcId="{FC63B963-4259-4DE3-AFC8-B9F4931EB473}" destId="{5ECFBA02-2420-4D48-B274-96B2077101CF}" srcOrd="1" destOrd="0" presId="urn:microsoft.com/office/officeart/2005/8/layout/process4"/>
    <dgm:cxn modelId="{0016E71D-ED8C-4980-8DDB-AE0E2280AD42}" type="presParOf" srcId="{FC63B963-4259-4DE3-AFC8-B9F4931EB473}" destId="{551FB903-A485-472C-949E-D4AAA560D3CD}" srcOrd="2" destOrd="0" presId="urn:microsoft.com/office/officeart/2005/8/layout/process4"/>
    <dgm:cxn modelId="{2AC000D1-91C0-4297-859D-472EA167568E}" type="presParOf" srcId="{551FB903-A485-472C-949E-D4AAA560D3CD}" destId="{891B8FE3-962E-4A37-AC1E-FD89C97E68E4}" srcOrd="0" destOrd="0" presId="urn:microsoft.com/office/officeart/2005/8/layout/process4"/>
    <dgm:cxn modelId="{5C640479-227E-4EE6-9C15-CAC3F0BE410D}" type="presParOf" srcId="{5C1F42A4-1E6D-4ED4-8F37-D3AF2E7E0DDA}" destId="{7C5980E7-C33C-4CEF-A5B0-F6CE4BCF7298}" srcOrd="3" destOrd="0" presId="urn:microsoft.com/office/officeart/2005/8/layout/process4"/>
    <dgm:cxn modelId="{8A3E0C31-1BF7-47F6-9CAC-EA6B7D86C25A}" type="presParOf" srcId="{5C1F42A4-1E6D-4ED4-8F37-D3AF2E7E0DDA}" destId="{C77CC802-5D3D-448F-AA99-39F9DB0A8659}" srcOrd="4" destOrd="0" presId="urn:microsoft.com/office/officeart/2005/8/layout/process4"/>
    <dgm:cxn modelId="{AE43D215-F61C-4AC1-A0D4-E35669A99601}" type="presParOf" srcId="{C77CC802-5D3D-448F-AA99-39F9DB0A8659}" destId="{B3345D81-3092-4559-A265-63C901FA2715}" srcOrd="0" destOrd="0" presId="urn:microsoft.com/office/officeart/2005/8/layout/process4"/>
    <dgm:cxn modelId="{29351155-14DE-4294-9E9F-80AC12BECD8C}" type="presParOf" srcId="{C77CC802-5D3D-448F-AA99-39F9DB0A8659}" destId="{45AA769C-1B74-43E3-B5FB-E5622A6B70D4}" srcOrd="1" destOrd="0" presId="urn:microsoft.com/office/officeart/2005/8/layout/process4"/>
    <dgm:cxn modelId="{6D6D4150-ACFF-471A-95A1-4039D93B0798}" type="presParOf" srcId="{C77CC802-5D3D-448F-AA99-39F9DB0A8659}" destId="{5D971A19-ACB8-4130-86C8-180EA2101C0D}" srcOrd="2" destOrd="0" presId="urn:microsoft.com/office/officeart/2005/8/layout/process4"/>
    <dgm:cxn modelId="{904A4723-A3AE-4DE1-B157-086AAB4BD56F}" type="presParOf" srcId="{5D971A19-ACB8-4130-86C8-180EA2101C0D}" destId="{AC13481A-C079-405A-83BD-E3733CE6037B}" srcOrd="0" destOrd="0" presId="urn:microsoft.com/office/officeart/2005/8/layout/process4"/>
    <dgm:cxn modelId="{73B45BE2-2E47-4FDF-B0A8-7A106D2B9DCF}" type="presParOf" srcId="{5D971A19-ACB8-4130-86C8-180EA2101C0D}" destId="{F1AC30DC-165A-4ED1-8606-A9C0FD117C8A}" srcOrd="1" destOrd="0" presId="urn:microsoft.com/office/officeart/2005/8/layout/process4"/>
    <dgm:cxn modelId="{CBDB5763-B4AC-4932-9E8D-BC72D32BE84F}" type="presParOf" srcId="{5C1F42A4-1E6D-4ED4-8F37-D3AF2E7E0DDA}" destId="{67A0DBEE-7D41-449F-8FBF-7CA30777BAA8}" srcOrd="5" destOrd="0" presId="urn:microsoft.com/office/officeart/2005/8/layout/process4"/>
    <dgm:cxn modelId="{DEEA59E8-C1A6-4E70-B87B-99138F9A3B47}" type="presParOf" srcId="{5C1F42A4-1E6D-4ED4-8F37-D3AF2E7E0DDA}" destId="{F6992FAC-CF3F-48E4-A914-C6FC73E22945}" srcOrd="6" destOrd="0" presId="urn:microsoft.com/office/officeart/2005/8/layout/process4"/>
    <dgm:cxn modelId="{B22DBCA0-C3CE-4E34-873E-FEADE21FDAB7}" type="presParOf" srcId="{F6992FAC-CF3F-48E4-A914-C6FC73E22945}" destId="{E6DC4F6D-EE93-471B-9BF7-93238E26DB05}" srcOrd="0" destOrd="0" presId="urn:microsoft.com/office/officeart/2005/8/layout/process4"/>
    <dgm:cxn modelId="{57D6F02C-5EC6-4A2D-9EBE-8262B31BC17D}" type="presParOf" srcId="{F6992FAC-CF3F-48E4-A914-C6FC73E22945}" destId="{EC659911-076B-4A3E-8EB1-C46B47BA24F3}" srcOrd="1" destOrd="0" presId="urn:microsoft.com/office/officeart/2005/8/layout/process4"/>
    <dgm:cxn modelId="{66D4D527-BCB1-48CE-B7D2-8D3DEE36F2F5}" type="presParOf" srcId="{F6992FAC-CF3F-48E4-A914-C6FC73E22945}" destId="{419AF7CE-AD4C-49EA-AA13-A775F156092C}" srcOrd="2" destOrd="0" presId="urn:microsoft.com/office/officeart/2005/8/layout/process4"/>
    <dgm:cxn modelId="{337747AB-F509-4B45-8BBD-F48372BD740D}" type="presParOf" srcId="{419AF7CE-AD4C-49EA-AA13-A775F156092C}" destId="{B8B7B022-4318-4DF5-AA48-8ECDEA86029E}" srcOrd="0" destOrd="0" presId="urn:microsoft.com/office/officeart/2005/8/layout/process4"/>
    <dgm:cxn modelId="{601E0E87-21BB-42D1-B402-DBD382C377DA}" type="presParOf" srcId="{419AF7CE-AD4C-49EA-AA13-A775F156092C}" destId="{CE4E02F7-09B8-4AF0-B71A-C1B7B1D56C0C}" srcOrd="1" destOrd="0" presId="urn:microsoft.com/office/officeart/2005/8/layout/process4"/>
    <dgm:cxn modelId="{B8EA64A3-62CF-4C96-8708-15D0B0A21D44}" type="presParOf" srcId="{5C1F42A4-1E6D-4ED4-8F37-D3AF2E7E0DDA}" destId="{E5DA4146-2AEF-4D13-9D45-E728E4BDCB99}" srcOrd="7" destOrd="0" presId="urn:microsoft.com/office/officeart/2005/8/layout/process4"/>
    <dgm:cxn modelId="{22A61D58-FEE4-4C63-A40D-57930A0CC814}" type="presParOf" srcId="{5C1F42A4-1E6D-4ED4-8F37-D3AF2E7E0DDA}" destId="{ED70F266-DEBB-4466-BC59-D9A7A53CD745}" srcOrd="8" destOrd="0" presId="urn:microsoft.com/office/officeart/2005/8/layout/process4"/>
    <dgm:cxn modelId="{E538F40B-EEA2-42C6-BB06-C2F10CA36FA9}" type="presParOf" srcId="{ED70F266-DEBB-4466-BC59-D9A7A53CD745}" destId="{55BA6EE5-D43E-4009-823C-BB48E59464F1}" srcOrd="0" destOrd="0" presId="urn:microsoft.com/office/officeart/2005/8/layout/process4"/>
    <dgm:cxn modelId="{AD24281E-0A38-4B82-9DE3-B03150C528B5}" type="presParOf" srcId="{ED70F266-DEBB-4466-BC59-D9A7A53CD745}" destId="{749CB891-F111-43D1-B5C7-9CF5B285F372}" srcOrd="1" destOrd="0" presId="urn:microsoft.com/office/officeart/2005/8/layout/process4"/>
    <dgm:cxn modelId="{42F04C0A-39D0-4221-993A-B59091E96837}" type="presParOf" srcId="{ED70F266-DEBB-4466-BC59-D9A7A53CD745}" destId="{FD63FACB-4DD0-4244-8F6D-D724AE5169B7}" srcOrd="2" destOrd="0" presId="urn:microsoft.com/office/officeart/2005/8/layout/process4"/>
    <dgm:cxn modelId="{32A11A66-882A-41BA-AA19-763D003C8B46}" type="presParOf" srcId="{FD63FACB-4DD0-4244-8F6D-D724AE5169B7}" destId="{89B780A8-4F90-4FF5-B74A-1954F325D42A}" srcOrd="0" destOrd="0" presId="urn:microsoft.com/office/officeart/2005/8/layout/process4"/>
    <dgm:cxn modelId="{B1FEDDDB-ED96-4301-96E0-75A5662387BE}" type="presParOf" srcId="{FD63FACB-4DD0-4244-8F6D-D724AE5169B7}" destId="{D52B7A7A-6E5D-4461-BDAB-01637AE73711}" srcOrd="1" destOrd="0" presId="urn:microsoft.com/office/officeart/2005/8/layout/process4"/>
  </dgm:cxnLst>
  <dgm:bg/>
  <dgm:whole/>
  <dgm:extLst>
    <a:ext uri="http://schemas.microsoft.com/office/drawing/2008/diagram">
      <dsp:dataModelExt xmlns:dsp="http://schemas.microsoft.com/office/drawing/2008/diagram" relId="rId14"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5C5B3A-A008-48C6-AA0C-90B2E7558A61}">
      <dsp:nvSpPr>
        <dsp:cNvPr id="0" name=""/>
        <dsp:cNvSpPr/>
      </dsp:nvSpPr>
      <dsp:spPr>
        <a:xfrm>
          <a:off x="0" y="14004254"/>
          <a:ext cx="9908423" cy="2297514"/>
        </a:xfrm>
        <a:prstGeom prst="rect">
          <a:avLst/>
        </a:prstGeom>
        <a:solidFill>
          <a:srgbClr val="1F375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en-US" sz="4500" b="1" i="0" kern="1200" baseline="0"/>
            <a:t>Visualization:</a:t>
          </a:r>
          <a:endParaRPr lang="en-US" sz="4500" kern="1200"/>
        </a:p>
      </dsp:txBody>
      <dsp:txXfrm>
        <a:off x="0" y="14004254"/>
        <a:ext cx="9908423" cy="1240657"/>
      </dsp:txXfrm>
    </dsp:sp>
    <dsp:sp modelId="{E8E693ED-A2EF-4BB4-98BF-672100CC7422}">
      <dsp:nvSpPr>
        <dsp:cNvPr id="0" name=""/>
        <dsp:cNvSpPr/>
      </dsp:nvSpPr>
      <dsp:spPr>
        <a:xfrm>
          <a:off x="0" y="15198961"/>
          <a:ext cx="9908423" cy="105685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b="0" i="0" kern="1200" baseline="0"/>
            <a:t>Finally, we modeled the rocket using physvis, an opensource package created by Dr. Knop to emulate the visualization functions of vpython</a:t>
          </a:r>
          <a:endParaRPr lang="en-US" sz="1700" kern="1200"/>
        </a:p>
      </dsp:txBody>
      <dsp:txXfrm>
        <a:off x="0" y="15198961"/>
        <a:ext cx="9908423" cy="1056856"/>
      </dsp:txXfrm>
    </dsp:sp>
    <dsp:sp modelId="{5ECFBA02-2420-4D48-B274-96B2077101CF}">
      <dsp:nvSpPr>
        <dsp:cNvPr id="0" name=""/>
        <dsp:cNvSpPr/>
      </dsp:nvSpPr>
      <dsp:spPr>
        <a:xfrm rot="10800000">
          <a:off x="0" y="10505139"/>
          <a:ext cx="9908423" cy="3533577"/>
        </a:xfrm>
        <a:prstGeom prst="upArrowCallout">
          <a:avLst/>
        </a:prstGeom>
        <a:solidFill>
          <a:srgbClr val="1F375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en-US" sz="4500" b="1" i="0" kern="1200" baseline="0"/>
            <a:t>Different models:</a:t>
          </a:r>
          <a:endParaRPr lang="en-US" sz="4500" kern="1200"/>
        </a:p>
      </dsp:txBody>
      <dsp:txXfrm rot="-10800000">
        <a:off x="0" y="10505139"/>
        <a:ext cx="9908423" cy="1240285"/>
      </dsp:txXfrm>
    </dsp:sp>
    <dsp:sp modelId="{891B8FE3-962E-4A37-AC1E-FD89C97E68E4}">
      <dsp:nvSpPr>
        <dsp:cNvPr id="0" name=""/>
        <dsp:cNvSpPr/>
      </dsp:nvSpPr>
      <dsp:spPr>
        <a:xfrm>
          <a:off x="0" y="11745425"/>
          <a:ext cx="9908423" cy="10565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b="0" i="0" kern="1200" baseline="0" dirty="0"/>
            <a:t>We created two separate objects to test different stabilities. The first has a pointed top and flat sides to imitate a vehicle such as SpaceX’s Falcon 9. The second model has stability wings to balance out the torques from the air resistance as was inspired by Russia’s Soyuz rocket </a:t>
          </a:r>
          <a:endParaRPr lang="en-US" sz="1700" kern="1200" dirty="0"/>
        </a:p>
      </dsp:txBody>
      <dsp:txXfrm>
        <a:off x="0" y="11745425"/>
        <a:ext cx="9908423" cy="1056539"/>
      </dsp:txXfrm>
    </dsp:sp>
    <dsp:sp modelId="{45AA769C-1B74-43E3-B5FB-E5622A6B70D4}">
      <dsp:nvSpPr>
        <dsp:cNvPr id="0" name=""/>
        <dsp:cNvSpPr/>
      </dsp:nvSpPr>
      <dsp:spPr>
        <a:xfrm rot="10800000">
          <a:off x="0" y="7006025"/>
          <a:ext cx="9908423" cy="3533577"/>
        </a:xfrm>
        <a:prstGeom prst="upArrowCallout">
          <a:avLst/>
        </a:prstGeom>
        <a:solidFill>
          <a:srgbClr val="1F375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en-US" sz="4500" b="1" i="0" kern="1200" baseline="0"/>
            <a:t>Air Resistance:</a:t>
          </a:r>
          <a:endParaRPr lang="en-US" sz="4500" kern="1200"/>
        </a:p>
      </dsp:txBody>
      <dsp:txXfrm rot="-10800000">
        <a:off x="0" y="7006025"/>
        <a:ext cx="9908423" cy="1240285"/>
      </dsp:txXfrm>
    </dsp:sp>
    <dsp:sp modelId="{AC13481A-C079-405A-83BD-E3733CE6037B}">
      <dsp:nvSpPr>
        <dsp:cNvPr id="0" name=""/>
        <dsp:cNvSpPr/>
      </dsp:nvSpPr>
      <dsp:spPr>
        <a:xfrm>
          <a:off x="0" y="8246310"/>
          <a:ext cx="4954211" cy="10565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b="0" i="0" kern="1200" baseline="0" dirty="0"/>
            <a:t>We perform a set of definitions to calculate the total resistive force on the object. Through this we can calculate the acceleration of the object and its terminal velocity </a:t>
          </a:r>
          <a:endParaRPr lang="en-US" sz="1700" kern="1200" dirty="0"/>
        </a:p>
      </dsp:txBody>
      <dsp:txXfrm>
        <a:off x="0" y="8246310"/>
        <a:ext cx="4954211" cy="1056539"/>
      </dsp:txXfrm>
    </dsp:sp>
    <dsp:sp modelId="{F1AC30DC-165A-4ED1-8606-A9C0FD117C8A}">
      <dsp:nvSpPr>
        <dsp:cNvPr id="0" name=""/>
        <dsp:cNvSpPr/>
      </dsp:nvSpPr>
      <dsp:spPr>
        <a:xfrm>
          <a:off x="4954211" y="8246310"/>
          <a:ext cx="4954211" cy="10565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b="0" i="0" kern="1200" baseline="0" dirty="0"/>
            <a:t>We also performed a set of definitions to calculate the torque on each of the panes. This allowed us to be able to examine the stability of different arrangements of panes</a:t>
          </a:r>
          <a:endParaRPr lang="en-US" sz="1700" kern="1200" dirty="0"/>
        </a:p>
      </dsp:txBody>
      <dsp:txXfrm>
        <a:off x="4954211" y="8246310"/>
        <a:ext cx="4954211" cy="1056539"/>
      </dsp:txXfrm>
    </dsp:sp>
    <dsp:sp modelId="{EC659911-076B-4A3E-8EB1-C46B47BA24F3}">
      <dsp:nvSpPr>
        <dsp:cNvPr id="0" name=""/>
        <dsp:cNvSpPr/>
      </dsp:nvSpPr>
      <dsp:spPr>
        <a:xfrm rot="10800000">
          <a:off x="0" y="3506910"/>
          <a:ext cx="9908423" cy="3533577"/>
        </a:xfrm>
        <a:prstGeom prst="upArrowCallout">
          <a:avLst/>
        </a:prstGeom>
        <a:solidFill>
          <a:srgbClr val="1F375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en-US" sz="4500" b="1" i="0" kern="1200" baseline="0"/>
            <a:t>Creation of Panes and Object:</a:t>
          </a:r>
          <a:endParaRPr lang="en-US" sz="4500" kern="1200"/>
        </a:p>
      </dsp:txBody>
      <dsp:txXfrm rot="-10800000">
        <a:off x="0" y="3506910"/>
        <a:ext cx="9908423" cy="1240285"/>
      </dsp:txXfrm>
    </dsp:sp>
    <dsp:sp modelId="{B8B7B022-4318-4DF5-AA48-8ECDEA86029E}">
      <dsp:nvSpPr>
        <dsp:cNvPr id="0" name=""/>
        <dsp:cNvSpPr/>
      </dsp:nvSpPr>
      <dsp:spPr>
        <a:xfrm>
          <a:off x="0" y="4747196"/>
          <a:ext cx="4954211" cy="10565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b="0" i="0" kern="1200" baseline="0" dirty="0"/>
            <a:t>The Pane object is made using three locations as the vertices of a triangle to create a single pane. It is also tasked with the calculation of the force of air resistance on each of the panes.</a:t>
          </a:r>
          <a:endParaRPr lang="en-US" sz="1700" kern="1200" dirty="0"/>
        </a:p>
      </dsp:txBody>
      <dsp:txXfrm>
        <a:off x="0" y="4747196"/>
        <a:ext cx="4954211" cy="1056539"/>
      </dsp:txXfrm>
    </dsp:sp>
    <dsp:sp modelId="{CE4E02F7-09B8-4AF0-B71A-C1B7B1D56C0C}">
      <dsp:nvSpPr>
        <dsp:cNvPr id="0" name=""/>
        <dsp:cNvSpPr/>
      </dsp:nvSpPr>
      <dsp:spPr>
        <a:xfrm>
          <a:off x="4954211" y="4747196"/>
          <a:ext cx="4954211" cy="10565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b="0" i="0" kern="1200" baseline="0" dirty="0"/>
            <a:t>The Object is a collection of panes combined with the model of air and the fuel tank. It is also tasked with the calculation of the acceleration through the use of an RK4 integrator. </a:t>
          </a:r>
          <a:endParaRPr lang="en-US" sz="1700" kern="1200" dirty="0"/>
        </a:p>
      </dsp:txBody>
      <dsp:txXfrm>
        <a:off x="4954211" y="4747196"/>
        <a:ext cx="4954211" cy="1056539"/>
      </dsp:txXfrm>
    </dsp:sp>
    <dsp:sp modelId="{749CB891-F111-43D1-B5C7-9CF5B285F372}">
      <dsp:nvSpPr>
        <dsp:cNvPr id="0" name=""/>
        <dsp:cNvSpPr/>
      </dsp:nvSpPr>
      <dsp:spPr>
        <a:xfrm rot="10800000">
          <a:off x="0" y="7796"/>
          <a:ext cx="9908423" cy="3533577"/>
        </a:xfrm>
        <a:prstGeom prst="upArrowCallout">
          <a:avLst/>
        </a:prstGeom>
        <a:solidFill>
          <a:srgbClr val="1F375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en-US" sz="4500" b="1" i="0" kern="1200" baseline="0" dirty="0"/>
            <a:t>Creation of Air and Fuel Tank:</a:t>
          </a:r>
          <a:endParaRPr lang="en-US" sz="4500" kern="1200" dirty="0"/>
        </a:p>
      </dsp:txBody>
      <dsp:txXfrm rot="-10800000">
        <a:off x="0" y="7796"/>
        <a:ext cx="9908423" cy="1240285"/>
      </dsp:txXfrm>
    </dsp:sp>
    <dsp:sp modelId="{89B780A8-4F90-4FF5-B74A-1954F325D42A}">
      <dsp:nvSpPr>
        <dsp:cNvPr id="0" name=""/>
        <dsp:cNvSpPr/>
      </dsp:nvSpPr>
      <dsp:spPr>
        <a:xfrm>
          <a:off x="0" y="1248081"/>
          <a:ext cx="4954211" cy="10565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b="0" i="0" kern="1200" baseline="0" dirty="0"/>
            <a:t>The Air Object keeps track of the wind speed and change in air density as the rocket ascends through the atmosphere.</a:t>
          </a:r>
          <a:endParaRPr lang="en-US" sz="1700" kern="1200" dirty="0"/>
        </a:p>
      </dsp:txBody>
      <dsp:txXfrm>
        <a:off x="0" y="1248081"/>
        <a:ext cx="4954211" cy="1056539"/>
      </dsp:txXfrm>
    </dsp:sp>
    <dsp:sp modelId="{D52B7A7A-6E5D-4461-BDAB-01637AE73711}">
      <dsp:nvSpPr>
        <dsp:cNvPr id="0" name=""/>
        <dsp:cNvSpPr/>
      </dsp:nvSpPr>
      <dsp:spPr>
        <a:xfrm>
          <a:off x="4954211" y="1248081"/>
          <a:ext cx="4954211" cy="10565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b="0" i="0" kern="1200" baseline="0" dirty="0"/>
            <a:t>The Fuel Tank Object keeps track of the strength and direction of the thrust along with how long the engine will burn.</a:t>
          </a:r>
          <a:endParaRPr lang="en-US" sz="1700" kern="1200" dirty="0"/>
        </a:p>
      </dsp:txBody>
      <dsp:txXfrm>
        <a:off x="4954211" y="1248081"/>
        <a:ext cx="4954211" cy="105653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292475" y="10226675"/>
            <a:ext cx="37306250" cy="7054850"/>
          </a:xfrm>
          <a:prstGeom prst="rect">
            <a:avLst/>
          </a:prstGeom>
        </p:spPr>
        <p:txBody>
          <a:bodyPr/>
          <a:lstStyle/>
          <a:p>
            <a:r>
              <a:t>Title Text</a:t>
            </a:r>
          </a:p>
        </p:txBody>
      </p:sp>
      <p:sp>
        <p:nvSpPr>
          <p:cNvPr id="12" name="Body Level One…"/>
          <p:cNvSpPr txBox="1">
            <a:spLocks noGrp="1"/>
          </p:cNvSpPr>
          <p:nvPr>
            <p:ph type="body" sz="quarter" idx="1"/>
          </p:nvPr>
        </p:nvSpPr>
        <p:spPr>
          <a:xfrm>
            <a:off x="6583363" y="18653125"/>
            <a:ext cx="30724476" cy="8413750"/>
          </a:xfrm>
          <a:prstGeom prst="rect">
            <a:avLst/>
          </a:prstGeom>
        </p:spPr>
        <p:txBody>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3467100" y="21153437"/>
            <a:ext cx="37307838" cy="6537326"/>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p:nvPr>
        </p:nvSpPr>
        <p:spPr>
          <a:xfrm>
            <a:off x="3467100" y="13952537"/>
            <a:ext cx="37307838" cy="7200901"/>
          </a:xfrm>
          <a:prstGeom prst="rect">
            <a:avLst/>
          </a:prstGeom>
        </p:spPr>
        <p:txBody>
          <a:bodyPr anchor="b"/>
          <a:lstStyle>
            <a:lvl1pPr marL="0" indent="0">
              <a:spcBef>
                <a:spcPts val="400"/>
              </a:spcBef>
              <a:buSzTx/>
              <a:buNone/>
              <a:defRPr sz="2000"/>
            </a:lvl1pPr>
            <a:lvl2pPr marL="0" indent="457200">
              <a:spcBef>
                <a:spcPts val="400"/>
              </a:spcBef>
              <a:buSzTx/>
              <a:buNone/>
              <a:defRPr sz="2000"/>
            </a:lvl2pPr>
            <a:lvl3pPr marL="0" indent="914400">
              <a:spcBef>
                <a:spcPts val="400"/>
              </a:spcBef>
              <a:buSzTx/>
              <a:buNone/>
              <a:defRPr sz="2000"/>
            </a:lvl3pPr>
            <a:lvl4pPr marL="0" indent="1371600">
              <a:spcBef>
                <a:spcPts val="400"/>
              </a:spcBef>
              <a:buSzTx/>
              <a:buNone/>
              <a:defRPr sz="2000"/>
            </a:lvl4pPr>
            <a:lvl5pPr marL="0" indent="1828800">
              <a:spcBef>
                <a:spcPts val="400"/>
              </a:spcBef>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2193925" y="7681913"/>
            <a:ext cx="19675475" cy="21723351"/>
          </a:xfrm>
          <a:prstGeom prst="rect">
            <a:avLst/>
          </a:prstGeom>
        </p:spPr>
        <p:txBody>
          <a:bodyPr/>
          <a:lstStyle>
            <a:lvl1pPr>
              <a:spcBef>
                <a:spcPts val="600"/>
              </a:spcBef>
              <a:defRPr sz="2800"/>
            </a:lvl1pPr>
            <a:lvl2pPr marL="3930915" indent="-1657615">
              <a:spcBef>
                <a:spcPts val="600"/>
              </a:spcBef>
              <a:defRPr sz="2800"/>
            </a:lvl2pPr>
            <a:lvl3pPr marL="6135687" indent="-1589087">
              <a:spcBef>
                <a:spcPts val="600"/>
              </a:spcBef>
              <a:defRPr sz="2800"/>
            </a:lvl3pPr>
            <a:lvl4pPr marL="8586435" indent="-1768122">
              <a:spcBef>
                <a:spcPts val="600"/>
              </a:spcBef>
              <a:defRPr sz="2800"/>
            </a:lvl4pPr>
            <a:lvl5pPr marL="10859735" indent="-1768122">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2193925" y="1317625"/>
            <a:ext cx="39503350" cy="5486400"/>
          </a:xfrm>
          <a:prstGeom prst="rect">
            <a:avLst/>
          </a:prstGeom>
        </p:spPr>
        <p:txBody>
          <a:bodyPr/>
          <a:lstStyle/>
          <a:p>
            <a:r>
              <a:t>Title Text</a:t>
            </a:r>
          </a:p>
        </p:txBody>
      </p:sp>
      <p:sp>
        <p:nvSpPr>
          <p:cNvPr id="48" name="Body Level One…"/>
          <p:cNvSpPr txBox="1">
            <a:spLocks noGrp="1"/>
          </p:cNvSpPr>
          <p:nvPr>
            <p:ph type="body" sz="quarter" idx="1"/>
          </p:nvPr>
        </p:nvSpPr>
        <p:spPr>
          <a:xfrm>
            <a:off x="2193925" y="7369175"/>
            <a:ext cx="19392900" cy="3070225"/>
          </a:xfrm>
          <a:prstGeom prst="rect">
            <a:avLst/>
          </a:prstGeom>
        </p:spPr>
        <p:txBody>
          <a:bodyPr anchor="b"/>
          <a:lstStyle>
            <a:lvl1pPr marL="0" indent="0">
              <a:spcBef>
                <a:spcPts val="500"/>
              </a:spcBef>
              <a:buSzTx/>
              <a:buNone/>
              <a:defRPr sz="2400" b="1"/>
            </a:lvl1pPr>
            <a:lvl2pPr marL="0" indent="457200">
              <a:spcBef>
                <a:spcPts val="500"/>
              </a:spcBef>
              <a:buSzTx/>
              <a:buNone/>
              <a:defRPr sz="2400" b="1"/>
            </a:lvl2pPr>
            <a:lvl3pPr marL="0" indent="914400">
              <a:spcBef>
                <a:spcPts val="500"/>
              </a:spcBef>
              <a:buSzTx/>
              <a:buNone/>
              <a:defRPr sz="2400" b="1"/>
            </a:lvl3pPr>
            <a:lvl4pPr marL="0" indent="1371600">
              <a:spcBef>
                <a:spcPts val="500"/>
              </a:spcBef>
              <a:buSzTx/>
              <a:buNone/>
              <a:defRPr sz="2400" b="1"/>
            </a:lvl4pPr>
            <a:lvl5pPr marL="0" indent="1828800">
              <a:spcBef>
                <a:spcPts val="500"/>
              </a:spcBef>
              <a:buSz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22296437" y="7369175"/>
            <a:ext cx="19400840" cy="3070225"/>
          </a:xfrm>
          <a:prstGeom prst="rect">
            <a:avLst/>
          </a:prstGeom>
        </p:spPr>
        <p:txBody>
          <a:bodyPr anchor="b"/>
          <a:lstStyle/>
          <a:p>
            <a:pPr marL="0" indent="0">
              <a:spcBef>
                <a:spcPts val="500"/>
              </a:spcBef>
              <a:buSz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2193925" y="1311275"/>
            <a:ext cx="14439900" cy="5576888"/>
          </a:xfrm>
          <a:prstGeom prst="rect">
            <a:avLst/>
          </a:prstGeom>
        </p:spPr>
        <p:txBody>
          <a:bodyPr anchor="b"/>
          <a:lstStyle>
            <a:lvl1pPr algn="l">
              <a:defRPr sz="2000" b="1"/>
            </a:lvl1pPr>
          </a:lstStyle>
          <a:p>
            <a:r>
              <a:t>Title Text</a:t>
            </a:r>
          </a:p>
        </p:txBody>
      </p:sp>
      <p:sp>
        <p:nvSpPr>
          <p:cNvPr id="73" name="Body Level One…"/>
          <p:cNvSpPr txBox="1">
            <a:spLocks noGrp="1"/>
          </p:cNvSpPr>
          <p:nvPr>
            <p:ph type="body" idx="1"/>
          </p:nvPr>
        </p:nvSpPr>
        <p:spPr>
          <a:xfrm>
            <a:off x="17160875" y="1311275"/>
            <a:ext cx="24536400" cy="28093988"/>
          </a:xfrm>
          <a:prstGeom prst="rect">
            <a:avLst/>
          </a:prstGeom>
        </p:spPr>
        <p:txBody>
          <a:bodyPr/>
          <a:lstStyle>
            <a:lvl1pPr>
              <a:spcBef>
                <a:spcPts val="700"/>
              </a:spcBef>
              <a:defRPr sz="3200"/>
            </a:lvl1pPr>
            <a:lvl2pPr marL="3897086" indent="-1623786">
              <a:spcBef>
                <a:spcPts val="700"/>
              </a:spcBef>
              <a:defRPr sz="3200"/>
            </a:lvl2pPr>
            <a:lvl3pPr marL="6060017" indent="-1513417">
              <a:spcBef>
                <a:spcPts val="700"/>
              </a:spcBef>
              <a:defRPr sz="3200"/>
            </a:lvl3pPr>
            <a:lvl4pPr marL="8636953" indent="-1818640">
              <a:spcBef>
                <a:spcPts val="700"/>
              </a:spcBef>
              <a:defRPr sz="3200"/>
            </a:lvl4pPr>
            <a:lvl5pPr marL="10910253" indent="-1818640">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13"/>
          </p:nvPr>
        </p:nvSpPr>
        <p:spPr>
          <a:xfrm>
            <a:off x="2193925" y="6888163"/>
            <a:ext cx="14439900" cy="22517101"/>
          </a:xfrm>
          <a:prstGeom prst="rect">
            <a:avLst/>
          </a:prstGeom>
        </p:spPr>
        <p:txBody>
          <a:bodyPr/>
          <a:lstStyle/>
          <a:p>
            <a:pPr marL="0" indent="0">
              <a:spcBef>
                <a:spcPts val="300"/>
              </a:spcBef>
              <a:buSzTx/>
              <a:buNone/>
              <a:defRPr sz="14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602663" y="23042562"/>
            <a:ext cx="26335038" cy="2720976"/>
          </a:xfrm>
          <a:prstGeom prst="rect">
            <a:avLst/>
          </a:prstGeom>
        </p:spPr>
        <p:txBody>
          <a:bodyPr anchor="b"/>
          <a:lstStyle>
            <a:lvl1pPr algn="l">
              <a:defRPr sz="2000" b="1"/>
            </a:lvl1pPr>
          </a:lstStyle>
          <a:p>
            <a:r>
              <a:t>Title Text</a:t>
            </a:r>
          </a:p>
        </p:txBody>
      </p:sp>
      <p:sp>
        <p:nvSpPr>
          <p:cNvPr id="83" name="Picture Placeholder 2"/>
          <p:cNvSpPr>
            <a:spLocks noGrp="1"/>
          </p:cNvSpPr>
          <p:nvPr>
            <p:ph type="pic" sz="half" idx="13"/>
          </p:nvPr>
        </p:nvSpPr>
        <p:spPr>
          <a:xfrm>
            <a:off x="8602663" y="2941638"/>
            <a:ext cx="26335038" cy="19750088"/>
          </a:xfrm>
          <a:prstGeom prst="rect">
            <a:avLst/>
          </a:prstGeom>
        </p:spPr>
        <p:txBody>
          <a:bodyPr lIns="91439" tIns="45719" rIns="91439" bIns="45719">
            <a:noAutofit/>
          </a:bodyPr>
          <a:lstStyle/>
          <a:p>
            <a:endParaRPr/>
          </a:p>
        </p:txBody>
      </p:sp>
      <p:sp>
        <p:nvSpPr>
          <p:cNvPr id="84" name="Body Level One…"/>
          <p:cNvSpPr txBox="1">
            <a:spLocks noGrp="1"/>
          </p:cNvSpPr>
          <p:nvPr>
            <p:ph type="body" sz="quarter" idx="1"/>
          </p:nvPr>
        </p:nvSpPr>
        <p:spPr>
          <a:xfrm>
            <a:off x="8602663" y="25763537"/>
            <a:ext cx="26335038" cy="3862388"/>
          </a:xfrm>
          <a:prstGeom prst="rect">
            <a:avLst/>
          </a:prstGeom>
        </p:spPr>
        <p:txBody>
          <a:bodyPr/>
          <a:lstStyle>
            <a:lvl1pPr marL="0" indent="0">
              <a:spcBef>
                <a:spcPts val="300"/>
              </a:spcBef>
              <a:buSzTx/>
              <a:buNone/>
              <a:defRPr sz="1400"/>
            </a:lvl1pPr>
            <a:lvl2pPr marL="0" indent="457200">
              <a:spcBef>
                <a:spcPts val="300"/>
              </a:spcBef>
              <a:buSzTx/>
              <a:buNone/>
              <a:defRPr sz="1400"/>
            </a:lvl2pPr>
            <a:lvl3pPr marL="0" indent="914400">
              <a:spcBef>
                <a:spcPts val="300"/>
              </a:spcBef>
              <a:buSzTx/>
              <a:buNone/>
              <a:defRPr sz="1400"/>
            </a:lvl3pPr>
            <a:lvl4pPr marL="0" indent="1371600">
              <a:spcBef>
                <a:spcPts val="300"/>
              </a:spcBef>
              <a:buSzTx/>
              <a:buNone/>
              <a:defRPr sz="1400"/>
            </a:lvl4pPr>
            <a:lvl5pPr marL="0" indent="1828800">
              <a:spcBef>
                <a:spcPts val="300"/>
              </a:spcBef>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2193925" y="1319212"/>
            <a:ext cx="39503350" cy="5486401"/>
          </a:xfrm>
          <a:prstGeom prst="rect">
            <a:avLst/>
          </a:prstGeom>
          <a:ln w="12700">
            <a:miter lim="400000"/>
          </a:ln>
          <a:extLst>
            <a:ext uri="{C572A759-6A51-4108-AA02-DFA0A04FC94B}">
              <ma14:wrappingTextBoxFlag xmlns:ma14="http://schemas.microsoft.com/office/mac/drawingml/2011/main" xmlns="" val="1"/>
            </a:ext>
          </a:extLst>
        </p:spPr>
        <p:txBody>
          <a:bodyPr lIns="227291" tIns="227291" rIns="227291" bIns="227291" anchor="ctr">
            <a:normAutofit/>
          </a:bodyPr>
          <a:lstStyle/>
          <a:p>
            <a:r>
              <a:t>Title Text</a:t>
            </a:r>
          </a:p>
        </p:txBody>
      </p:sp>
      <p:sp>
        <p:nvSpPr>
          <p:cNvPr id="3" name="Body Level One…"/>
          <p:cNvSpPr txBox="1">
            <a:spLocks noGrp="1"/>
          </p:cNvSpPr>
          <p:nvPr>
            <p:ph type="body" idx="1"/>
          </p:nvPr>
        </p:nvSpPr>
        <p:spPr>
          <a:xfrm>
            <a:off x="2193925" y="7681913"/>
            <a:ext cx="39503350" cy="21723351"/>
          </a:xfrm>
          <a:prstGeom prst="rect">
            <a:avLst/>
          </a:prstGeom>
          <a:ln w="12700">
            <a:miter lim="400000"/>
          </a:ln>
          <a:extLst>
            <a:ext uri="{C572A759-6A51-4108-AA02-DFA0A04FC94B}">
              <ma14:wrappingTextBoxFlag xmlns:ma14="http://schemas.microsoft.com/office/mac/drawingml/2011/main" xmlns="" val="1"/>
            </a:ext>
          </a:extLst>
        </p:spPr>
        <p:txBody>
          <a:bodyPr lIns="227291" tIns="227291" rIns="227291" bIns="227291">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40241152" y="29976762"/>
            <a:ext cx="1456124" cy="1441501"/>
          </a:xfrm>
          <a:prstGeom prst="rect">
            <a:avLst/>
          </a:prstGeom>
          <a:ln w="12700">
            <a:miter lim="400000"/>
          </a:ln>
        </p:spPr>
        <p:txBody>
          <a:bodyPr wrap="none" lIns="227291" tIns="227291" rIns="227291" bIns="227291">
            <a:spAutoFit/>
          </a:bodyPr>
          <a:lstStyle>
            <a:lvl1pPr algn="r">
              <a:defRPr sz="70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4546600" rtl="0" latinLnBrk="0">
        <a:lnSpc>
          <a:spcPct val="100000"/>
        </a:lnSpc>
        <a:spcBef>
          <a:spcPts val="0"/>
        </a:spcBef>
        <a:spcAft>
          <a:spcPts val="0"/>
        </a:spcAft>
        <a:buClrTx/>
        <a:buSzTx/>
        <a:buFontTx/>
        <a:buNone/>
        <a:tabLst/>
        <a:defRPr sz="21900" b="0" i="0" u="none" strike="noStrike" cap="none" spc="0" baseline="0">
          <a:ln>
            <a:noFill/>
          </a:ln>
          <a:solidFill>
            <a:srgbClr val="000000"/>
          </a:solidFill>
          <a:uFillTx/>
          <a:latin typeface="+mn-lt"/>
          <a:ea typeface="+mn-ea"/>
          <a:cs typeface="+mn-cs"/>
          <a:sym typeface="Arial"/>
        </a:defRPr>
      </a:lvl1pPr>
      <a:lvl2pPr marL="0" marR="0" indent="0" algn="ctr" defTabSz="4546600" rtl="0" latinLnBrk="0">
        <a:lnSpc>
          <a:spcPct val="100000"/>
        </a:lnSpc>
        <a:spcBef>
          <a:spcPts val="0"/>
        </a:spcBef>
        <a:spcAft>
          <a:spcPts val="0"/>
        </a:spcAft>
        <a:buClrTx/>
        <a:buSzTx/>
        <a:buFontTx/>
        <a:buNone/>
        <a:tabLst/>
        <a:defRPr sz="21900" b="0" i="0" u="none" strike="noStrike" cap="none" spc="0" baseline="0">
          <a:ln>
            <a:noFill/>
          </a:ln>
          <a:solidFill>
            <a:srgbClr val="000000"/>
          </a:solidFill>
          <a:uFillTx/>
          <a:latin typeface="+mn-lt"/>
          <a:ea typeface="+mn-ea"/>
          <a:cs typeface="+mn-cs"/>
          <a:sym typeface="Arial"/>
        </a:defRPr>
      </a:lvl2pPr>
      <a:lvl3pPr marL="0" marR="0" indent="0" algn="ctr" defTabSz="4546600" rtl="0" latinLnBrk="0">
        <a:lnSpc>
          <a:spcPct val="100000"/>
        </a:lnSpc>
        <a:spcBef>
          <a:spcPts val="0"/>
        </a:spcBef>
        <a:spcAft>
          <a:spcPts val="0"/>
        </a:spcAft>
        <a:buClrTx/>
        <a:buSzTx/>
        <a:buFontTx/>
        <a:buNone/>
        <a:tabLst/>
        <a:defRPr sz="21900" b="0" i="0" u="none" strike="noStrike" cap="none" spc="0" baseline="0">
          <a:ln>
            <a:noFill/>
          </a:ln>
          <a:solidFill>
            <a:srgbClr val="000000"/>
          </a:solidFill>
          <a:uFillTx/>
          <a:latin typeface="+mn-lt"/>
          <a:ea typeface="+mn-ea"/>
          <a:cs typeface="+mn-cs"/>
          <a:sym typeface="Arial"/>
        </a:defRPr>
      </a:lvl3pPr>
      <a:lvl4pPr marL="0" marR="0" indent="0" algn="ctr" defTabSz="4546600" rtl="0" latinLnBrk="0">
        <a:lnSpc>
          <a:spcPct val="100000"/>
        </a:lnSpc>
        <a:spcBef>
          <a:spcPts val="0"/>
        </a:spcBef>
        <a:spcAft>
          <a:spcPts val="0"/>
        </a:spcAft>
        <a:buClrTx/>
        <a:buSzTx/>
        <a:buFontTx/>
        <a:buNone/>
        <a:tabLst/>
        <a:defRPr sz="21900" b="0" i="0" u="none" strike="noStrike" cap="none" spc="0" baseline="0">
          <a:ln>
            <a:noFill/>
          </a:ln>
          <a:solidFill>
            <a:srgbClr val="000000"/>
          </a:solidFill>
          <a:uFillTx/>
          <a:latin typeface="+mn-lt"/>
          <a:ea typeface="+mn-ea"/>
          <a:cs typeface="+mn-cs"/>
          <a:sym typeface="Arial"/>
        </a:defRPr>
      </a:lvl4pPr>
      <a:lvl5pPr marL="0" marR="0" indent="0" algn="ctr" defTabSz="4546600" rtl="0" latinLnBrk="0">
        <a:lnSpc>
          <a:spcPct val="100000"/>
        </a:lnSpc>
        <a:spcBef>
          <a:spcPts val="0"/>
        </a:spcBef>
        <a:spcAft>
          <a:spcPts val="0"/>
        </a:spcAft>
        <a:buClrTx/>
        <a:buSzTx/>
        <a:buFontTx/>
        <a:buNone/>
        <a:tabLst/>
        <a:defRPr sz="21900" b="0" i="0" u="none" strike="noStrike" cap="none" spc="0" baseline="0">
          <a:ln>
            <a:noFill/>
          </a:ln>
          <a:solidFill>
            <a:srgbClr val="000000"/>
          </a:solidFill>
          <a:uFillTx/>
          <a:latin typeface="+mn-lt"/>
          <a:ea typeface="+mn-ea"/>
          <a:cs typeface="+mn-cs"/>
          <a:sym typeface="Arial"/>
        </a:defRPr>
      </a:lvl5pPr>
      <a:lvl6pPr marL="0" marR="0" indent="457200" algn="ctr" defTabSz="4546600" rtl="0" latinLnBrk="0">
        <a:lnSpc>
          <a:spcPct val="100000"/>
        </a:lnSpc>
        <a:spcBef>
          <a:spcPts val="0"/>
        </a:spcBef>
        <a:spcAft>
          <a:spcPts val="0"/>
        </a:spcAft>
        <a:buClrTx/>
        <a:buSzTx/>
        <a:buFontTx/>
        <a:buNone/>
        <a:tabLst/>
        <a:defRPr sz="21900" b="0" i="0" u="none" strike="noStrike" cap="none" spc="0" baseline="0">
          <a:ln>
            <a:noFill/>
          </a:ln>
          <a:solidFill>
            <a:srgbClr val="000000"/>
          </a:solidFill>
          <a:uFillTx/>
          <a:latin typeface="+mn-lt"/>
          <a:ea typeface="+mn-ea"/>
          <a:cs typeface="+mn-cs"/>
          <a:sym typeface="Arial"/>
        </a:defRPr>
      </a:lvl6pPr>
      <a:lvl7pPr marL="0" marR="0" indent="914400" algn="ctr" defTabSz="4546600" rtl="0" latinLnBrk="0">
        <a:lnSpc>
          <a:spcPct val="100000"/>
        </a:lnSpc>
        <a:spcBef>
          <a:spcPts val="0"/>
        </a:spcBef>
        <a:spcAft>
          <a:spcPts val="0"/>
        </a:spcAft>
        <a:buClrTx/>
        <a:buSzTx/>
        <a:buFontTx/>
        <a:buNone/>
        <a:tabLst/>
        <a:defRPr sz="21900" b="0" i="0" u="none" strike="noStrike" cap="none" spc="0" baseline="0">
          <a:ln>
            <a:noFill/>
          </a:ln>
          <a:solidFill>
            <a:srgbClr val="000000"/>
          </a:solidFill>
          <a:uFillTx/>
          <a:latin typeface="+mn-lt"/>
          <a:ea typeface="+mn-ea"/>
          <a:cs typeface="+mn-cs"/>
          <a:sym typeface="Arial"/>
        </a:defRPr>
      </a:lvl7pPr>
      <a:lvl8pPr marL="0" marR="0" indent="1371600" algn="ctr" defTabSz="4546600" rtl="0" latinLnBrk="0">
        <a:lnSpc>
          <a:spcPct val="100000"/>
        </a:lnSpc>
        <a:spcBef>
          <a:spcPts val="0"/>
        </a:spcBef>
        <a:spcAft>
          <a:spcPts val="0"/>
        </a:spcAft>
        <a:buClrTx/>
        <a:buSzTx/>
        <a:buFontTx/>
        <a:buNone/>
        <a:tabLst/>
        <a:defRPr sz="21900" b="0" i="0" u="none" strike="noStrike" cap="none" spc="0" baseline="0">
          <a:ln>
            <a:noFill/>
          </a:ln>
          <a:solidFill>
            <a:srgbClr val="000000"/>
          </a:solidFill>
          <a:uFillTx/>
          <a:latin typeface="+mn-lt"/>
          <a:ea typeface="+mn-ea"/>
          <a:cs typeface="+mn-cs"/>
          <a:sym typeface="Arial"/>
        </a:defRPr>
      </a:lvl8pPr>
      <a:lvl9pPr marL="0" marR="0" indent="1828800" algn="ctr" defTabSz="4546600" rtl="0" latinLnBrk="0">
        <a:lnSpc>
          <a:spcPct val="100000"/>
        </a:lnSpc>
        <a:spcBef>
          <a:spcPts val="0"/>
        </a:spcBef>
        <a:spcAft>
          <a:spcPts val="0"/>
        </a:spcAft>
        <a:buClrTx/>
        <a:buSzTx/>
        <a:buFontTx/>
        <a:buNone/>
        <a:tabLst/>
        <a:defRPr sz="21900" b="0" i="0" u="none" strike="noStrike" cap="none" spc="0" baseline="0">
          <a:ln>
            <a:noFill/>
          </a:ln>
          <a:solidFill>
            <a:srgbClr val="000000"/>
          </a:solidFill>
          <a:uFillTx/>
          <a:latin typeface="+mn-lt"/>
          <a:ea typeface="+mn-ea"/>
          <a:cs typeface="+mn-cs"/>
          <a:sym typeface="Arial"/>
        </a:defRPr>
      </a:lvl9pPr>
    </p:titleStyle>
    <p:bodyStyle>
      <a:lvl1pPr marL="1704975" marR="0" indent="-1704975" algn="l" defTabSz="4546600" rtl="0" latinLnBrk="0">
        <a:lnSpc>
          <a:spcPct val="100000"/>
        </a:lnSpc>
        <a:spcBef>
          <a:spcPts val="3800"/>
        </a:spcBef>
        <a:spcAft>
          <a:spcPts val="0"/>
        </a:spcAft>
        <a:buClrTx/>
        <a:buSzPct val="100000"/>
        <a:buFontTx/>
        <a:buChar char="•"/>
        <a:tabLst/>
        <a:defRPr sz="15900" b="0" i="0" u="none" strike="noStrike" cap="none" spc="0" baseline="0">
          <a:ln>
            <a:noFill/>
          </a:ln>
          <a:solidFill>
            <a:srgbClr val="000000"/>
          </a:solidFill>
          <a:uFillTx/>
          <a:latin typeface="+mn-lt"/>
          <a:ea typeface="+mn-ea"/>
          <a:cs typeface="+mn-cs"/>
          <a:sym typeface="Arial"/>
        </a:defRPr>
      </a:lvl1pPr>
      <a:lvl2pPr marL="3898546" marR="0" indent="-1625246" algn="l" defTabSz="4546600" rtl="0" latinLnBrk="0">
        <a:lnSpc>
          <a:spcPct val="100000"/>
        </a:lnSpc>
        <a:spcBef>
          <a:spcPts val="3800"/>
        </a:spcBef>
        <a:spcAft>
          <a:spcPts val="0"/>
        </a:spcAft>
        <a:buClrTx/>
        <a:buSzPct val="100000"/>
        <a:buFontTx/>
        <a:buChar char="–"/>
        <a:tabLst/>
        <a:defRPr sz="15900" b="0" i="0" u="none" strike="noStrike" cap="none" spc="0" baseline="0">
          <a:ln>
            <a:noFill/>
          </a:ln>
          <a:solidFill>
            <a:srgbClr val="000000"/>
          </a:solidFill>
          <a:uFillTx/>
          <a:latin typeface="+mn-lt"/>
          <a:ea typeface="+mn-ea"/>
          <a:cs typeface="+mn-cs"/>
          <a:sym typeface="Arial"/>
        </a:defRPr>
      </a:lvl2pPr>
      <a:lvl3pPr marL="6063196" marR="0" indent="-1516596" algn="l" defTabSz="4546600" rtl="0" latinLnBrk="0">
        <a:lnSpc>
          <a:spcPct val="100000"/>
        </a:lnSpc>
        <a:spcBef>
          <a:spcPts val="3800"/>
        </a:spcBef>
        <a:spcAft>
          <a:spcPts val="0"/>
        </a:spcAft>
        <a:buClrTx/>
        <a:buSzPct val="100000"/>
        <a:buFontTx/>
        <a:buChar char="•"/>
        <a:tabLst/>
        <a:defRPr sz="15900" b="0" i="0" u="none" strike="noStrike" cap="none" spc="0" baseline="0">
          <a:ln>
            <a:noFill/>
          </a:ln>
          <a:solidFill>
            <a:srgbClr val="000000"/>
          </a:solidFill>
          <a:uFillTx/>
          <a:latin typeface="+mn-lt"/>
          <a:ea typeface="+mn-ea"/>
          <a:cs typeface="+mn-cs"/>
          <a:sym typeface="Arial"/>
        </a:defRPr>
      </a:lvl3pPr>
      <a:lvl4pPr marL="8643842" marR="0" indent="-1825528" algn="l" defTabSz="4546600" rtl="0" latinLnBrk="0">
        <a:lnSpc>
          <a:spcPct val="100000"/>
        </a:lnSpc>
        <a:spcBef>
          <a:spcPts val="3800"/>
        </a:spcBef>
        <a:spcAft>
          <a:spcPts val="0"/>
        </a:spcAft>
        <a:buClrTx/>
        <a:buSzPct val="100000"/>
        <a:buFontTx/>
        <a:buChar char="–"/>
        <a:tabLst/>
        <a:defRPr sz="15900" b="0" i="0" u="none" strike="noStrike" cap="none" spc="0" baseline="0">
          <a:ln>
            <a:noFill/>
          </a:ln>
          <a:solidFill>
            <a:srgbClr val="000000"/>
          </a:solidFill>
          <a:uFillTx/>
          <a:latin typeface="+mn-lt"/>
          <a:ea typeface="+mn-ea"/>
          <a:cs typeface="+mn-cs"/>
          <a:sym typeface="Arial"/>
        </a:defRPr>
      </a:lvl4pPr>
      <a:lvl5pPr marL="10917142" marR="0" indent="-1825528" algn="l" defTabSz="4546600" rtl="0" latinLnBrk="0">
        <a:lnSpc>
          <a:spcPct val="100000"/>
        </a:lnSpc>
        <a:spcBef>
          <a:spcPts val="3800"/>
        </a:spcBef>
        <a:spcAft>
          <a:spcPts val="0"/>
        </a:spcAft>
        <a:buClrTx/>
        <a:buSzPct val="100000"/>
        <a:buFontTx/>
        <a:buChar char="»"/>
        <a:tabLst/>
        <a:defRPr sz="15900" b="0" i="0" u="none" strike="noStrike" cap="none" spc="0" baseline="0">
          <a:ln>
            <a:noFill/>
          </a:ln>
          <a:solidFill>
            <a:srgbClr val="000000"/>
          </a:solidFill>
          <a:uFillTx/>
          <a:latin typeface="+mn-lt"/>
          <a:ea typeface="+mn-ea"/>
          <a:cs typeface="+mn-cs"/>
          <a:sym typeface="Arial"/>
        </a:defRPr>
      </a:lvl5pPr>
      <a:lvl6pPr marL="11374342" marR="0" indent="-1825528" algn="l" defTabSz="4546600" rtl="0" latinLnBrk="0">
        <a:lnSpc>
          <a:spcPct val="100000"/>
        </a:lnSpc>
        <a:spcBef>
          <a:spcPts val="3800"/>
        </a:spcBef>
        <a:spcAft>
          <a:spcPts val="0"/>
        </a:spcAft>
        <a:buClrTx/>
        <a:buSzPct val="100000"/>
        <a:buFontTx/>
        <a:buChar char="»"/>
        <a:tabLst/>
        <a:defRPr sz="15900" b="0" i="0" u="none" strike="noStrike" cap="none" spc="0" baseline="0">
          <a:ln>
            <a:noFill/>
          </a:ln>
          <a:solidFill>
            <a:srgbClr val="000000"/>
          </a:solidFill>
          <a:uFillTx/>
          <a:latin typeface="+mn-lt"/>
          <a:ea typeface="+mn-ea"/>
          <a:cs typeface="+mn-cs"/>
          <a:sym typeface="Arial"/>
        </a:defRPr>
      </a:lvl6pPr>
      <a:lvl7pPr marL="11831542" marR="0" indent="-1825528" algn="l" defTabSz="4546600" rtl="0" latinLnBrk="0">
        <a:lnSpc>
          <a:spcPct val="100000"/>
        </a:lnSpc>
        <a:spcBef>
          <a:spcPts val="3800"/>
        </a:spcBef>
        <a:spcAft>
          <a:spcPts val="0"/>
        </a:spcAft>
        <a:buClrTx/>
        <a:buSzPct val="100000"/>
        <a:buFontTx/>
        <a:buChar char="»"/>
        <a:tabLst/>
        <a:defRPr sz="15900" b="0" i="0" u="none" strike="noStrike" cap="none" spc="0" baseline="0">
          <a:ln>
            <a:noFill/>
          </a:ln>
          <a:solidFill>
            <a:srgbClr val="000000"/>
          </a:solidFill>
          <a:uFillTx/>
          <a:latin typeface="+mn-lt"/>
          <a:ea typeface="+mn-ea"/>
          <a:cs typeface="+mn-cs"/>
          <a:sym typeface="Arial"/>
        </a:defRPr>
      </a:lvl7pPr>
      <a:lvl8pPr marL="12288742" marR="0" indent="-1825528" algn="l" defTabSz="4546600" rtl="0" latinLnBrk="0">
        <a:lnSpc>
          <a:spcPct val="100000"/>
        </a:lnSpc>
        <a:spcBef>
          <a:spcPts val="3800"/>
        </a:spcBef>
        <a:spcAft>
          <a:spcPts val="0"/>
        </a:spcAft>
        <a:buClrTx/>
        <a:buSzPct val="100000"/>
        <a:buFontTx/>
        <a:buChar char="»"/>
        <a:tabLst/>
        <a:defRPr sz="15900" b="0" i="0" u="none" strike="noStrike" cap="none" spc="0" baseline="0">
          <a:ln>
            <a:noFill/>
          </a:ln>
          <a:solidFill>
            <a:srgbClr val="000000"/>
          </a:solidFill>
          <a:uFillTx/>
          <a:latin typeface="+mn-lt"/>
          <a:ea typeface="+mn-ea"/>
          <a:cs typeface="+mn-cs"/>
          <a:sym typeface="Arial"/>
        </a:defRPr>
      </a:lvl8pPr>
      <a:lvl9pPr marL="12745942" marR="0" indent="-1825528" algn="l" defTabSz="4546600" rtl="0" latinLnBrk="0">
        <a:lnSpc>
          <a:spcPct val="100000"/>
        </a:lnSpc>
        <a:spcBef>
          <a:spcPts val="3800"/>
        </a:spcBef>
        <a:spcAft>
          <a:spcPts val="0"/>
        </a:spcAft>
        <a:buClrTx/>
        <a:buSzPct val="100000"/>
        <a:buFontTx/>
        <a:buChar char="»"/>
        <a:tabLst/>
        <a:defRPr sz="15900" b="0" i="0" u="none" strike="noStrike" cap="none" spc="0" baseline="0">
          <a:ln>
            <a:noFill/>
          </a:ln>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70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70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70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70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7000" b="0" i="0" u="none" strike="noStrike" cap="none" spc="0" baseline="0">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7000" b="0" i="0" u="none" strike="noStrike" cap="none" spc="0" baseline="0">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7000" b="0" i="0" u="none" strike="noStrike" cap="none" spc="0" baseline="0">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7000" b="0" i="0" u="none" strike="noStrike" cap="none" spc="0" baseline="0">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7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diagramColors" Target="../diagrams/colors1.xml"/><Relationship Id="rId3" Type="http://schemas.openxmlformats.org/officeDocument/2006/relationships/hyperlink" Target="https://www.grc.nasa.gov/WWW/K-12/airplane/atmosmet.html" TargetMode="External"/><Relationship Id="rId7" Type="http://schemas.openxmlformats.org/officeDocument/2006/relationships/image" Target="../media/image4.PNG"/><Relationship Id="rId12"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diagramLayout" Target="../diagrams/layout1.xml"/><Relationship Id="rId5" Type="http://schemas.openxmlformats.org/officeDocument/2006/relationships/image" Target="../media/image2.png"/><Relationship Id="rId15" Type="http://schemas.openxmlformats.org/officeDocument/2006/relationships/image" Target="../media/image7.png"/><Relationship Id="rId10" Type="http://schemas.openxmlformats.org/officeDocument/2006/relationships/diagramData" Target="../diagrams/data1.xml"/><Relationship Id="rId4" Type="http://schemas.openxmlformats.org/officeDocument/2006/relationships/hyperlink" Target="https://github.com/rknop/physvis" TargetMode="External"/><Relationship Id="rId9" Type="http://schemas.openxmlformats.org/officeDocument/2006/relationships/image" Target="../media/image6.png"/><Relationship Id="rId14"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8"/>
          <p:cNvSpPr/>
          <p:nvPr/>
        </p:nvSpPr>
        <p:spPr>
          <a:xfrm>
            <a:off x="977635" y="8542136"/>
            <a:ext cx="10469880" cy="5500436"/>
          </a:xfrm>
          <a:prstGeom prst="rect">
            <a:avLst/>
          </a:prstGeom>
          <a:ln w="12700">
            <a:solidFill>
              <a:srgbClr val="000000"/>
            </a:solidFill>
            <a:miter/>
          </a:ln>
        </p:spPr>
        <p:txBody>
          <a:bodyPr lIns="45719" rIns="45719"/>
          <a:lstStyle/>
          <a:p>
            <a:pPr>
              <a:defRPr sz="2400"/>
            </a:pPr>
            <a:endParaRPr/>
          </a:p>
        </p:txBody>
      </p:sp>
      <p:sp>
        <p:nvSpPr>
          <p:cNvPr id="104" name="Rectangle 35"/>
          <p:cNvSpPr txBox="1"/>
          <p:nvPr/>
        </p:nvSpPr>
        <p:spPr>
          <a:xfrm>
            <a:off x="1088450" y="11412626"/>
            <a:ext cx="10377825" cy="50783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nchor="ctr">
            <a:spAutoFit/>
          </a:bodyPr>
          <a:lstStyle/>
          <a:p>
            <a:pPr>
              <a:tabLst>
                <a:tab pos="850900" algn="l"/>
              </a:tabLst>
              <a:defRPr sz="2700"/>
            </a:pPr>
            <a:endParaRPr lang="en-US" sz="2700" dirty="0"/>
          </a:p>
        </p:txBody>
      </p:sp>
      <p:sp>
        <p:nvSpPr>
          <p:cNvPr id="105" name="Rectangle 36"/>
          <p:cNvSpPr txBox="1"/>
          <p:nvPr/>
        </p:nvSpPr>
        <p:spPr>
          <a:xfrm>
            <a:off x="12611282" y="25525305"/>
            <a:ext cx="10379542" cy="50783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nchor="ctr">
            <a:spAutoFit/>
          </a:bodyPr>
          <a:lstStyle>
            <a:lvl1pPr>
              <a:tabLst>
                <a:tab pos="850900" algn="l"/>
              </a:tabLst>
              <a:defRPr sz="2700"/>
            </a:lvl1pPr>
          </a:lstStyle>
          <a:p>
            <a:endParaRPr dirty="0"/>
          </a:p>
        </p:txBody>
      </p:sp>
      <p:sp>
        <p:nvSpPr>
          <p:cNvPr id="107" name="Text Box 147"/>
          <p:cNvSpPr txBox="1"/>
          <p:nvPr/>
        </p:nvSpPr>
        <p:spPr>
          <a:xfrm>
            <a:off x="1067536" y="2882039"/>
            <a:ext cx="10376111" cy="4201360"/>
          </a:xfrm>
          <a:prstGeom prst="rect">
            <a:avLst/>
          </a:prstGeom>
          <a:solidFill>
            <a:schemeClr val="accent3">
              <a:lumOff val="44000"/>
            </a:schemeClr>
          </a:solidFill>
          <a:ln w="12700">
            <a:miter lim="400000"/>
          </a:ln>
          <a:extLst>
            <a:ext uri="{C572A759-6A51-4108-AA02-DFA0A04FC94B}">
              <ma14:wrappingTextBoxFlag xmlns:ma14="http://schemas.microsoft.com/office/mac/drawingml/2011/main" xmlns="" val="1"/>
            </a:ext>
          </a:extLst>
        </p:spPr>
        <p:txBody>
          <a:bodyPr wrap="square" lIns="30584" tIns="30584" rIns="30584" bIns="30584">
            <a:spAutoFit/>
          </a:bodyPr>
          <a:lstStyle>
            <a:lvl1pPr>
              <a:defRPr sz="2600"/>
            </a:lvl1pPr>
          </a:lstStyle>
          <a:p>
            <a:r>
              <a:rPr lang="en-US" sz="2700" dirty="0"/>
              <a:t>We used computational methods to follow an object (for instance a rocket) that is subject to gravity and thrust, calculating the effect of air resistance and the resulting forces and torques on the object. We use a simple model of air as a collection of non-interacting particles without more complex fluid dynamic interactions. We modeled the object as a collection of flat panes and a declining mass of fuel. By tracking the movements and rotation of this object, We used this program to model the stability of rockets as they fly through air and show how quickly things can spin out of control.</a:t>
            </a:r>
          </a:p>
          <a:p>
            <a:endParaRPr lang="en-US" dirty="0"/>
          </a:p>
        </p:txBody>
      </p:sp>
      <p:pic>
        <p:nvPicPr>
          <p:cNvPr id="108" name="Picture 2" descr="Picture 2"/>
          <p:cNvPicPr>
            <a:picLocks noChangeAspect="1"/>
          </p:cNvPicPr>
          <p:nvPr/>
        </p:nvPicPr>
        <p:blipFill>
          <a:blip r:embed="rId2"/>
          <a:stretch>
            <a:fillRect/>
          </a:stretch>
        </p:blipFill>
        <p:spPr>
          <a:xfrm>
            <a:off x="32568983" y="1649446"/>
            <a:ext cx="10343894" cy="2012245"/>
          </a:xfrm>
          <a:prstGeom prst="rect">
            <a:avLst/>
          </a:prstGeom>
          <a:ln w="12700">
            <a:miter lim="400000"/>
          </a:ln>
        </p:spPr>
      </p:pic>
      <p:sp>
        <p:nvSpPr>
          <p:cNvPr id="112" name="Rectangle 18"/>
          <p:cNvSpPr/>
          <p:nvPr/>
        </p:nvSpPr>
        <p:spPr>
          <a:xfrm>
            <a:off x="12547166" y="23389688"/>
            <a:ext cx="10379542" cy="8309764"/>
          </a:xfrm>
          <a:prstGeom prst="rect">
            <a:avLst/>
          </a:prstGeom>
          <a:ln w="12700">
            <a:solidFill>
              <a:srgbClr val="000000"/>
            </a:solidFill>
            <a:miter/>
          </a:ln>
        </p:spPr>
        <p:txBody>
          <a:bodyPr lIns="45719" rIns="45719"/>
          <a:lstStyle/>
          <a:p>
            <a:pPr>
              <a:defRPr sz="2400"/>
            </a:pPr>
            <a:endParaRPr/>
          </a:p>
        </p:txBody>
      </p:sp>
      <p:sp>
        <p:nvSpPr>
          <p:cNvPr id="113" name="Rectangle"/>
          <p:cNvSpPr/>
          <p:nvPr/>
        </p:nvSpPr>
        <p:spPr>
          <a:xfrm>
            <a:off x="926975" y="1890665"/>
            <a:ext cx="10539301" cy="764903"/>
          </a:xfrm>
          <a:prstGeom prst="rect">
            <a:avLst/>
          </a:prstGeom>
          <a:solidFill>
            <a:srgbClr val="1F3751"/>
          </a:solidFill>
          <a:ln w="57150" cap="flat">
            <a:noFill/>
            <a:prstDash val="solid"/>
            <a:miter lim="800000"/>
          </a:ln>
          <a:effectLst/>
        </p:spPr>
        <p:txBody>
          <a:bodyPr wrap="square" lIns="45719" tIns="45719" rIns="45719" bIns="45719" numCol="1" anchor="ctr">
            <a:noAutofit/>
          </a:bodyPr>
          <a:lstStyle/>
          <a:p>
            <a:pPr algn="ctr" defTabSz="957262"/>
            <a:r>
              <a:rPr lang="en-US" sz="4800" b="1" dirty="0">
                <a:solidFill>
                  <a:schemeClr val="bg1"/>
                </a:solidFill>
              </a:rPr>
              <a:t>Abstract</a:t>
            </a:r>
            <a:endParaRPr sz="4800" b="1" dirty="0">
              <a:solidFill>
                <a:schemeClr val="bg1"/>
              </a:solidFill>
            </a:endParaRPr>
          </a:p>
        </p:txBody>
      </p:sp>
      <p:sp>
        <p:nvSpPr>
          <p:cNvPr id="116" name="Rectangle 18"/>
          <p:cNvSpPr/>
          <p:nvPr/>
        </p:nvSpPr>
        <p:spPr>
          <a:xfrm>
            <a:off x="971801" y="2605068"/>
            <a:ext cx="10467979" cy="4408524"/>
          </a:xfrm>
          <a:prstGeom prst="rect">
            <a:avLst/>
          </a:prstGeom>
          <a:ln w="12700">
            <a:solidFill>
              <a:srgbClr val="000000"/>
            </a:solidFill>
            <a:miter/>
          </a:ln>
        </p:spPr>
        <p:txBody>
          <a:bodyPr lIns="45719" rIns="45719"/>
          <a:lstStyle/>
          <a:p>
            <a:pPr>
              <a:defRPr sz="2400"/>
            </a:pPr>
            <a:endParaRPr/>
          </a:p>
        </p:txBody>
      </p:sp>
      <p:sp>
        <p:nvSpPr>
          <p:cNvPr id="122" name="Text Box 147"/>
          <p:cNvSpPr txBox="1"/>
          <p:nvPr/>
        </p:nvSpPr>
        <p:spPr>
          <a:xfrm>
            <a:off x="32438854" y="8735024"/>
            <a:ext cx="10270563" cy="492653"/>
          </a:xfrm>
          <a:prstGeom prst="rect">
            <a:avLst/>
          </a:prstGeom>
          <a:solidFill>
            <a:schemeClr val="accent3">
              <a:lumOff val="44000"/>
            </a:schemeClr>
          </a:solidFill>
          <a:ln w="12700">
            <a:miter lim="400000"/>
          </a:ln>
          <a:extLst>
            <a:ext uri="{C572A759-6A51-4108-AA02-DFA0A04FC94B}">
              <ma14:wrappingTextBoxFlag xmlns:ma14="http://schemas.microsoft.com/office/mac/drawingml/2011/main" xmlns="" val="1"/>
            </a:ext>
          </a:extLst>
        </p:spPr>
        <p:txBody>
          <a:bodyPr lIns="30584" tIns="30584" rIns="30584" bIns="30584">
            <a:spAutoFit/>
          </a:bodyPr>
          <a:lstStyle/>
          <a:p>
            <a:pPr>
              <a:defRPr sz="2800"/>
            </a:pPr>
            <a:endParaRPr dirty="0"/>
          </a:p>
        </p:txBody>
      </p:sp>
      <p:sp>
        <p:nvSpPr>
          <p:cNvPr id="123" name="Text Box 147"/>
          <p:cNvSpPr txBox="1"/>
          <p:nvPr/>
        </p:nvSpPr>
        <p:spPr>
          <a:xfrm>
            <a:off x="32163483" y="13810341"/>
            <a:ext cx="10343011" cy="1308260"/>
          </a:xfrm>
          <a:prstGeom prst="rect">
            <a:avLst/>
          </a:prstGeom>
          <a:solidFill>
            <a:schemeClr val="accent3">
              <a:lumOff val="44000"/>
            </a:schemeClr>
          </a:solidFill>
          <a:ln w="12700">
            <a:miter lim="400000"/>
          </a:ln>
          <a:extLst>
            <a:ext uri="{C572A759-6A51-4108-AA02-DFA0A04FC94B}">
              <ma14:wrappingTextBoxFlag xmlns:ma14="http://schemas.microsoft.com/office/mac/drawingml/2011/main" xmlns="" val="1"/>
            </a:ext>
          </a:extLst>
        </p:spPr>
        <p:txBody>
          <a:bodyPr wrap="square" lIns="30584" tIns="30584" rIns="30584" bIns="30584">
            <a:spAutoFit/>
          </a:bodyPr>
          <a:lstStyle>
            <a:lvl1pPr>
              <a:defRPr sz="2800"/>
            </a:lvl1pPr>
          </a:lstStyle>
          <a:p>
            <a:r>
              <a:rPr lang="en-US" sz="2700" dirty="0"/>
              <a:t>We would like to thank Dr. Rob Knop for his assistance both in and out of the classroom. Also, the use of his </a:t>
            </a:r>
            <a:r>
              <a:rPr lang="en-US" sz="2700" dirty="0" err="1"/>
              <a:t>physvis</a:t>
            </a:r>
            <a:r>
              <a:rPr lang="en-US" sz="2700" dirty="0"/>
              <a:t> program was pivotal to the visualization of this project.</a:t>
            </a:r>
            <a:endParaRPr sz="2700" dirty="0"/>
          </a:p>
        </p:txBody>
      </p:sp>
      <p:sp>
        <p:nvSpPr>
          <p:cNvPr id="124" name="Text Box 147"/>
          <p:cNvSpPr txBox="1"/>
          <p:nvPr/>
        </p:nvSpPr>
        <p:spPr>
          <a:xfrm>
            <a:off x="12682956" y="17148395"/>
            <a:ext cx="10297373" cy="477264"/>
          </a:xfrm>
          <a:prstGeom prst="rect">
            <a:avLst/>
          </a:prstGeom>
          <a:solidFill>
            <a:schemeClr val="accent3">
              <a:lumOff val="44000"/>
            </a:schemeClr>
          </a:solidFill>
          <a:ln w="12700">
            <a:miter lim="400000"/>
          </a:ln>
          <a:extLst>
            <a:ext uri="{C572A759-6A51-4108-AA02-DFA0A04FC94B}">
              <ma14:wrappingTextBoxFlag xmlns:ma14="http://schemas.microsoft.com/office/mac/drawingml/2011/main" xmlns="" val="1"/>
            </a:ext>
          </a:extLst>
        </p:spPr>
        <p:txBody>
          <a:bodyPr wrap="square" lIns="30584" tIns="30584" rIns="30584" bIns="30584">
            <a:spAutoFit/>
          </a:bodyPr>
          <a:lstStyle>
            <a:lvl1pPr>
              <a:defRPr sz="2800"/>
            </a:lvl1pPr>
          </a:lstStyle>
          <a:p>
            <a:endParaRPr sz="2700" dirty="0"/>
          </a:p>
        </p:txBody>
      </p:sp>
      <p:sp>
        <p:nvSpPr>
          <p:cNvPr id="125" name="Text Box 147"/>
          <p:cNvSpPr txBox="1"/>
          <p:nvPr/>
        </p:nvSpPr>
        <p:spPr>
          <a:xfrm>
            <a:off x="32438853" y="6434913"/>
            <a:ext cx="9959453" cy="2647088"/>
          </a:xfrm>
          <a:prstGeom prst="rect">
            <a:avLst/>
          </a:prstGeom>
          <a:solidFill>
            <a:schemeClr val="accent3">
              <a:lumOff val="44000"/>
            </a:schemeClr>
          </a:solidFill>
          <a:ln w="12700">
            <a:miter lim="400000"/>
          </a:ln>
          <a:extLst>
            <a:ext uri="{C572A759-6A51-4108-AA02-DFA0A04FC94B}">
              <ma14:wrappingTextBoxFlag xmlns:ma14="http://schemas.microsoft.com/office/mac/drawingml/2011/main" xmlns="" val="1"/>
            </a:ext>
          </a:extLst>
        </p:spPr>
        <p:txBody>
          <a:bodyPr wrap="square" lIns="30584" tIns="30584" rIns="30584" bIns="30584">
            <a:spAutoFit/>
          </a:bodyPr>
          <a:lstStyle>
            <a:lvl1pPr>
              <a:defRPr sz="2800"/>
            </a:lvl1pPr>
          </a:lstStyle>
          <a:p>
            <a:r>
              <a:rPr lang="en-US" dirty="0"/>
              <a:t>Further work on this program will include the incorporation of 3D rotations of larger, more lifelike objects. Additionally, We plan to switch the air model to more realistic fluid model. This accounts for the more complex interactions between air molecules to accurately describe the forces as the velocity of the rocket nears the speed of sound. </a:t>
            </a:r>
            <a:endParaRPr dirty="0"/>
          </a:p>
        </p:txBody>
      </p:sp>
      <p:sp>
        <p:nvSpPr>
          <p:cNvPr id="134" name="Rectangle 18"/>
          <p:cNvSpPr/>
          <p:nvPr/>
        </p:nvSpPr>
        <p:spPr>
          <a:xfrm>
            <a:off x="32075345" y="13672670"/>
            <a:ext cx="10469880" cy="1647536"/>
          </a:xfrm>
          <a:prstGeom prst="rect">
            <a:avLst/>
          </a:prstGeom>
          <a:ln w="12700">
            <a:solidFill>
              <a:srgbClr val="000000"/>
            </a:solidFill>
            <a:miter/>
          </a:ln>
        </p:spPr>
        <p:txBody>
          <a:bodyPr lIns="45719" rIns="45719"/>
          <a:lstStyle/>
          <a:p>
            <a:pPr>
              <a:defRPr sz="2400"/>
            </a:pPr>
            <a:endParaRPr/>
          </a:p>
        </p:txBody>
      </p:sp>
      <p:sp>
        <p:nvSpPr>
          <p:cNvPr id="138" name="Rectangle 18"/>
          <p:cNvSpPr/>
          <p:nvPr/>
        </p:nvSpPr>
        <p:spPr>
          <a:xfrm>
            <a:off x="32079019" y="10686568"/>
            <a:ext cx="10467977" cy="1394375"/>
          </a:xfrm>
          <a:prstGeom prst="rect">
            <a:avLst/>
          </a:prstGeom>
          <a:ln w="12700">
            <a:solidFill>
              <a:srgbClr val="000000"/>
            </a:solidFill>
            <a:miter/>
          </a:ln>
        </p:spPr>
        <p:txBody>
          <a:bodyPr lIns="45719" rIns="45719"/>
          <a:lstStyle/>
          <a:p>
            <a:pPr>
              <a:defRPr sz="2400"/>
            </a:pPr>
            <a:endParaRPr/>
          </a:p>
        </p:txBody>
      </p:sp>
      <p:sp>
        <p:nvSpPr>
          <p:cNvPr id="142" name="Rectangle 18"/>
          <p:cNvSpPr/>
          <p:nvPr/>
        </p:nvSpPr>
        <p:spPr>
          <a:xfrm>
            <a:off x="32203510" y="5627777"/>
            <a:ext cx="10469880" cy="3727239"/>
          </a:xfrm>
          <a:prstGeom prst="rect">
            <a:avLst/>
          </a:prstGeom>
          <a:ln w="12700">
            <a:solidFill>
              <a:srgbClr val="000000"/>
            </a:solidFill>
            <a:miter/>
          </a:ln>
        </p:spPr>
        <p:txBody>
          <a:bodyPr lIns="45719" rIns="45719"/>
          <a:lstStyle/>
          <a:p>
            <a:pPr>
              <a:defRPr sz="2400"/>
            </a:pPr>
            <a:endParaRPr/>
          </a:p>
        </p:txBody>
      </p:sp>
      <p:sp>
        <p:nvSpPr>
          <p:cNvPr id="146" name="Rectangle 18"/>
          <p:cNvSpPr/>
          <p:nvPr/>
        </p:nvSpPr>
        <p:spPr>
          <a:xfrm>
            <a:off x="12577358" y="17283802"/>
            <a:ext cx="10469880" cy="4836954"/>
          </a:xfrm>
          <a:prstGeom prst="rect">
            <a:avLst/>
          </a:prstGeom>
          <a:ln w="12700">
            <a:solidFill>
              <a:srgbClr val="000000"/>
            </a:solidFill>
            <a:miter/>
          </a:ln>
        </p:spPr>
        <p:txBody>
          <a:bodyPr lIns="45719" rIns="45719"/>
          <a:lstStyle/>
          <a:p>
            <a:pPr>
              <a:defRPr sz="2400"/>
            </a:pPr>
            <a:endParaRPr sz="2700" dirty="0"/>
          </a:p>
        </p:txBody>
      </p:sp>
      <p:sp>
        <p:nvSpPr>
          <p:cNvPr id="7" name="Rectangle 2"/>
          <p:cNvSpPr>
            <a:spLocks noChangeArrowheads="1"/>
          </p:cNvSpPr>
          <p:nvPr/>
        </p:nvSpPr>
        <p:spPr bwMode="auto">
          <a:xfrm>
            <a:off x="0" y="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4"/>
          <p:cNvSpPr>
            <a:spLocks noChangeArrowheads="1"/>
          </p:cNvSpPr>
          <p:nvPr/>
        </p:nvSpPr>
        <p:spPr bwMode="auto">
          <a:xfrm>
            <a:off x="0" y="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4" name="Rectangle">
            <a:extLst>
              <a:ext uri="{FF2B5EF4-FFF2-40B4-BE49-F238E27FC236}">
                <a16:creationId xmlns:a16="http://schemas.microsoft.com/office/drawing/2014/main" id="{1A375CEF-CCE9-4647-862C-84464B1BA6F7}"/>
              </a:ext>
            </a:extLst>
          </p:cNvPr>
          <p:cNvSpPr/>
          <p:nvPr/>
        </p:nvSpPr>
        <p:spPr>
          <a:xfrm>
            <a:off x="985248" y="7919643"/>
            <a:ext cx="10481027" cy="715677"/>
          </a:xfrm>
          <a:prstGeom prst="rect">
            <a:avLst/>
          </a:prstGeom>
          <a:solidFill>
            <a:srgbClr val="1F3751"/>
          </a:solidFill>
          <a:ln w="57150" cap="flat">
            <a:noFill/>
            <a:prstDash val="solid"/>
            <a:miter lim="800000"/>
          </a:ln>
          <a:effectLst/>
        </p:spPr>
        <p:txBody>
          <a:bodyPr wrap="square" lIns="45719" tIns="45719" rIns="45719" bIns="45719" numCol="1" anchor="ctr">
            <a:noAutofit/>
          </a:bodyPr>
          <a:lstStyle/>
          <a:p>
            <a:pPr algn="ctr" defTabSz="957262"/>
            <a:r>
              <a:rPr lang="en-US" sz="4800" b="1" dirty="0">
                <a:solidFill>
                  <a:schemeClr val="bg1"/>
                </a:solidFill>
              </a:rPr>
              <a:t>Ball Bearing Model of Air</a:t>
            </a:r>
            <a:endParaRPr sz="4800" b="1" dirty="0">
              <a:solidFill>
                <a:schemeClr val="bg1"/>
              </a:solidFill>
            </a:endParaRPr>
          </a:p>
        </p:txBody>
      </p:sp>
      <p:sp>
        <p:nvSpPr>
          <p:cNvPr id="65" name="Rectangle">
            <a:extLst>
              <a:ext uri="{FF2B5EF4-FFF2-40B4-BE49-F238E27FC236}">
                <a16:creationId xmlns:a16="http://schemas.microsoft.com/office/drawing/2014/main" id="{A885244A-A496-8544-8E1C-046FBC65DEA4}"/>
              </a:ext>
            </a:extLst>
          </p:cNvPr>
          <p:cNvSpPr/>
          <p:nvPr/>
        </p:nvSpPr>
        <p:spPr>
          <a:xfrm>
            <a:off x="12317506" y="5440059"/>
            <a:ext cx="19032055" cy="715677"/>
          </a:xfrm>
          <a:prstGeom prst="rect">
            <a:avLst/>
          </a:prstGeom>
          <a:solidFill>
            <a:srgbClr val="1F3751"/>
          </a:solidFill>
          <a:ln w="57150" cap="flat">
            <a:noFill/>
            <a:prstDash val="solid"/>
            <a:miter lim="800000"/>
          </a:ln>
          <a:effectLst/>
        </p:spPr>
        <p:txBody>
          <a:bodyPr wrap="square" lIns="45719" tIns="45719" rIns="45719" bIns="45719" numCol="1" anchor="ctr">
            <a:noAutofit/>
          </a:bodyPr>
          <a:lstStyle/>
          <a:p>
            <a:pPr algn="ctr" defTabSz="957262"/>
            <a:r>
              <a:rPr lang="en-US" sz="4800" b="1" dirty="0">
                <a:solidFill>
                  <a:schemeClr val="bg1"/>
                </a:solidFill>
              </a:rPr>
              <a:t>Design 1</a:t>
            </a:r>
            <a:endParaRPr sz="4800" b="1" dirty="0">
              <a:solidFill>
                <a:schemeClr val="bg1"/>
              </a:solidFill>
            </a:endParaRPr>
          </a:p>
        </p:txBody>
      </p:sp>
      <p:sp>
        <p:nvSpPr>
          <p:cNvPr id="66" name="Rectangle">
            <a:extLst>
              <a:ext uri="{FF2B5EF4-FFF2-40B4-BE49-F238E27FC236}">
                <a16:creationId xmlns:a16="http://schemas.microsoft.com/office/drawing/2014/main" id="{98BE463B-0FDC-EA47-B63C-C53923E0C65C}"/>
              </a:ext>
            </a:extLst>
          </p:cNvPr>
          <p:cNvSpPr/>
          <p:nvPr/>
        </p:nvSpPr>
        <p:spPr>
          <a:xfrm>
            <a:off x="12550865" y="22713419"/>
            <a:ext cx="10398740" cy="740636"/>
          </a:xfrm>
          <a:prstGeom prst="rect">
            <a:avLst/>
          </a:prstGeom>
          <a:solidFill>
            <a:srgbClr val="1F3751"/>
          </a:solidFill>
          <a:ln w="57150" cap="flat">
            <a:noFill/>
            <a:prstDash val="solid"/>
            <a:miter lim="800000"/>
          </a:ln>
          <a:effectLst/>
        </p:spPr>
        <p:txBody>
          <a:bodyPr wrap="square" lIns="45719" tIns="45719" rIns="45719" bIns="45719" numCol="1" anchor="ctr">
            <a:noAutofit/>
          </a:bodyPr>
          <a:lstStyle/>
          <a:p>
            <a:pPr algn="ctr" defTabSz="957262"/>
            <a:r>
              <a:rPr lang="en-US" sz="4800" b="1" dirty="0">
                <a:solidFill>
                  <a:schemeClr val="bg1"/>
                </a:solidFill>
              </a:rPr>
              <a:t>Model Problems</a:t>
            </a:r>
            <a:endParaRPr sz="4800" b="1" dirty="0">
              <a:solidFill>
                <a:schemeClr val="bg1"/>
              </a:solidFill>
            </a:endParaRPr>
          </a:p>
        </p:txBody>
      </p:sp>
      <p:sp>
        <p:nvSpPr>
          <p:cNvPr id="67" name="Rectangle">
            <a:extLst>
              <a:ext uri="{FF2B5EF4-FFF2-40B4-BE49-F238E27FC236}">
                <a16:creationId xmlns:a16="http://schemas.microsoft.com/office/drawing/2014/main" id="{60C52F1C-0CE2-774D-8C22-A60D1B07B932}"/>
              </a:ext>
            </a:extLst>
          </p:cNvPr>
          <p:cNvSpPr/>
          <p:nvPr/>
        </p:nvSpPr>
        <p:spPr>
          <a:xfrm>
            <a:off x="32072783" y="12975464"/>
            <a:ext cx="10479024" cy="715677"/>
          </a:xfrm>
          <a:prstGeom prst="rect">
            <a:avLst/>
          </a:prstGeom>
          <a:solidFill>
            <a:srgbClr val="1F3751"/>
          </a:solidFill>
          <a:ln w="57150" cap="flat">
            <a:noFill/>
            <a:prstDash val="solid"/>
            <a:miter lim="800000"/>
          </a:ln>
          <a:effectLst/>
        </p:spPr>
        <p:txBody>
          <a:bodyPr wrap="square" lIns="45719" tIns="45719" rIns="45719" bIns="45719" numCol="1" anchor="ctr">
            <a:noAutofit/>
          </a:bodyPr>
          <a:lstStyle/>
          <a:p>
            <a:pPr algn="ctr" defTabSz="957262"/>
            <a:r>
              <a:rPr lang="en-US" sz="4800" b="1" dirty="0">
                <a:solidFill>
                  <a:schemeClr val="bg1"/>
                </a:solidFill>
              </a:rPr>
              <a:t>Acknowledgements</a:t>
            </a:r>
            <a:endParaRPr sz="4800" b="1" dirty="0">
              <a:solidFill>
                <a:schemeClr val="bg1"/>
              </a:solidFill>
            </a:endParaRPr>
          </a:p>
        </p:txBody>
      </p:sp>
      <p:sp>
        <p:nvSpPr>
          <p:cNvPr id="68" name="Rectangle">
            <a:extLst>
              <a:ext uri="{FF2B5EF4-FFF2-40B4-BE49-F238E27FC236}">
                <a16:creationId xmlns:a16="http://schemas.microsoft.com/office/drawing/2014/main" id="{7AAA0C4F-84B3-3A48-828D-6F15F2528D62}"/>
              </a:ext>
            </a:extLst>
          </p:cNvPr>
          <p:cNvSpPr/>
          <p:nvPr/>
        </p:nvSpPr>
        <p:spPr>
          <a:xfrm>
            <a:off x="32101015" y="10000721"/>
            <a:ext cx="10423524" cy="715677"/>
          </a:xfrm>
          <a:prstGeom prst="rect">
            <a:avLst/>
          </a:prstGeom>
          <a:solidFill>
            <a:srgbClr val="1F3751"/>
          </a:solidFill>
          <a:ln w="57150" cap="flat">
            <a:solidFill>
              <a:schemeClr val="tx1"/>
            </a:solidFill>
            <a:prstDash val="solid"/>
            <a:miter lim="800000"/>
          </a:ln>
          <a:effectLst/>
        </p:spPr>
        <p:txBody>
          <a:bodyPr wrap="square" lIns="45719" tIns="45719" rIns="45719" bIns="45719" numCol="1" anchor="ctr">
            <a:noAutofit/>
          </a:bodyPr>
          <a:lstStyle/>
          <a:p>
            <a:pPr algn="ctr" defTabSz="957262"/>
            <a:r>
              <a:rPr lang="en-US" sz="4800" b="1" dirty="0">
                <a:solidFill>
                  <a:schemeClr val="bg1"/>
                </a:solidFill>
              </a:rPr>
              <a:t>References</a:t>
            </a:r>
            <a:endParaRPr sz="4800" b="1" dirty="0">
              <a:solidFill>
                <a:schemeClr val="bg1"/>
              </a:solidFill>
            </a:endParaRPr>
          </a:p>
        </p:txBody>
      </p:sp>
      <p:sp>
        <p:nvSpPr>
          <p:cNvPr id="69" name="Rectangle">
            <a:extLst>
              <a:ext uri="{FF2B5EF4-FFF2-40B4-BE49-F238E27FC236}">
                <a16:creationId xmlns:a16="http://schemas.microsoft.com/office/drawing/2014/main" id="{73F29E59-F6FE-2241-BE18-2DFEF6EE949D}"/>
              </a:ext>
            </a:extLst>
          </p:cNvPr>
          <p:cNvSpPr/>
          <p:nvPr/>
        </p:nvSpPr>
        <p:spPr>
          <a:xfrm>
            <a:off x="32163483" y="5380196"/>
            <a:ext cx="10608261" cy="759761"/>
          </a:xfrm>
          <a:prstGeom prst="rect">
            <a:avLst/>
          </a:prstGeom>
          <a:solidFill>
            <a:srgbClr val="1F3751"/>
          </a:solidFill>
          <a:ln w="57150" cap="flat">
            <a:noFill/>
            <a:prstDash val="solid"/>
            <a:miter lim="800000"/>
          </a:ln>
          <a:effectLst/>
        </p:spPr>
        <p:txBody>
          <a:bodyPr wrap="square" lIns="45719" tIns="45719" rIns="45719" bIns="45719" numCol="1" anchor="ctr">
            <a:noAutofit/>
          </a:bodyPr>
          <a:lstStyle/>
          <a:p>
            <a:pPr algn="ctr" defTabSz="957262"/>
            <a:r>
              <a:rPr lang="en-US" sz="4800" b="1" dirty="0">
                <a:solidFill>
                  <a:schemeClr val="bg1"/>
                </a:solidFill>
              </a:rPr>
              <a:t>Project Extensions</a:t>
            </a:r>
            <a:endParaRPr sz="4800" b="1" dirty="0">
              <a:solidFill>
                <a:schemeClr val="bg1"/>
              </a:solidFill>
            </a:endParaRPr>
          </a:p>
        </p:txBody>
      </p:sp>
      <p:sp>
        <p:nvSpPr>
          <p:cNvPr id="70" name="Rectangle">
            <a:extLst>
              <a:ext uri="{FF2B5EF4-FFF2-40B4-BE49-F238E27FC236}">
                <a16:creationId xmlns:a16="http://schemas.microsoft.com/office/drawing/2014/main" id="{5D1017D5-24ED-EB4A-8AAD-6AA64A08C43B}"/>
              </a:ext>
            </a:extLst>
          </p:cNvPr>
          <p:cNvSpPr/>
          <p:nvPr/>
        </p:nvSpPr>
        <p:spPr>
          <a:xfrm>
            <a:off x="12580884" y="16543165"/>
            <a:ext cx="10501515" cy="800004"/>
          </a:xfrm>
          <a:prstGeom prst="rect">
            <a:avLst/>
          </a:prstGeom>
          <a:solidFill>
            <a:srgbClr val="1F3751"/>
          </a:solidFill>
          <a:ln w="57150" cap="flat">
            <a:noFill/>
            <a:prstDash val="solid"/>
            <a:miter lim="800000"/>
          </a:ln>
          <a:effectLst/>
        </p:spPr>
        <p:txBody>
          <a:bodyPr wrap="square" lIns="45719" tIns="45719" rIns="45719" bIns="45719" numCol="1" anchor="ctr">
            <a:noAutofit/>
          </a:bodyPr>
          <a:lstStyle/>
          <a:p>
            <a:pPr algn="ctr" defTabSz="957262"/>
            <a:r>
              <a:rPr lang="en-US" sz="4800" b="1" dirty="0">
                <a:solidFill>
                  <a:schemeClr val="bg1"/>
                </a:solidFill>
              </a:rPr>
              <a:t>Conclusion</a:t>
            </a:r>
            <a:endParaRPr sz="4800" b="1" dirty="0">
              <a:solidFill>
                <a:schemeClr val="bg1"/>
              </a:solidFill>
            </a:endParaRPr>
          </a:p>
        </p:txBody>
      </p:sp>
      <p:sp>
        <p:nvSpPr>
          <p:cNvPr id="71" name="Rectangle">
            <a:extLst>
              <a:ext uri="{FF2B5EF4-FFF2-40B4-BE49-F238E27FC236}">
                <a16:creationId xmlns:a16="http://schemas.microsoft.com/office/drawing/2014/main" id="{084B4A3F-7B24-114B-B5DE-4F36574F6154}"/>
              </a:ext>
            </a:extLst>
          </p:cNvPr>
          <p:cNvSpPr/>
          <p:nvPr/>
        </p:nvSpPr>
        <p:spPr>
          <a:xfrm>
            <a:off x="23845882" y="16568124"/>
            <a:ext cx="19112237" cy="715677"/>
          </a:xfrm>
          <a:prstGeom prst="rect">
            <a:avLst/>
          </a:prstGeom>
          <a:solidFill>
            <a:srgbClr val="1F3751"/>
          </a:solidFill>
          <a:ln w="57150" cap="flat">
            <a:noFill/>
            <a:prstDash val="solid"/>
            <a:miter lim="800000"/>
          </a:ln>
          <a:effectLst/>
        </p:spPr>
        <p:txBody>
          <a:bodyPr wrap="square" lIns="45719" tIns="45719" rIns="45719" bIns="45719" numCol="1" anchor="ctr">
            <a:noAutofit/>
          </a:bodyPr>
          <a:lstStyle/>
          <a:p>
            <a:pPr algn="ctr" defTabSz="957262"/>
            <a:r>
              <a:rPr lang="en-US" sz="4800" b="1" dirty="0">
                <a:solidFill>
                  <a:schemeClr val="bg1"/>
                </a:solidFill>
              </a:rPr>
              <a:t>Design 2</a:t>
            </a:r>
            <a:endParaRPr sz="4800" b="1" dirty="0">
              <a:solidFill>
                <a:schemeClr val="bg1"/>
              </a:solidFill>
            </a:endParaRPr>
          </a:p>
        </p:txBody>
      </p:sp>
      <p:sp>
        <p:nvSpPr>
          <p:cNvPr id="13" name="TextBox 12">
            <a:extLst>
              <a:ext uri="{FF2B5EF4-FFF2-40B4-BE49-F238E27FC236}">
                <a16:creationId xmlns:a16="http://schemas.microsoft.com/office/drawing/2014/main" id="{6AE886E2-7D93-6940-B1EB-1A7716D4FCCF}"/>
              </a:ext>
            </a:extLst>
          </p:cNvPr>
          <p:cNvSpPr txBox="1"/>
          <p:nvPr/>
        </p:nvSpPr>
        <p:spPr>
          <a:xfrm>
            <a:off x="12317506" y="944880"/>
            <a:ext cx="19282948" cy="367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sz="8000" b="1" dirty="0"/>
              <a:t>Houston, We Have a Problem: Modeling a Rocket Launch</a:t>
            </a:r>
            <a:endParaRPr kumimoji="0" lang="en-US" sz="3200" b="1" i="0" u="none" strike="noStrike" cap="none" spc="0" normalizeH="0" baseline="0" dirty="0">
              <a:ln>
                <a:noFill/>
              </a:ln>
              <a:solidFill>
                <a:srgbClr val="000000"/>
              </a:solidFill>
              <a:effectLst/>
              <a:uFillTx/>
              <a:latin typeface="+mn-lt"/>
              <a:ea typeface="+mn-ea"/>
              <a:cs typeface="+mn-cs"/>
              <a:sym typeface="Arial"/>
            </a:endParaRPr>
          </a:p>
          <a:p>
            <a:pPr marL="0" marR="0" indent="0" algn="ctr" defTabSz="914400" rtl="0" fontAlgn="auto" latinLnBrk="0" hangingPunct="0">
              <a:lnSpc>
                <a:spcPct val="100000"/>
              </a:lnSpc>
              <a:spcBef>
                <a:spcPts val="0"/>
              </a:spcBef>
              <a:spcAft>
                <a:spcPts val="0"/>
              </a:spcAft>
              <a:buClrTx/>
              <a:buSzTx/>
              <a:buFontTx/>
              <a:buNone/>
              <a:tabLst/>
            </a:pPr>
            <a:r>
              <a:rPr lang="en-US" sz="7300" b="1" dirty="0"/>
              <a:t>Owen Meilander      </a:t>
            </a:r>
            <a:r>
              <a:rPr kumimoji="0" lang="en-US" sz="7300" b="1" i="0" u="none" strike="noStrike" cap="none" spc="0" normalizeH="0" baseline="0" dirty="0">
                <a:ln>
                  <a:noFill/>
                </a:ln>
                <a:solidFill>
                  <a:srgbClr val="000000"/>
                </a:solidFill>
                <a:effectLst/>
                <a:uFillTx/>
                <a:latin typeface="+mn-lt"/>
                <a:ea typeface="+mn-ea"/>
                <a:cs typeface="+mn-cs"/>
                <a:sym typeface="Arial"/>
              </a:rPr>
              <a:t>Advisor: Dr. Rob Knop</a:t>
            </a:r>
          </a:p>
        </p:txBody>
      </p:sp>
      <p:sp>
        <p:nvSpPr>
          <p:cNvPr id="36" name="Text Box 147">
            <a:extLst>
              <a:ext uri="{FF2B5EF4-FFF2-40B4-BE49-F238E27FC236}">
                <a16:creationId xmlns:a16="http://schemas.microsoft.com/office/drawing/2014/main" id="{F14E5D1C-0AFE-BB4E-8E73-6157262D2CF8}"/>
              </a:ext>
            </a:extLst>
          </p:cNvPr>
          <p:cNvSpPr txBox="1"/>
          <p:nvPr/>
        </p:nvSpPr>
        <p:spPr>
          <a:xfrm>
            <a:off x="12783281" y="17591349"/>
            <a:ext cx="9833371" cy="4216749"/>
          </a:xfrm>
          <a:prstGeom prst="rect">
            <a:avLst/>
          </a:prstGeom>
          <a:solidFill>
            <a:schemeClr val="accent3">
              <a:lumOff val="44000"/>
            </a:schemeClr>
          </a:solidFill>
          <a:ln w="12700">
            <a:miter lim="400000"/>
          </a:ln>
          <a:extLst>
            <a:ext uri="{C572A759-6A51-4108-AA02-DFA0A04FC94B}">
              <ma14:wrappingTextBoxFlag xmlns:ma14="http://schemas.microsoft.com/office/mac/drawingml/2011/main" xmlns="" val="1"/>
            </a:ext>
          </a:extLst>
        </p:spPr>
        <p:txBody>
          <a:bodyPr wrap="square" lIns="30584" tIns="30584" rIns="30584" bIns="30584">
            <a:spAutoFit/>
          </a:bodyPr>
          <a:lstStyle>
            <a:lvl1pPr>
              <a:defRPr sz="2800"/>
            </a:lvl1pPr>
          </a:lstStyle>
          <a:p>
            <a:pPr marL="457200" indent="-457200">
              <a:buFont typeface="Arial" panose="020B0604020202020204" pitchFamily="34" charset="0"/>
              <a:buChar char="•"/>
            </a:pPr>
            <a:r>
              <a:rPr lang="en-US" sz="2700" dirty="0">
                <a:solidFill>
                  <a:schemeClr val="tx1"/>
                </a:solidFill>
              </a:rPr>
              <a:t>We observe that while there is more drag and therefore more fuel would be needed to get to orbit, a design with stability wings is unsurprisingly more stable throughout flight to a surprisingly high initial angle.</a:t>
            </a:r>
          </a:p>
          <a:p>
            <a:pPr marL="457200" indent="-457200">
              <a:buFont typeface="Arial" panose="020B0604020202020204" pitchFamily="34" charset="0"/>
              <a:buChar char="•"/>
            </a:pPr>
            <a:r>
              <a:rPr lang="en-US" sz="2700" dirty="0">
                <a:solidFill>
                  <a:schemeClr val="tx1"/>
                </a:solidFill>
              </a:rPr>
              <a:t>We conclude that the ball bearing model of air is a satisfactory model at low speeds near the surface of the Earth.</a:t>
            </a:r>
          </a:p>
          <a:p>
            <a:pPr marL="457200" indent="-457200">
              <a:buFont typeface="Arial" panose="020B0604020202020204" pitchFamily="34" charset="0"/>
              <a:buChar char="•"/>
            </a:pPr>
            <a:r>
              <a:rPr lang="en-US" sz="2700" dirty="0">
                <a:solidFill>
                  <a:schemeClr val="tx1"/>
                </a:solidFill>
              </a:rPr>
              <a:t>Finally, we conclude that rockets are very difficult to make. This is only a 2d model and it was extremely challenging to design.</a:t>
            </a:r>
          </a:p>
        </p:txBody>
      </p:sp>
      <p:sp>
        <p:nvSpPr>
          <p:cNvPr id="33" name="Text Box 147">
            <a:extLst>
              <a:ext uri="{FF2B5EF4-FFF2-40B4-BE49-F238E27FC236}">
                <a16:creationId xmlns:a16="http://schemas.microsoft.com/office/drawing/2014/main" id="{C1A844E2-D172-4035-B63D-5F2E687CADB3}"/>
              </a:ext>
            </a:extLst>
          </p:cNvPr>
          <p:cNvSpPr txBox="1"/>
          <p:nvPr/>
        </p:nvSpPr>
        <p:spPr>
          <a:xfrm>
            <a:off x="32163483" y="10757294"/>
            <a:ext cx="10246620" cy="1323649"/>
          </a:xfrm>
          <a:prstGeom prst="rect">
            <a:avLst/>
          </a:prstGeom>
          <a:solidFill>
            <a:schemeClr val="accent3">
              <a:lumOff val="44000"/>
            </a:schemeClr>
          </a:solidFill>
          <a:ln w="12700">
            <a:miter lim="400000"/>
          </a:ln>
          <a:extLst>
            <a:ext uri="{C572A759-6A51-4108-AA02-DFA0A04FC94B}">
              <ma14:wrappingTextBoxFlag xmlns:ma14="http://schemas.microsoft.com/office/mac/drawingml/2011/main" xmlns="" val="1"/>
            </a:ext>
          </a:extLst>
        </p:spPr>
        <p:txBody>
          <a:bodyPr wrap="square" lIns="30584" tIns="30584" rIns="30584" bIns="30584">
            <a:spAutoFit/>
          </a:bodyPr>
          <a:lstStyle>
            <a:lvl1pPr>
              <a:defRPr sz="2800"/>
            </a:lvl1pPr>
          </a:lstStyle>
          <a:p>
            <a:r>
              <a:rPr lang="en-US" sz="2700" dirty="0">
                <a:solidFill>
                  <a:schemeClr val="tx1"/>
                </a:solidFill>
                <a:hlinkClick r:id="rId3"/>
              </a:rPr>
              <a:t>https://www.grc.nasa.gov/WWW/K-12/airplane/atmosmet.html</a:t>
            </a:r>
            <a:endParaRPr lang="en-US" sz="2700" dirty="0">
              <a:solidFill>
                <a:schemeClr val="tx1"/>
              </a:solidFill>
            </a:endParaRPr>
          </a:p>
          <a:p>
            <a:r>
              <a:rPr lang="en-US" dirty="0">
                <a:hlinkClick r:id="rId4" tooltip="https://github.com/rknop/physvis"/>
              </a:rPr>
              <a:t>https://github.com/rknop/physvis</a:t>
            </a:r>
            <a:endParaRPr lang="en-US" sz="2700" dirty="0">
              <a:solidFill>
                <a:schemeClr val="tx1"/>
              </a:solidFill>
            </a:endParaRPr>
          </a:p>
          <a:p>
            <a:endParaRPr lang="en-US" sz="2700" dirty="0">
              <a:solidFill>
                <a:schemeClr val="tx1"/>
              </a:solidFill>
            </a:endParaRPr>
          </a:p>
        </p:txBody>
      </p:sp>
      <p:sp>
        <p:nvSpPr>
          <p:cNvPr id="35" name="Rectangle">
            <a:extLst>
              <a:ext uri="{FF2B5EF4-FFF2-40B4-BE49-F238E27FC236}">
                <a16:creationId xmlns:a16="http://schemas.microsoft.com/office/drawing/2014/main" id="{E08F7A3E-2FE3-4610-8892-0782539CB220}"/>
              </a:ext>
            </a:extLst>
          </p:cNvPr>
          <p:cNvSpPr/>
          <p:nvPr/>
        </p:nvSpPr>
        <p:spPr>
          <a:xfrm>
            <a:off x="926975" y="14506304"/>
            <a:ext cx="10616973" cy="715676"/>
          </a:xfrm>
          <a:prstGeom prst="rect">
            <a:avLst/>
          </a:prstGeom>
          <a:solidFill>
            <a:srgbClr val="1F3751"/>
          </a:solidFill>
          <a:ln w="57150" cap="flat">
            <a:noFill/>
            <a:prstDash val="solid"/>
            <a:miter lim="800000"/>
          </a:ln>
          <a:effectLst/>
        </p:spPr>
        <p:txBody>
          <a:bodyPr wrap="square" lIns="45719" tIns="45719" rIns="45719" bIns="45719" numCol="1" anchor="ctr">
            <a:noAutofit/>
          </a:bodyPr>
          <a:lstStyle/>
          <a:p>
            <a:pPr algn="ctr" defTabSz="957262"/>
            <a:r>
              <a:rPr lang="en-US" sz="4800" b="1" dirty="0">
                <a:solidFill>
                  <a:schemeClr val="bg1"/>
                </a:solidFill>
              </a:rPr>
              <a:t>Methods</a:t>
            </a:r>
            <a:endParaRPr sz="4800" b="1" dirty="0">
              <a:solidFill>
                <a:schemeClr val="bg1"/>
              </a:solidFill>
            </a:endParaRPr>
          </a:p>
        </p:txBody>
      </p:sp>
      <p:sp>
        <p:nvSpPr>
          <p:cNvPr id="4" name="TextBox 3">
            <a:extLst>
              <a:ext uri="{FF2B5EF4-FFF2-40B4-BE49-F238E27FC236}">
                <a16:creationId xmlns:a16="http://schemas.microsoft.com/office/drawing/2014/main" id="{5387661D-45EF-4241-B7B9-B1C7050EB967}"/>
              </a:ext>
            </a:extLst>
          </p:cNvPr>
          <p:cNvSpPr txBox="1"/>
          <p:nvPr/>
        </p:nvSpPr>
        <p:spPr>
          <a:xfrm>
            <a:off x="35167787" y="25122330"/>
            <a:ext cx="7655442"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000000"/>
                </a:solidFill>
                <a:effectLst/>
                <a:uFillTx/>
                <a:latin typeface="+mn-lt"/>
                <a:ea typeface="+mn-ea"/>
                <a:cs typeface="+mn-cs"/>
                <a:sym typeface="Arial"/>
              </a:rPr>
              <a:t>Theta </a:t>
            </a:r>
            <a:r>
              <a:rPr lang="en-US" sz="6000" dirty="0"/>
              <a:t>Initial </a:t>
            </a:r>
            <a:r>
              <a:rPr kumimoji="0" lang="en-US" sz="6000" b="0" i="0" u="none" strike="noStrike" cap="none" spc="0" normalizeH="0" baseline="0" dirty="0">
                <a:ln>
                  <a:noFill/>
                </a:ln>
                <a:solidFill>
                  <a:srgbClr val="000000"/>
                </a:solidFill>
                <a:effectLst/>
                <a:uFillTx/>
                <a:latin typeface="+mn-lt"/>
                <a:ea typeface="+mn-ea"/>
                <a:cs typeface="+mn-cs"/>
                <a:sym typeface="Arial"/>
              </a:rPr>
              <a:t>= 1.0</a:t>
            </a:r>
          </a:p>
        </p:txBody>
      </p:sp>
      <p:pic>
        <p:nvPicPr>
          <p:cNvPr id="5" name="Picture 4" descr="A picture containing screenshot&#10;&#10;Description automatically generated">
            <a:extLst>
              <a:ext uri="{FF2B5EF4-FFF2-40B4-BE49-F238E27FC236}">
                <a16:creationId xmlns:a16="http://schemas.microsoft.com/office/drawing/2014/main" id="{3594DAC2-9046-4324-9823-FE648C1973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23016" y="8956855"/>
            <a:ext cx="7837624" cy="5927203"/>
          </a:xfrm>
          <a:prstGeom prst="rect">
            <a:avLst/>
          </a:prstGeom>
        </p:spPr>
      </p:pic>
      <p:pic>
        <p:nvPicPr>
          <p:cNvPr id="8" name="Picture 7" descr="A picture containing clock, kite&#10;&#10;Description automatically generated">
            <a:extLst>
              <a:ext uri="{FF2B5EF4-FFF2-40B4-BE49-F238E27FC236}">
                <a16:creationId xmlns:a16="http://schemas.microsoft.com/office/drawing/2014/main" id="{8C6A1763-7A76-4A0E-8B18-0E57C5F9C3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13474357" y="6547180"/>
            <a:ext cx="7730722" cy="7335962"/>
          </a:xfrm>
          <a:prstGeom prst="rect">
            <a:avLst/>
          </a:prstGeom>
        </p:spPr>
      </p:pic>
      <p:pic>
        <p:nvPicPr>
          <p:cNvPr id="11" name="Picture 10" descr="A picture containing light&#10;&#10;Description automatically generated">
            <a:extLst>
              <a:ext uri="{FF2B5EF4-FFF2-40B4-BE49-F238E27FC236}">
                <a16:creationId xmlns:a16="http://schemas.microsoft.com/office/drawing/2014/main" id="{9BE3E6C7-5CB3-417B-BE0E-266B5E9BA7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937836" y="18008518"/>
            <a:ext cx="7684847" cy="11701461"/>
          </a:xfrm>
          <a:prstGeom prst="rect">
            <a:avLst/>
          </a:prstGeom>
        </p:spPr>
      </p:pic>
      <p:pic>
        <p:nvPicPr>
          <p:cNvPr id="14" name="Picture 13" descr="A close up of a map&#10;&#10;Description automatically generated">
            <a:extLst>
              <a:ext uri="{FF2B5EF4-FFF2-40B4-BE49-F238E27FC236}">
                <a16:creationId xmlns:a16="http://schemas.microsoft.com/office/drawing/2014/main" id="{ECD8B25F-CF7E-48BD-8850-0DE751BA3FC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346450" y="19097630"/>
            <a:ext cx="7315215" cy="5887625"/>
          </a:xfrm>
          <a:prstGeom prst="rect">
            <a:avLst/>
          </a:prstGeom>
        </p:spPr>
      </p:pic>
      <p:sp>
        <p:nvSpPr>
          <p:cNvPr id="43" name="TextBox 42">
            <a:extLst>
              <a:ext uri="{FF2B5EF4-FFF2-40B4-BE49-F238E27FC236}">
                <a16:creationId xmlns:a16="http://schemas.microsoft.com/office/drawing/2014/main" id="{E285D516-265B-4E69-97D0-2A919DF2BB7F}"/>
              </a:ext>
            </a:extLst>
          </p:cNvPr>
          <p:cNvSpPr txBox="1"/>
          <p:nvPr/>
        </p:nvSpPr>
        <p:spPr>
          <a:xfrm>
            <a:off x="35167787" y="18156943"/>
            <a:ext cx="7655442"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000000"/>
                </a:solidFill>
                <a:effectLst/>
                <a:uFillTx/>
                <a:latin typeface="+mn-lt"/>
                <a:ea typeface="+mn-ea"/>
                <a:cs typeface="+mn-cs"/>
                <a:sym typeface="Arial"/>
              </a:rPr>
              <a:t>Theta </a:t>
            </a:r>
            <a:r>
              <a:rPr lang="en-US" sz="6000" dirty="0"/>
              <a:t>Initial </a:t>
            </a:r>
            <a:r>
              <a:rPr kumimoji="0" lang="en-US" sz="6000" b="0" i="0" u="none" strike="noStrike" cap="none" spc="0" normalizeH="0" baseline="0" dirty="0">
                <a:ln>
                  <a:noFill/>
                </a:ln>
                <a:solidFill>
                  <a:srgbClr val="000000"/>
                </a:solidFill>
                <a:effectLst/>
                <a:uFillTx/>
                <a:latin typeface="+mn-lt"/>
                <a:ea typeface="+mn-ea"/>
                <a:cs typeface="+mn-cs"/>
                <a:sym typeface="Arial"/>
              </a:rPr>
              <a:t>= 0.1</a:t>
            </a:r>
          </a:p>
        </p:txBody>
      </p:sp>
      <p:sp>
        <p:nvSpPr>
          <p:cNvPr id="44" name="TextBox 43">
            <a:extLst>
              <a:ext uri="{FF2B5EF4-FFF2-40B4-BE49-F238E27FC236}">
                <a16:creationId xmlns:a16="http://schemas.microsoft.com/office/drawing/2014/main" id="{671179BF-D7E2-4B3C-8D36-BFD925AF1EE3}"/>
              </a:ext>
            </a:extLst>
          </p:cNvPr>
          <p:cNvSpPr txBox="1"/>
          <p:nvPr/>
        </p:nvSpPr>
        <p:spPr>
          <a:xfrm>
            <a:off x="23418318" y="7450924"/>
            <a:ext cx="7655442"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000000"/>
                </a:solidFill>
                <a:effectLst/>
                <a:uFillTx/>
                <a:latin typeface="+mn-lt"/>
                <a:ea typeface="+mn-ea"/>
                <a:cs typeface="+mn-cs"/>
                <a:sym typeface="Arial"/>
              </a:rPr>
              <a:t>Theta </a:t>
            </a:r>
            <a:r>
              <a:rPr lang="en-US" sz="6000" dirty="0"/>
              <a:t>Initial </a:t>
            </a:r>
            <a:r>
              <a:rPr kumimoji="0" lang="en-US" sz="6000" b="0" i="0" u="none" strike="noStrike" cap="none" spc="0" normalizeH="0" baseline="0" dirty="0">
                <a:ln>
                  <a:noFill/>
                </a:ln>
                <a:solidFill>
                  <a:srgbClr val="000000"/>
                </a:solidFill>
                <a:effectLst/>
                <a:uFillTx/>
                <a:latin typeface="+mn-lt"/>
                <a:ea typeface="+mn-ea"/>
                <a:cs typeface="+mn-cs"/>
                <a:sym typeface="Arial"/>
              </a:rPr>
              <a:t>= 0.1</a:t>
            </a:r>
          </a:p>
        </p:txBody>
      </p:sp>
      <p:pic>
        <p:nvPicPr>
          <p:cNvPr id="16" name="Picture 15" descr="A close up of a map&#10;&#10;Description automatically generated">
            <a:extLst>
              <a:ext uri="{FF2B5EF4-FFF2-40B4-BE49-F238E27FC236}">
                <a16:creationId xmlns:a16="http://schemas.microsoft.com/office/drawing/2014/main" id="{19F772CA-1491-46DB-802C-DD6ADEFBFBE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346450" y="26267905"/>
            <a:ext cx="7315215" cy="5431547"/>
          </a:xfrm>
          <a:prstGeom prst="rect">
            <a:avLst/>
          </a:prstGeom>
        </p:spPr>
      </p:pic>
      <p:graphicFrame>
        <p:nvGraphicFramePr>
          <p:cNvPr id="20" name="Diagram 19">
            <a:extLst>
              <a:ext uri="{FF2B5EF4-FFF2-40B4-BE49-F238E27FC236}">
                <a16:creationId xmlns:a16="http://schemas.microsoft.com/office/drawing/2014/main" id="{559C1F94-82EC-4898-8864-BC0CB898F186}"/>
              </a:ext>
            </a:extLst>
          </p:cNvPr>
          <p:cNvGraphicFramePr/>
          <p:nvPr>
            <p:extLst>
              <p:ext uri="{D42A27DB-BD31-4B8C-83A1-F6EECF244321}">
                <p14:modId xmlns:p14="http://schemas.microsoft.com/office/powerpoint/2010/main" val="1200581630"/>
              </p:ext>
            </p:extLst>
          </p:nvPr>
        </p:nvGraphicFramePr>
        <p:xfrm>
          <a:off x="1185145" y="15685712"/>
          <a:ext cx="9908423" cy="16309565"/>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8" name="TextBox 17">
            <a:extLst>
              <a:ext uri="{FF2B5EF4-FFF2-40B4-BE49-F238E27FC236}">
                <a16:creationId xmlns:a16="http://schemas.microsoft.com/office/drawing/2014/main" id="{00A5FD7A-DED0-45DF-9038-D3FB646A272B}"/>
              </a:ext>
            </a:extLst>
          </p:cNvPr>
          <p:cNvSpPr txBox="1"/>
          <p:nvPr/>
        </p:nvSpPr>
        <p:spPr>
          <a:xfrm>
            <a:off x="13454180" y="14162567"/>
            <a:ext cx="7730722"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Arial"/>
              </a:rPr>
              <a:t>Figure 1. </a:t>
            </a:r>
            <a:r>
              <a:rPr kumimoji="0" lang="en-US" sz="2000" i="0" u="none" strike="noStrike" cap="none" spc="0" normalizeH="0" baseline="0" dirty="0">
                <a:ln>
                  <a:noFill/>
                </a:ln>
                <a:solidFill>
                  <a:srgbClr val="000000"/>
                </a:solidFill>
                <a:effectLst/>
                <a:uFillTx/>
                <a:latin typeface="+mn-lt"/>
                <a:ea typeface="+mn-ea"/>
                <a:cs typeface="+mn-cs"/>
                <a:sym typeface="Arial"/>
              </a:rPr>
              <a:t>Representation</a:t>
            </a:r>
            <a:r>
              <a:rPr lang="en-US" sz="2000" dirty="0"/>
              <a:t> of the first design made of four triangles, two creating a roof-like point with the other two being perfectly vertical off the top. This design is unstable because it is observed flipping over and flying upside-down at an angle of pi radians.</a:t>
            </a:r>
            <a:endParaRPr kumimoji="0" lang="en-US" sz="2000" b="1" i="0" u="none" strike="noStrike" cap="none" spc="0" normalizeH="0" baseline="0" dirty="0">
              <a:ln>
                <a:noFill/>
              </a:ln>
              <a:solidFill>
                <a:srgbClr val="000000"/>
              </a:solidFill>
              <a:effectLst/>
              <a:uFillTx/>
              <a:latin typeface="+mn-lt"/>
              <a:ea typeface="+mn-ea"/>
              <a:cs typeface="+mn-cs"/>
              <a:sym typeface="Arial"/>
            </a:endParaRPr>
          </a:p>
        </p:txBody>
      </p:sp>
      <p:sp>
        <p:nvSpPr>
          <p:cNvPr id="49" name="TextBox 48">
            <a:extLst>
              <a:ext uri="{FF2B5EF4-FFF2-40B4-BE49-F238E27FC236}">
                <a16:creationId xmlns:a16="http://schemas.microsoft.com/office/drawing/2014/main" id="{FFD1D851-6359-46DF-B3F6-F5A6070CF4C9}"/>
              </a:ext>
            </a:extLst>
          </p:cNvPr>
          <p:cNvSpPr txBox="1"/>
          <p:nvPr/>
        </p:nvSpPr>
        <p:spPr>
          <a:xfrm>
            <a:off x="24982088" y="29950099"/>
            <a:ext cx="7640595"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Arial"/>
              </a:rPr>
              <a:t>Figure 2. </a:t>
            </a:r>
            <a:r>
              <a:rPr lang="en-US" sz="2000" dirty="0"/>
              <a:t>Representation of model two made of six triangles with the first four similar to the first design and the final two acting as stability wings. This design is stable and remains flying vertical even at starting angles greater than 1.0 radians.</a:t>
            </a:r>
            <a:endParaRPr kumimoji="0" lang="en-US" sz="2000" b="1" i="0" u="none" strike="noStrike" cap="none" spc="0" normalizeH="0" baseline="0" dirty="0">
              <a:ln>
                <a:noFill/>
              </a:ln>
              <a:solidFill>
                <a:srgbClr val="000000"/>
              </a:solidFill>
              <a:effectLst/>
              <a:uFillTx/>
              <a:latin typeface="+mn-lt"/>
              <a:ea typeface="+mn-ea"/>
              <a:cs typeface="+mn-cs"/>
              <a:sym typeface="Arial"/>
            </a:endParaRP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EF051570-32F4-4D8D-A74C-456E5E6A758D}"/>
                  </a:ext>
                </a:extLst>
              </p:cNvPr>
              <p:cNvSpPr txBox="1"/>
              <p:nvPr/>
            </p:nvSpPr>
            <p:spPr>
              <a:xfrm>
                <a:off x="1217810" y="8735024"/>
                <a:ext cx="10172668" cy="502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700" b="0" i="0" u="none" strike="noStrike" cap="none" spc="0" normalizeH="0" baseline="0" dirty="0">
                    <a:ln>
                      <a:noFill/>
                    </a:ln>
                    <a:solidFill>
                      <a:srgbClr val="000000"/>
                    </a:solidFill>
                    <a:effectLst/>
                    <a:uFillTx/>
                    <a:latin typeface="+mn-lt"/>
                    <a:ea typeface="+mn-ea"/>
                    <a:cs typeface="+mn-cs"/>
                    <a:sym typeface="Arial"/>
                  </a:rPr>
                  <a:t>There are many ways to model the interactions between Air molecules and an object flying through it. The most common for an on-Earth flight is to imagine each molecule of air as group of non-interacting ball bearing that is running into the object’s surface. The equation for the force of air resistance derived</a:t>
                </a:r>
                <a:r>
                  <a:rPr kumimoji="0" lang="en-US" sz="2700" b="0" i="0" u="none" strike="noStrike" cap="none" spc="0" normalizeH="0" dirty="0">
                    <a:ln>
                      <a:noFill/>
                    </a:ln>
                    <a:solidFill>
                      <a:srgbClr val="000000"/>
                    </a:solidFill>
                    <a:effectLst/>
                    <a:uFillTx/>
                    <a:latin typeface="+mn-lt"/>
                    <a:ea typeface="+mn-ea"/>
                    <a:cs typeface="+mn-cs"/>
                    <a:sym typeface="Arial"/>
                  </a:rPr>
                  <a:t> from this model </a:t>
                </a:r>
                <a:r>
                  <a:rPr kumimoji="0" lang="en-US" sz="2700" b="0" i="0" u="none" strike="noStrike" cap="none" spc="0" normalizeH="0" baseline="0" dirty="0">
                    <a:ln>
                      <a:noFill/>
                    </a:ln>
                    <a:solidFill>
                      <a:srgbClr val="000000"/>
                    </a:solidFill>
                    <a:effectLst/>
                    <a:uFillTx/>
                    <a:latin typeface="+mn-lt"/>
                    <a:ea typeface="+mn-ea"/>
                    <a:cs typeface="+mn-cs"/>
                    <a:sym typeface="Arial"/>
                  </a:rPr>
                  <a:t>is as follows.</a:t>
                </a:r>
              </a:p>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27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sSubPr>
                        <m:e>
                          <m:r>
                            <a:rPr kumimoji="0" lang="en-US" sz="27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𝐹</m:t>
                          </m:r>
                        </m:e>
                        <m:sub>
                          <m:r>
                            <a:rPr kumimoji="0" lang="en-US" sz="27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𝑎𝑖𝑟</m:t>
                          </m:r>
                        </m:sub>
                      </m:sSub>
                      <m:r>
                        <a:rPr kumimoji="0" lang="en-US" sz="27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m:t>
                      </m:r>
                      <m:f>
                        <m:fPr>
                          <m:ctrlPr>
                            <a:rPr kumimoji="0" lang="en-US" sz="27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fPr>
                        <m:num>
                          <m:r>
                            <a:rPr kumimoji="0" lang="en-US" sz="27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1</m:t>
                          </m:r>
                        </m:num>
                        <m:den>
                          <m:r>
                            <a:rPr kumimoji="0" lang="en-US" sz="27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2</m:t>
                          </m:r>
                        </m:den>
                      </m:f>
                      <m:r>
                        <m:rPr>
                          <m:sty m:val="p"/>
                        </m:rPr>
                        <a:rPr kumimoji="0" lang="el-GR" sz="27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ρ</m:t>
                      </m:r>
                      <m:sSub>
                        <m:sSubPr>
                          <m:ctrlPr>
                            <a:rPr kumimoji="0" lang="el-GR" sz="27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sSubPr>
                        <m:e>
                          <m:r>
                            <a:rPr kumimoji="0" lang="en-US" sz="27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𝐶</m:t>
                          </m:r>
                        </m:e>
                        <m:sub>
                          <m:r>
                            <a:rPr kumimoji="0" lang="en-US" sz="27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𝐷</m:t>
                          </m:r>
                        </m:sub>
                      </m:sSub>
                      <m:r>
                        <a:rPr kumimoji="0" lang="en-US" sz="27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𝐴</m:t>
                      </m:r>
                      <m:sSup>
                        <m:sSupPr>
                          <m:ctrlPr>
                            <a:rPr kumimoji="0" lang="en-US" sz="27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sSupPr>
                        <m:e>
                          <m:r>
                            <a:rPr kumimoji="0" lang="en-US" sz="27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𝑣</m:t>
                          </m:r>
                        </m:e>
                        <m:sup>
                          <m:r>
                            <a:rPr kumimoji="0" lang="en-US" sz="27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2</m:t>
                          </m:r>
                        </m:sup>
                      </m:sSup>
                    </m:oMath>
                  </m:oMathPara>
                </a14:m>
                <a:endParaRPr kumimoji="0" lang="en-US" sz="2700" b="0"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r>
                  <a:rPr lang="en-US" sz="2700" dirty="0"/>
                  <a:t>Where rho is the density of the air and </a:t>
                </a:r>
                <a14:m>
                  <m:oMath xmlns:m="http://schemas.openxmlformats.org/officeDocument/2006/math">
                    <m:sSub>
                      <m:sSubPr>
                        <m:ctrlPr>
                          <a:rPr lang="en-US" sz="2700" i="1" smtClean="0">
                            <a:latin typeface="Cambria Math" panose="02040503050406030204" pitchFamily="18" charset="0"/>
                          </a:rPr>
                        </m:ctrlPr>
                      </m:sSubPr>
                      <m:e>
                        <m:r>
                          <a:rPr lang="en-US" sz="2700" b="0" i="1" smtClean="0">
                            <a:latin typeface="Cambria Math" panose="02040503050406030204" pitchFamily="18" charset="0"/>
                          </a:rPr>
                          <m:t>𝐶</m:t>
                        </m:r>
                      </m:e>
                      <m:sub>
                        <m:r>
                          <a:rPr lang="en-US" sz="2700" b="0" i="1" smtClean="0">
                            <a:latin typeface="Cambria Math" panose="02040503050406030204" pitchFamily="18" charset="0"/>
                          </a:rPr>
                          <m:t>𝐷</m:t>
                        </m:r>
                      </m:sub>
                    </m:sSub>
                  </m:oMath>
                </a14:m>
                <a:r>
                  <a:rPr kumimoji="0" lang="en-US" sz="2700" b="0" i="0" u="none" strike="noStrike" cap="none" spc="0" normalizeH="0" baseline="0" dirty="0">
                    <a:ln>
                      <a:noFill/>
                    </a:ln>
                    <a:solidFill>
                      <a:srgbClr val="000000"/>
                    </a:solidFill>
                    <a:effectLst/>
                    <a:uFillTx/>
                    <a:latin typeface="+mn-lt"/>
                    <a:ea typeface="+mn-ea"/>
                    <a:cs typeface="+mn-cs"/>
                    <a:sym typeface="Arial"/>
                  </a:rPr>
                  <a:t>is the</a:t>
                </a:r>
                <a:r>
                  <a:rPr kumimoji="0" lang="en-US" sz="2700" b="0" i="0" u="none" strike="noStrike" cap="none" spc="0" normalizeH="0" dirty="0">
                    <a:ln>
                      <a:noFill/>
                    </a:ln>
                    <a:solidFill>
                      <a:srgbClr val="000000"/>
                    </a:solidFill>
                    <a:effectLst/>
                    <a:uFillTx/>
                    <a:latin typeface="+mn-lt"/>
                    <a:ea typeface="+mn-ea"/>
                    <a:cs typeface="+mn-cs"/>
                    <a:sym typeface="Arial"/>
                  </a:rPr>
                  <a:t> drag coefficient. </a:t>
                </a:r>
                <a:r>
                  <a:rPr lang="en-US" sz="2700" dirty="0"/>
                  <a:t>My program uses this model but calculates the number of collisions between each pane and an air molecule to find the change in momentum, and therefore the force on the object. </a:t>
                </a:r>
                <a:endParaRPr kumimoji="0" lang="en-US" sz="2700" b="0" i="0" u="none" strike="noStrike" cap="none" spc="0" normalizeH="0" baseline="0" dirty="0">
                  <a:ln>
                    <a:noFill/>
                  </a:ln>
                  <a:solidFill>
                    <a:srgbClr val="000000"/>
                  </a:solidFill>
                  <a:effectLst/>
                  <a:uFillTx/>
                  <a:latin typeface="+mn-lt"/>
                  <a:ea typeface="+mn-ea"/>
                  <a:cs typeface="+mn-cs"/>
                  <a:sym typeface="Arial"/>
                </a:endParaRPr>
              </a:p>
            </p:txBody>
          </p:sp>
        </mc:Choice>
        <mc:Fallback>
          <p:sp>
            <p:nvSpPr>
              <p:cNvPr id="19" name="TextBox 18">
                <a:extLst>
                  <a:ext uri="{FF2B5EF4-FFF2-40B4-BE49-F238E27FC236}">
                    <a16:creationId xmlns:a16="http://schemas.microsoft.com/office/drawing/2014/main" id="{EF051570-32F4-4D8D-A74C-456E5E6A758D}"/>
                  </a:ext>
                </a:extLst>
              </p:cNvPr>
              <p:cNvSpPr txBox="1">
                <a:spLocks noRot="1" noChangeAspect="1" noMove="1" noResize="1" noEditPoints="1" noAdjustHandles="1" noChangeArrowheads="1" noChangeShapeType="1" noTextEdit="1"/>
              </p:cNvSpPr>
              <p:nvPr/>
            </p:nvSpPr>
            <p:spPr>
              <a:xfrm>
                <a:off x="1217810" y="8735024"/>
                <a:ext cx="10172668" cy="5025156"/>
              </a:xfrm>
              <a:prstGeom prst="rect">
                <a:avLst/>
              </a:prstGeom>
              <a:blipFill>
                <a:blip r:embed="rId15"/>
                <a:stretch>
                  <a:fillRect l="-1618" t="-1092" b="-2306"/>
                </a:stretch>
              </a:blipFill>
              <a:ln w="12700" cap="flat">
                <a:noFill/>
                <a:miter lim="400000"/>
              </a:ln>
              <a:effectLst/>
            </p:spPr>
            <p:txBody>
              <a:bodyPr/>
              <a:lstStyle/>
              <a:p>
                <a:r>
                  <a:rPr lang="en-US">
                    <a:noFill/>
                  </a:rPr>
                  <a:t> </a:t>
                </a:r>
              </a:p>
            </p:txBody>
          </p:sp>
        </mc:Fallback>
      </mc:AlternateContent>
      <p:sp>
        <p:nvSpPr>
          <p:cNvPr id="26" name="TextBox 25">
            <a:extLst>
              <a:ext uri="{FF2B5EF4-FFF2-40B4-BE49-F238E27FC236}">
                <a16:creationId xmlns:a16="http://schemas.microsoft.com/office/drawing/2014/main" id="{BB6E20A6-E581-4F32-A4B5-DAA9C9B34FA9}"/>
              </a:ext>
            </a:extLst>
          </p:cNvPr>
          <p:cNvSpPr txBox="1"/>
          <p:nvPr/>
        </p:nvSpPr>
        <p:spPr>
          <a:xfrm>
            <a:off x="12682956" y="23702235"/>
            <a:ext cx="9740060" cy="75713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700" dirty="0"/>
              <a:t>One problem in the ball bearing model of air it that the interaction between molecules is neglected. At low speeds, these interactions are negligible. However, at speeds near the speed of sound these interactions cause massive problems for rockets as the resistance factor is greatly increased. This increase is compensated by the rocket throttling down while hitting this point referred to as Max-Q.</a:t>
            </a:r>
          </a:p>
          <a:p>
            <a:pPr marL="457200" marR="0" indent="-4572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700" b="0" i="0" u="none" strike="noStrike" cap="none" spc="0" normalizeH="0" baseline="0" dirty="0">
                <a:ln>
                  <a:noFill/>
                </a:ln>
                <a:solidFill>
                  <a:srgbClr val="000000"/>
                </a:solidFill>
                <a:effectLst/>
                <a:uFillTx/>
                <a:latin typeface="+mn-lt"/>
                <a:ea typeface="+mn-ea"/>
                <a:cs typeface="+mn-cs"/>
                <a:sym typeface="Arial"/>
              </a:rPr>
              <a:t>One problem with our model is that it is reliant on a thrust that is locked in the upward direction no matter the angle of the rocket to guarantee that the rocket begins to move </a:t>
            </a:r>
            <a:r>
              <a:rPr lang="en-US" sz="2700" dirty="0"/>
              <a:t>vertically upward. </a:t>
            </a:r>
            <a:r>
              <a:rPr kumimoji="0" lang="en-US" sz="2700" b="0" i="0" u="none" strike="noStrike" cap="none" spc="0" normalizeH="0" baseline="0" dirty="0">
                <a:ln>
                  <a:noFill/>
                </a:ln>
                <a:solidFill>
                  <a:srgbClr val="000000"/>
                </a:solidFill>
                <a:effectLst/>
                <a:uFillTx/>
                <a:latin typeface="+mn-lt"/>
                <a:ea typeface="+mn-ea"/>
                <a:cs typeface="+mn-cs"/>
                <a:sym typeface="Arial"/>
              </a:rPr>
              <a:t>This is believable at small angles because rockets rely </a:t>
            </a:r>
            <a:r>
              <a:rPr lang="en-US" sz="2700" dirty="0"/>
              <a:t>on the gimbal of their engines to maintain stability. However, these engines can only gimbal a few degrees, not the almost 60 degrees of our second test on the second model.</a:t>
            </a:r>
          </a:p>
          <a:p>
            <a:pPr marL="457200" marR="0" indent="-4572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700" b="0" i="0" u="none" strike="noStrike" cap="none" spc="0" normalizeH="0" baseline="0" dirty="0">
                <a:ln>
                  <a:noFill/>
                </a:ln>
                <a:solidFill>
                  <a:srgbClr val="000000"/>
                </a:solidFill>
                <a:effectLst/>
                <a:uFillTx/>
                <a:latin typeface="+mn-lt"/>
                <a:ea typeface="+mn-ea"/>
                <a:cs typeface="+mn-cs"/>
                <a:sym typeface="Arial"/>
              </a:rPr>
              <a:t>Most app</a:t>
            </a:r>
            <a:r>
              <a:rPr lang="en-US" sz="2700" dirty="0"/>
              <a:t>arently, this only works for 2D rotations of unrealistic objects. No rocket like this could be built or function like this.</a:t>
            </a:r>
            <a:endParaRPr kumimoji="0" lang="en-US" sz="27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Design">
      <a:majorFont>
        <a:latin typeface="Helvetica"/>
        <a:ea typeface="Helvetica"/>
        <a:cs typeface="Helvetica"/>
      </a:majorFont>
      <a:minorFont>
        <a:latin typeface="Arial"/>
        <a:ea typeface="Arial"/>
        <a:cs typeface="Arial"/>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89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89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Design">
      <a:majorFont>
        <a:latin typeface="Helvetica"/>
        <a:ea typeface="Helvetica"/>
        <a:cs typeface="Helvetica"/>
      </a:majorFont>
      <a:minorFont>
        <a:latin typeface="Arial"/>
        <a:ea typeface="Arial"/>
        <a:cs typeface="Arial"/>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89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89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1536</TotalTime>
  <Words>1039</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Cambria Math</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Owen Meilander</dc:creator>
  <cp:lastModifiedBy>Owen Meilander</cp:lastModifiedBy>
  <cp:revision>113</cp:revision>
  <cp:lastPrinted>2020-05-08T20:27:32Z</cp:lastPrinted>
  <dcterms:modified xsi:type="dcterms:W3CDTF">2020-05-08T20:28:28Z</dcterms:modified>
</cp:coreProperties>
</file>