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1" r:id="rId9"/>
    <p:sldId id="266" r:id="rId10"/>
    <p:sldId id="264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2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wt_A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51.8</c:v>
                </c:pt>
                <c:pt idx="1">
                  <c:v>73.3</c:v>
                </c:pt>
                <c:pt idx="2">
                  <c:v>98.169999999999987</c:v>
                </c:pt>
                <c:pt idx="3">
                  <c:v>75.08</c:v>
                </c:pt>
                <c:pt idx="4">
                  <c:v>62.11</c:v>
                </c:pt>
                <c:pt idx="5">
                  <c:v>54.77</c:v>
                </c:pt>
                <c:pt idx="6">
                  <c:v>101.48</c:v>
                </c:pt>
                <c:pt idx="7">
                  <c:v>112.92</c:v>
                </c:pt>
                <c:pt idx="8">
                  <c:v>55</c:v>
                </c:pt>
                <c:pt idx="9">
                  <c:v>59.28</c:v>
                </c:pt>
                <c:pt idx="10">
                  <c:v>75.760000000000005</c:v>
                </c:pt>
                <c:pt idx="11">
                  <c:v>114.44000000000011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B4-48CB-ACE2-A76424904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wt_B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60.120000000000012</c:v>
                </c:pt>
                <c:pt idx="1">
                  <c:v>69.38</c:v>
                </c:pt>
                <c:pt idx="2">
                  <c:v>37.35</c:v>
                </c:pt>
                <c:pt idx="3">
                  <c:v>55.54</c:v>
                </c:pt>
                <c:pt idx="4">
                  <c:v>35.9</c:v>
                </c:pt>
                <c:pt idx="5">
                  <c:v>78.86</c:v>
                </c:pt>
                <c:pt idx="6">
                  <c:v>90</c:v>
                </c:pt>
                <c:pt idx="7">
                  <c:v>47.690000000000012</c:v>
                </c:pt>
                <c:pt idx="8">
                  <c:v>49.28</c:v>
                </c:pt>
                <c:pt idx="9">
                  <c:v>51.720000000000013</c:v>
                </c:pt>
                <c:pt idx="10">
                  <c:v>112.38</c:v>
                </c:pt>
                <c:pt idx="11">
                  <c:v>103.61999999999999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B4-48CB-ACE2-A76424904B1E}"/>
            </c:ext>
          </c:extLst>
        </c:ser>
        <c:dLbls/>
        <c:overlap val="100"/>
        <c:axId val="139868032"/>
        <c:axId val="139869568"/>
      </c:barChart>
      <c:catAx>
        <c:axId val="139868032"/>
        <c:scaling>
          <c:orientation val="minMax"/>
        </c:scaling>
        <c:axPos val="b"/>
        <c:numFmt formatCode="General" sourceLinked="1"/>
        <c:tickLblPos val="nextTo"/>
        <c:crossAx val="139869568"/>
        <c:crosses val="autoZero"/>
        <c:auto val="1"/>
        <c:lblAlgn val="ctr"/>
        <c:lblOffset val="100"/>
      </c:catAx>
      <c:valAx>
        <c:axId val="139869568"/>
        <c:scaling>
          <c:orientation val="minMax"/>
        </c:scaling>
        <c:axPos val="l"/>
        <c:majorGridlines/>
        <c:numFmt formatCode="General" sourceLinked="1"/>
        <c:tickLblPos val="nextTo"/>
        <c:crossAx val="1398680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cong_A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11.89</c:v>
                </c:pt>
                <c:pt idx="1">
                  <c:v>15.66</c:v>
                </c:pt>
                <c:pt idx="2">
                  <c:v>21.67</c:v>
                </c:pt>
                <c:pt idx="3">
                  <c:v>19.12</c:v>
                </c:pt>
                <c:pt idx="4">
                  <c:v>14.04</c:v>
                </c:pt>
                <c:pt idx="5">
                  <c:v>12.43</c:v>
                </c:pt>
                <c:pt idx="6">
                  <c:v>19.559999999999999</c:v>
                </c:pt>
                <c:pt idx="7">
                  <c:v>9.67</c:v>
                </c:pt>
                <c:pt idx="8">
                  <c:v>12.24</c:v>
                </c:pt>
                <c:pt idx="9">
                  <c:v>14.62</c:v>
                </c:pt>
                <c:pt idx="10">
                  <c:v>15.42</c:v>
                </c:pt>
                <c:pt idx="11">
                  <c:v>24.56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71-44B6-80A9-3078959105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cong_B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16.670000000000005</c:v>
                </c:pt>
                <c:pt idx="2">
                  <c:v>9.1</c:v>
                </c:pt>
                <c:pt idx="3">
                  <c:v>10.850000000000014</c:v>
                </c:pt>
                <c:pt idx="4">
                  <c:v>7.89</c:v>
                </c:pt>
                <c:pt idx="5">
                  <c:v>15.9</c:v>
                </c:pt>
                <c:pt idx="6">
                  <c:v>21</c:v>
                </c:pt>
                <c:pt idx="7">
                  <c:v>9.67</c:v>
                </c:pt>
                <c:pt idx="8">
                  <c:v>11.17</c:v>
                </c:pt>
                <c:pt idx="9">
                  <c:v>11.02</c:v>
                </c:pt>
                <c:pt idx="10">
                  <c:v>20.979999999999986</c:v>
                </c:pt>
                <c:pt idx="11">
                  <c:v>24.9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71-44B6-80A9-3078959105A1}"/>
            </c:ext>
          </c:extLst>
        </c:ser>
        <c:dLbls/>
        <c:overlap val="100"/>
        <c:axId val="139936896"/>
        <c:axId val="139938432"/>
      </c:barChart>
      <c:catAx>
        <c:axId val="139936896"/>
        <c:scaling>
          <c:orientation val="minMax"/>
        </c:scaling>
        <c:axPos val="b"/>
        <c:numFmt formatCode="General" sourceLinked="0"/>
        <c:tickLblPos val="nextTo"/>
        <c:crossAx val="139938432"/>
        <c:crosses val="autoZero"/>
        <c:auto val="1"/>
        <c:lblAlgn val="ctr"/>
        <c:lblOffset val="100"/>
      </c:catAx>
      <c:valAx>
        <c:axId val="139938432"/>
        <c:scaling>
          <c:orientation val="minMax"/>
        </c:scaling>
        <c:axPos val="l"/>
        <c:majorGridlines/>
        <c:numFmt formatCode="General" sourceLinked="1"/>
        <c:tickLblPos val="nextTo"/>
        <c:crossAx val="1399368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9FB2BB"/>
                </a:solidFill>
              </a:rPr>
              <a:t>Orestis</a:t>
            </a:r>
            <a:r>
              <a:rPr lang="en-US" dirty="0">
                <a:solidFill>
                  <a:srgbClr val="9FB2BB"/>
                </a:solidFill>
              </a:rPr>
              <a:t> </a:t>
            </a:r>
            <a:r>
              <a:rPr lang="en-US" dirty="0" err="1">
                <a:solidFill>
                  <a:srgbClr val="9FB2BB"/>
                </a:solidFill>
              </a:rPr>
              <a:t>melkonian</a:t>
            </a:r>
            <a:endParaRPr lang="en-US" dirty="0">
              <a:solidFill>
                <a:srgbClr val="9FB2BB"/>
              </a:solidFill>
            </a:endParaRPr>
          </a:p>
          <a:p>
            <a:pPr algn="ctr"/>
            <a:r>
              <a:rPr lang="en-US" dirty="0">
                <a:solidFill>
                  <a:srgbClr val="9FB2BB"/>
                </a:solidFill>
              </a:rPr>
              <a:t>Chris </a:t>
            </a:r>
            <a:r>
              <a:rPr lang="en-US" dirty="0" err="1">
                <a:solidFill>
                  <a:srgbClr val="9FB2BB"/>
                </a:solidFill>
              </a:rPr>
              <a:t>aronis</a:t>
            </a:r>
            <a:endParaRPr lang="en-US" dirty="0">
              <a:solidFill>
                <a:srgbClr val="9FB2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8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E9092-AF0E-46E7-AD68-2CA8052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AC514-9A67-460C-B34C-46952F80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Scenarios:</a:t>
            </a:r>
          </a:p>
          <a:p>
            <a:r>
              <a:rPr lang="en-US" dirty="0"/>
              <a:t>Extra tram, 14 trams instead of 13   </a:t>
            </a:r>
          </a:p>
          <a:p>
            <a:r>
              <a:rPr lang="en-US" dirty="0"/>
              <a:t>Better technology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2041"/>
                  </p:ext>
                </p:extLst>
              </p:nvPr>
            </p:nvGraphicFramePr>
            <p:xfrm>
              <a:off x="3355777" y="4388756"/>
              <a:ext cx="4394200" cy="932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𝒏𝒕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𝒅𝒃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− 2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9928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86792041"/>
                  </p:ext>
                </p:extLst>
              </p:nvPr>
            </p:nvGraphicFramePr>
            <p:xfrm>
              <a:off x="3355777" y="4388756"/>
              <a:ext cx="4394200" cy="1005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9790" t="-1316" r="-29860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5479" t="-1316" r="-192466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316" r="-10362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316" r="-2878" b="-1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97436" r="-103623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97436" r="-2878" b="-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297436" r="-10362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297436" r="-2878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299288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2048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r>
              <a:rPr lang="en-US" dirty="0"/>
              <a:t>During peak hours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008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19" t="-1333" r="-501439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449" t="-1333" r="-405072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333" r="-30215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174" t="-1333" r="-20434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281" t="-1333" r="-10287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2899" t="-1333" r="-3623" b="-6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00008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8064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23A0596F-D3A4-4C39-8D8A-85F6C85BD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46182104"/>
              </p:ext>
            </p:extLst>
          </p:nvPr>
        </p:nvGraphicFramePr>
        <p:xfrm>
          <a:off x="1141412" y="2953407"/>
          <a:ext cx="520683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26110053-B7FF-4D41-B900-661079708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92025032"/>
              </p:ext>
            </p:extLst>
          </p:nvPr>
        </p:nvGraphicFramePr>
        <p:xfrm>
          <a:off x="6253655" y="295340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340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Paired t-confidence intervals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a=0.05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𝒘𝒕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𝒄𝒐𝒏𝒈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𝒄𝒐𝒏𝒈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8495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5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06" t="-1333" r="-4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9398" t="-1333" r="-300602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1212" t="-1333" r="-2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1212" t="-1333" r="-1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1212" t="-1333" r="-2424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784956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7153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Computed confidence intervals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BD9315E-0CFC-4586-B200-D4CF2DE6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4164754152"/>
              </p:ext>
            </p:extLst>
          </p:nvPr>
        </p:nvGraphicFramePr>
        <p:xfrm>
          <a:off x="5378131" y="2366804"/>
          <a:ext cx="5669280" cy="3307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30827239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65726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0679767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8668720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606" t="-1333" r="-466667" b="-63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00606" t="-1333" r="-366667" b="-63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09967" t="-1333" r="-100997" b="-63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210667" t="-1333" r="-1333" b="-636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94706481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[-13.6, -10.8]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[-2.3, -1.4]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76902637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[10.5, 10.8]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[0.7, 1.1]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47289271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[40.5, 46.2]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[6, 6.1]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393956901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[6.7, 11.1]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[1.5, 3.6]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0584972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[27.4, 28]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[6.2, 6.2]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309783908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[-16.7, -13.3]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[-2.1, -0.8]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413169336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[14.5, 23.7]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[-0.7, 0.2] =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42930022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[69.8, 71.2]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[15.3, 15.7]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96263056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[2.6, 9.1]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[1.8, 2.8]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319781287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[2.8, 7.7]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[3.9, 4.9]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322593228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[-31.5, -24.6]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[-3.8, -2.8]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&lt; 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00088138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[23.2, 27.7]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[4.76, 7.4]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&gt; 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7175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77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24444-B408-490F-B301-C84B3CF5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74A87-2355-4688-835D-CB739384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dataset results: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𝒄𝒐𝒏𝒈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43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06" t="-1299" r="-401613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626" t="-1299" r="-304878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299" r="-202419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439" t="-1299" r="-104065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194" t="-1299" r="-3226" b="-4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0043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3842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xmlns="" val="1423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/>
              <a:t>Questions to be answered:</a:t>
            </a:r>
          </a:p>
          <a:p>
            <a:pPr lvl="1"/>
            <a:r>
              <a:rPr lang="en-US" dirty="0"/>
              <a:t>Feasible frequencies of the tram</a:t>
            </a:r>
          </a:p>
          <a:p>
            <a:pPr lvl="1"/>
            <a:r>
              <a:rPr lang="en-US" dirty="0"/>
              <a:t>Maximum amount of passengers that line can handle</a:t>
            </a:r>
          </a:p>
          <a:p>
            <a:pPr lvl="1"/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56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875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520486-29EB-4C7E-B108-2EEAAABE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Simulation model: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Event handlers</a:t>
            </a:r>
          </a:p>
          <a:p>
            <a:pPr lvl="1"/>
            <a:r>
              <a:rPr lang="en-US" dirty="0"/>
              <a:t>Performance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2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pic>
        <p:nvPicPr>
          <p:cNvPr id="4" name="Content Placeholder 3" descr="EventGraph.png">
            <a:extLst>
              <a:ext uri="{FF2B5EF4-FFF2-40B4-BE49-F238E27FC236}">
                <a16:creationId xmlns:a16="http://schemas.microsoft.com/office/drawing/2014/main" xmlns="" id="{CD1D1B85-0AC1-43E9-B476-07D03C6E1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274" y="2462551"/>
            <a:ext cx="7948999" cy="354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4CAA22-6530-4B1D-A2EF-450AD4D1432D}"/>
              </a:ext>
            </a:extLst>
          </p:cNvPr>
          <p:cNvSpPr txBox="1"/>
          <p:nvPr/>
        </p:nvSpPr>
        <p:spPr>
          <a:xfrm>
            <a:off x="1419508" y="227788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graph:</a:t>
            </a:r>
          </a:p>
        </p:txBody>
      </p:sp>
    </p:spTree>
    <p:extLst>
      <p:ext uri="{BB962C8B-B14F-4D97-AF65-F5344CB8AC3E}">
        <p14:creationId xmlns:p14="http://schemas.microsoft.com/office/powerpoint/2010/main" xmlns="" val="39071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E6C34-7D8D-403A-A21C-198B88E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Performance Measures</a:t>
                </a: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Punctuality:		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𝑑𝑒𝑝𝑎𝑟𝑡𝑢𝑟𝑒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𝑡𝑖𝑚𝑒𝑡𝑎𝑏𝑙𝑒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Passenger Waiting Times: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𝑤𝑎𝑖𝑡𝑖𝑛𝑔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𝑏𝑜𝑎𝑟𝑑𝑖𝑛𝑔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Stop Congestion: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𝑐𝑜𝑛𝑔𝑒𝑠𝑡𝑖𝑜𝑛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𝑠𝑡𝑜𝑝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𝑐𝑎𝑝𝑎𝑐𝑖𝑡𝑦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		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ABD7B2-0C3E-4EAA-B491-8F23BA52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334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derived from the bus 12 route 			Fitting</a:t>
            </a:r>
          </a:p>
          <a:p>
            <a:r>
              <a:rPr lang="en-US" dirty="0"/>
              <a:t>Entering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Poisson process, varies (</a:t>
            </a:r>
            <a:r>
              <a:rPr lang="el-GR" dirty="0">
                <a:solidFill>
                  <a:schemeClr val="accent1"/>
                </a:solidFill>
              </a:rPr>
              <a:t>λ</a:t>
            </a:r>
            <a:r>
              <a:rPr lang="en-US" dirty="0">
                <a:solidFill>
                  <a:schemeClr val="accent1"/>
                </a:solidFill>
              </a:rPr>
              <a:t>) every 15 min.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Exponential distribution to model interarrival times.</a:t>
            </a:r>
            <a:endParaRPr lang="en-US" dirty="0"/>
          </a:p>
          <a:p>
            <a:r>
              <a:rPr lang="en-US" dirty="0"/>
              <a:t>Leaving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Transformation into percentages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Beta distribution 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Data derived from </a:t>
            </a:r>
            <a:r>
              <a:rPr lang="en-US" dirty="0" err="1"/>
              <a:t>Nieuwegein</a:t>
            </a:r>
            <a:r>
              <a:rPr lang="en-US" dirty="0"/>
              <a:t>-tramline </a:t>
            </a:r>
          </a:p>
          <a:p>
            <a:r>
              <a:rPr lang="en-US" dirty="0"/>
              <a:t>Run-times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Gamma distribution</a:t>
            </a:r>
            <a:r>
              <a:rPr lang="en-US" dirty="0"/>
              <a:t>	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54B5537-6CFF-47C0-B010-6E7A986DFA5E}"/>
              </a:ext>
            </a:extLst>
          </p:cNvPr>
          <p:cNvCxnSpPr/>
          <p:nvPr/>
        </p:nvCxnSpPr>
        <p:spPr>
          <a:xfrm>
            <a:off x="4939863" y="2417379"/>
            <a:ext cx="137685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Feasible frequencies of the tram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485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0" t="-1493" r="-4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80" t="-1493" r="-3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2055" t="-1493" r="-204110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493" r="-10272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0000" t="-1493" r="-2721" b="-429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56485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7749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Measures to improve operational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053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20303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1333" r="-10180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212" t="-1333" r="-2424" b="-2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44005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238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996</TotalTime>
  <Words>662</Words>
  <Application>Microsoft Office PowerPoint</Application>
  <PresentationFormat>Custom</PresentationFormat>
  <Paragraphs>365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Simulation assignment the UITHOFLIJN</vt:lpstr>
      <vt:lpstr>Problem description</vt:lpstr>
      <vt:lpstr>Problem description</vt:lpstr>
      <vt:lpstr>Problem description</vt:lpstr>
      <vt:lpstr>Problem description</vt:lpstr>
      <vt:lpstr>Problem description</vt:lpstr>
      <vt:lpstr>Input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Orestis Melkonian</cp:lastModifiedBy>
  <cp:revision>38</cp:revision>
  <dcterms:created xsi:type="dcterms:W3CDTF">2017-10-26T22:46:00Z</dcterms:created>
  <dcterms:modified xsi:type="dcterms:W3CDTF">2017-10-29T23:06:26Z</dcterms:modified>
</cp:coreProperties>
</file>