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58" r:id="rId8"/>
    <p:sldId id="261" r:id="rId9"/>
    <p:sldId id="266" r:id="rId10"/>
    <p:sldId id="264" r:id="rId11"/>
    <p:sldId id="265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wt_A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51.8</c:v>
                </c:pt>
                <c:pt idx="1">
                  <c:v>73.3</c:v>
                </c:pt>
                <c:pt idx="2">
                  <c:v>98.169999999999987</c:v>
                </c:pt>
                <c:pt idx="3">
                  <c:v>75.08</c:v>
                </c:pt>
                <c:pt idx="4">
                  <c:v>62.11</c:v>
                </c:pt>
                <c:pt idx="5">
                  <c:v>54.77</c:v>
                </c:pt>
                <c:pt idx="6">
                  <c:v>101.48</c:v>
                </c:pt>
                <c:pt idx="7">
                  <c:v>112.92</c:v>
                </c:pt>
                <c:pt idx="8">
                  <c:v>55</c:v>
                </c:pt>
                <c:pt idx="9">
                  <c:v>59.28</c:v>
                </c:pt>
                <c:pt idx="10">
                  <c:v>75.760000000000005</c:v>
                </c:pt>
                <c:pt idx="11">
                  <c:v>114.4400000000001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4-48CB-ACE2-A76424904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wt_B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60.120000000000012</c:v>
                </c:pt>
                <c:pt idx="1">
                  <c:v>69.38</c:v>
                </c:pt>
                <c:pt idx="2">
                  <c:v>37.349999999999994</c:v>
                </c:pt>
                <c:pt idx="3">
                  <c:v>55.54</c:v>
                </c:pt>
                <c:pt idx="4">
                  <c:v>35.9</c:v>
                </c:pt>
                <c:pt idx="5">
                  <c:v>78.86</c:v>
                </c:pt>
                <c:pt idx="6">
                  <c:v>90</c:v>
                </c:pt>
                <c:pt idx="7">
                  <c:v>47.690000000000012</c:v>
                </c:pt>
                <c:pt idx="8">
                  <c:v>49.28</c:v>
                </c:pt>
                <c:pt idx="9">
                  <c:v>51.720000000000013</c:v>
                </c:pt>
                <c:pt idx="10">
                  <c:v>112.38</c:v>
                </c:pt>
                <c:pt idx="11">
                  <c:v>103.61999999999999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4-48CB-ACE2-A76424904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340224"/>
        <c:axId val="94341760"/>
      </c:barChart>
      <c:catAx>
        <c:axId val="94340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341760"/>
        <c:crosses val="autoZero"/>
        <c:auto val="1"/>
        <c:lblAlgn val="ctr"/>
        <c:lblOffset val="100"/>
        <c:noMultiLvlLbl val="0"/>
      </c:catAx>
      <c:valAx>
        <c:axId val="94341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3402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cong_A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11.89</c:v>
                </c:pt>
                <c:pt idx="1">
                  <c:v>15.66</c:v>
                </c:pt>
                <c:pt idx="2">
                  <c:v>21.67</c:v>
                </c:pt>
                <c:pt idx="3">
                  <c:v>19.12</c:v>
                </c:pt>
                <c:pt idx="4">
                  <c:v>14.04</c:v>
                </c:pt>
                <c:pt idx="5">
                  <c:v>12.43</c:v>
                </c:pt>
                <c:pt idx="6">
                  <c:v>19.559999999999999</c:v>
                </c:pt>
                <c:pt idx="7">
                  <c:v>9.67</c:v>
                </c:pt>
                <c:pt idx="8">
                  <c:v>12.239999999999998</c:v>
                </c:pt>
                <c:pt idx="9">
                  <c:v>14.62</c:v>
                </c:pt>
                <c:pt idx="10">
                  <c:v>15.42</c:v>
                </c:pt>
                <c:pt idx="11">
                  <c:v>24.56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71-44B6-80A9-3078959105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cong_B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5, 3</c:v>
                </c:pt>
                <c:pt idx="1">
                  <c:v>5, 4</c:v>
                </c:pt>
                <c:pt idx="2">
                  <c:v>5, 5</c:v>
                </c:pt>
                <c:pt idx="3">
                  <c:v>5, 6</c:v>
                </c:pt>
                <c:pt idx="4">
                  <c:v>6, 3</c:v>
                </c:pt>
                <c:pt idx="5">
                  <c:v>6, 4</c:v>
                </c:pt>
                <c:pt idx="6">
                  <c:v>6, 5</c:v>
                </c:pt>
                <c:pt idx="7">
                  <c:v>6, 6</c:v>
                </c:pt>
                <c:pt idx="8">
                  <c:v>7, 3</c:v>
                </c:pt>
                <c:pt idx="9">
                  <c:v>7, 4</c:v>
                </c:pt>
                <c:pt idx="10">
                  <c:v>7, 5</c:v>
                </c:pt>
                <c:pt idx="11">
                  <c:v>7, 6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12.6</c:v>
                </c:pt>
                <c:pt idx="1">
                  <c:v>16.670000000000005</c:v>
                </c:pt>
                <c:pt idx="2">
                  <c:v>9.1</c:v>
                </c:pt>
                <c:pt idx="3">
                  <c:v>10.850000000000012</c:v>
                </c:pt>
                <c:pt idx="4">
                  <c:v>7.89</c:v>
                </c:pt>
                <c:pt idx="5">
                  <c:v>15.9</c:v>
                </c:pt>
                <c:pt idx="6">
                  <c:v>21</c:v>
                </c:pt>
                <c:pt idx="7">
                  <c:v>9.67</c:v>
                </c:pt>
                <c:pt idx="8">
                  <c:v>11.17</c:v>
                </c:pt>
                <c:pt idx="9">
                  <c:v>11.02</c:v>
                </c:pt>
                <c:pt idx="10">
                  <c:v>20.979999999999986</c:v>
                </c:pt>
                <c:pt idx="11">
                  <c:v>24.9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71-44B6-80A9-307895910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16512"/>
        <c:axId val="94315648"/>
      </c:barChart>
      <c:catAx>
        <c:axId val="32816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4315648"/>
        <c:crosses val="autoZero"/>
        <c:auto val="1"/>
        <c:lblAlgn val="ctr"/>
        <c:lblOffset val="100"/>
        <c:noMultiLvlLbl val="0"/>
      </c:catAx>
      <c:valAx>
        <c:axId val="94315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8165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777D-5FB4-40A1-8C27-3A5535BF9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Simulation assignment</a:t>
            </a:r>
            <a:br>
              <a:rPr lang="en-US" dirty="0"/>
            </a:br>
            <a:r>
              <a:rPr lang="en-US" dirty="0"/>
              <a:t>the UITHOFLIJN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443A-EB5F-45B0-A1CD-72B00B6CF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Orestis</a:t>
            </a:r>
            <a:r>
              <a:rPr lang="en-US" dirty="0"/>
              <a:t> </a:t>
            </a:r>
            <a:r>
              <a:rPr lang="en-US" dirty="0" err="1"/>
              <a:t>melkonian</a:t>
            </a:r>
            <a:endParaRPr lang="en-US" dirty="0"/>
          </a:p>
          <a:p>
            <a:pPr algn="ctr"/>
            <a:r>
              <a:rPr lang="en-US" dirty="0"/>
              <a:t>Chris </a:t>
            </a:r>
            <a:r>
              <a:rPr lang="en-US" dirty="0" err="1"/>
              <a:t>aronis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7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9092-AF0E-46E7-AD68-2CA80526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C514-9A67-460C-B34C-46952F80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Scenarios:</a:t>
            </a:r>
          </a:p>
          <a:p>
            <a:r>
              <a:rPr lang="en-US" dirty="0"/>
              <a:t>Extra tram, 14 trams instead of 13   </a:t>
            </a:r>
          </a:p>
          <a:p>
            <a:r>
              <a:rPr lang="en-US" dirty="0"/>
              <a:t>Better technology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EE9018-C35F-4443-95EB-DA8E70FDF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92041"/>
                  </p:ext>
                </p:extLst>
              </p:nvPr>
            </p:nvGraphicFramePr>
            <p:xfrm>
              <a:off x="3355777" y="4388756"/>
              <a:ext cx="4394200" cy="9321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6785">
                      <a:extLst>
                        <a:ext uri="{9D8B030D-6E8A-4147-A177-3AD203B41FA5}">
                          <a16:colId xmlns:a16="http://schemas.microsoft.com/office/drawing/2014/main" val="1429745697"/>
                        </a:ext>
                      </a:extLst>
                    </a:gridCol>
                    <a:gridCol w="870585">
                      <a:extLst>
                        <a:ext uri="{9D8B030D-6E8A-4147-A177-3AD203B41FA5}">
                          <a16:colId xmlns:a16="http://schemas.microsoft.com/office/drawing/2014/main" val="2973177547"/>
                        </a:ext>
                      </a:extLst>
                    </a:gridCol>
                    <a:gridCol w="890270">
                      <a:extLst>
                        <a:ext uri="{9D8B030D-6E8A-4147-A177-3AD203B41FA5}">
                          <a16:colId xmlns:a16="http://schemas.microsoft.com/office/drawing/2014/main" val="236772790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401275293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1747843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Scenario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𝒏𝒕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𝒅𝒃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393828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𝑏𝑎𝑠𝑒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𝑏𝑎𝑠𝑒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798971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𝑏𝑎𝑠𝑒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</a:rPr>
                                  <m:t>− 2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>
                                      <a:effectLst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</a:rPr>
                                    <m:t>𝑏𝑎𝑠𝑒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99288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EE9018-C35F-4443-95EB-DA8E70FDF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92041"/>
                  </p:ext>
                </p:extLst>
              </p:nvPr>
            </p:nvGraphicFramePr>
            <p:xfrm>
              <a:off x="3355777" y="4388756"/>
              <a:ext cx="4394200" cy="9321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6785">
                      <a:extLst>
                        <a:ext uri="{9D8B030D-6E8A-4147-A177-3AD203B41FA5}">
                          <a16:colId xmlns:a16="http://schemas.microsoft.com/office/drawing/2014/main" val="1429745697"/>
                        </a:ext>
                      </a:extLst>
                    </a:gridCol>
                    <a:gridCol w="870585">
                      <a:extLst>
                        <a:ext uri="{9D8B030D-6E8A-4147-A177-3AD203B41FA5}">
                          <a16:colId xmlns:a16="http://schemas.microsoft.com/office/drawing/2014/main" val="2973177547"/>
                        </a:ext>
                      </a:extLst>
                    </a:gridCol>
                    <a:gridCol w="890270">
                      <a:extLst>
                        <a:ext uri="{9D8B030D-6E8A-4147-A177-3AD203B41FA5}">
                          <a16:colId xmlns:a16="http://schemas.microsoft.com/office/drawing/2014/main" val="236772790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401275293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181747843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Scenario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9790" t="-1316" r="-298601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5479" t="-1316" r="-192466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23188" t="-1316" r="-103623" b="-1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144" t="-1316" r="-2878" b="-114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93828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23188" t="-197436" r="-103623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144" t="-197436" r="-2878" b="-1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98971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1%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23188" t="-297436" r="-103623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0144" t="-297436" r="-2878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9288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489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Results:</a:t>
            </a:r>
          </a:p>
          <a:p>
            <a:r>
              <a:rPr lang="en-US" dirty="0"/>
              <a:t>During peak hours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47D294-108E-44E6-84F6-67175790B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60795"/>
                  </p:ext>
                </p:extLst>
              </p:nvPr>
            </p:nvGraphicFramePr>
            <p:xfrm>
              <a:off x="4967243" y="2636520"/>
              <a:ext cx="50596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162645283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94517834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4410176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48912501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59611622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7479979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0467709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96411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73.3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69.38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507633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98.17 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37.35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7405773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75.08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55.54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757171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62.11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599764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54.77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439056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101.48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684764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112.92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47.69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96374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55.0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49.28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69805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59.28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582610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75.76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15.42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20.98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5536628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114.44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103.62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00082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47D294-108E-44E6-84F6-67175790B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60795"/>
                  </p:ext>
                </p:extLst>
              </p:nvPr>
            </p:nvGraphicFramePr>
            <p:xfrm>
              <a:off x="4967243" y="2636520"/>
              <a:ext cx="50596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280">
                      <a:extLst>
                        <a:ext uri="{9D8B030D-6E8A-4147-A177-3AD203B41FA5}">
                          <a16:colId xmlns:a16="http://schemas.microsoft.com/office/drawing/2014/main" val="162645283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945178344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44101766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489125012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3596116221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74799797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19" t="-1333" r="-501439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1449" t="-1333" r="-405072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333" r="-302158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2174" t="-1333" r="-204348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281" t="-1333" r="-102878" b="-6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02899" t="-1333" r="-3623" b="-63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467709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60.12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96411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73.3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69.38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507633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98.17 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37.35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7405773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75.08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55.54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757171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62.11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7.89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599764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54.77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439056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101.48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3684764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112.92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47.69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9.67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963744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55.0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49.28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69805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59.28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8582610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75.76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112.38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15.42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20.98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5536628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114.44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103.62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24.56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0008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64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Results: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A0596F-D3A4-4C39-8D8A-85F6C85BD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182104"/>
              </p:ext>
            </p:extLst>
          </p:nvPr>
        </p:nvGraphicFramePr>
        <p:xfrm>
          <a:off x="1141412" y="2953407"/>
          <a:ext cx="520683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110053-B7FF-4D41-B900-661079708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025032"/>
              </p:ext>
            </p:extLst>
          </p:nvPr>
        </p:nvGraphicFramePr>
        <p:xfrm>
          <a:off x="6253655" y="295340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405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Comparison:</a:t>
            </a:r>
          </a:p>
          <a:p>
            <a:r>
              <a:rPr lang="en-US" dirty="0"/>
              <a:t>Paired t-confidence intervals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a=0.05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>
                <a:solidFill>
                  <a:schemeClr val="accent1"/>
                </a:solidFill>
              </a:rPr>
              <a:t>=30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5A88356-48DB-4B67-93FF-121CE55C7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79326"/>
                  </p:ext>
                </p:extLst>
              </p:nvPr>
            </p:nvGraphicFramePr>
            <p:xfrm>
              <a:off x="5207534" y="2636520"/>
              <a:ext cx="603504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88243363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73126496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626796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249928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86294921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29213213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𝒘𝒕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𝒛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𝒘𝒕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𝒄𝒐𝒏𝒈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𝒛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𝒄𝒐𝒏𝒈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366772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-12.22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50.33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-1.91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5.06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26987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3320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43.38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207.9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6.08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67566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8.97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125.8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2.585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29.46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39928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27.78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72783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-15.05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71.18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2152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534.2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7904500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70.55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15.58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72313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267.1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803160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5.30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148.13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4.44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1138697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-28.1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293.8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-3.36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758634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25.51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124.6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46.03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8495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5A88356-48DB-4B67-93FF-121CE55C7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79326"/>
                  </p:ext>
                </p:extLst>
              </p:nvPr>
            </p:nvGraphicFramePr>
            <p:xfrm>
              <a:off x="5207534" y="2636520"/>
              <a:ext cx="603504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88243363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73126496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626796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4249928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86294921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29213213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6" t="-1333" r="-503030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606" t="-1333" r="-403030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9398" t="-1333" r="-300602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1212" t="-1333" r="-202424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01212" t="-1333" r="-102424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01212" t="-1333" r="-2424" b="-6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6772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-12.22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50.33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-1.91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5.06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26987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10.7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0.66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3320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43.38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207.9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6.08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0.02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675660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8.97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125.8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2.585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29.46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39928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27.78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2.343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6.24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072783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-15.05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71.18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-1.48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21525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534.2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-0.27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7904500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70.55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11.84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15.58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72313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267.1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8031601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5.30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148.13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4.44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6.82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11386970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-28.1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293.8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-3.36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758634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25.51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124.6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6.11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46.03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784956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534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0597-1AFC-4822-B63B-DB3E8F4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4C29-895E-42B1-9E20-6EED78B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 Comparison:</a:t>
            </a:r>
          </a:p>
          <a:p>
            <a:r>
              <a:rPr lang="en-US" dirty="0"/>
              <a:t>Computed confidence intervals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9315E-0CFC-4586-B200-D4CF2DE66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754152"/>
                  </p:ext>
                </p:extLst>
              </p:nvPr>
            </p:nvGraphicFramePr>
            <p:xfrm>
              <a:off x="5378131" y="2366804"/>
              <a:ext cx="56692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308272393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6572659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06797679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86687203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𝒃𝒂𝒔𝒆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                             </m:t>
                                    </m:r>
                                    <m:r>
                                      <a:rPr lang="en-US" sz="1100">
                                        <a:effectLst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𝒘𝒕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effectLst/>
                                      </a:rPr>
                                      <m:t>𝟗𝟓</m:t>
                                    </m:r>
                                    <m:r>
                                      <a:rPr lang="en-US" sz="1100">
                                        <a:effectLst/>
                                      </a:rPr>
                                      <m:t>%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                        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10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>
                                      <a:effectLst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</a:rPr>
                                    <m:t>𝒄𝒐𝒏𝒈</m:t>
                                  </m:r>
                                </m:sub>
                                <m:sup>
                                  <m:r>
                                    <a:rPr lang="en-US" sz="1100">
                                      <a:effectLst/>
                                    </a:rPr>
                                    <m:t>𝟗𝟓</m:t>
                                  </m:r>
                                  <m:r>
                                    <a:rPr lang="en-US" sz="1100">
                                      <a:effectLst/>
                                    </a:rPr>
                                    <m:t>%</m:t>
                                  </m:r>
                                </m:sup>
                              </m:sSubSup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706481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[-13.6, -10.8]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[-2.3, -1.4]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69026379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[10.5, 10.8]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[0.7, 1.1]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289271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[40.5, 46.2]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[6, 6.1]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95690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[6.7, 11.1]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[1.5, 3.6]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0584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[27.4, 28]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[6.2, 6.2]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783908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[-16.7, -13.3]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[-2.1, -0.8]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169336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[14.5, 23.7]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[-0.7, 0.2] =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930022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[69.8, 71.2]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[15.3, 15.7]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2630569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[2.6, 9.1]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[1.8, 2.8]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978128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[2.8, 7.7]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[3.9, 4.9]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593228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[-31.5, -24.6]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[-3.8, -2.8]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088138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[23.2, 27.7]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[4.76, 7.4] &gt; 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17543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D9315E-0CFC-4586-B200-D4CF2DE66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754152"/>
                  </p:ext>
                </p:extLst>
              </p:nvPr>
            </p:nvGraphicFramePr>
            <p:xfrm>
              <a:off x="5378131" y="2366804"/>
              <a:ext cx="5669280" cy="3307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3082723931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26572659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06797679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86687203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6" t="-1333" r="-466667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606" t="-1333" r="-366667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9967" t="-1333" r="-100997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0667" t="-1333" r="-1333" b="-6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06481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[-13.6, -10.8]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[-2.3, -1.4]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69026379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[10.5, 10.8]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[0.7, 1.1]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7289271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[40.5, 46.2]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[6, 6.1]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956901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[6.7, 11.1]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[1.5, 3.6]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0584972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[27.4, 28]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[6.2, 6.2]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9783908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[-16.7, -13.3]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[-2.1, -0.8]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169336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[14.5, 23.7]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[-0.7, 0.2] =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930022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[69.8, 71.2]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[15.3, 15.7]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2630569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[2.6, 9.1]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[1.8, 2.8]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97812872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[2.8, 7.7]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[3.9, 4.9]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5932287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[-31.5, -24.6]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[-3.8, -2.8] &lt;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00881386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[23.2, 27.7] &gt;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[4.76, 7.4] &gt; 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17543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770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4444-B408-490F-B301-C84B3CF5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4A87-2355-4688-835D-CB739384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Artificial dataset results: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B8EFF4-347A-45EB-B303-2955E95F9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13225" y="2813526"/>
              <a:ext cx="3762375" cy="24136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2475">
                      <a:extLst>
                        <a:ext uri="{9D8B030D-6E8A-4147-A177-3AD203B41FA5}">
                          <a16:colId xmlns:a16="http://schemas.microsoft.com/office/drawing/2014/main" val="504880085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3130973603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759515319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95397592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24441163"/>
                        </a:ext>
                      </a:extLst>
                    </a:gridCol>
                  </a:tblGrid>
                  <a:tr h="4679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𝒘𝒕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𝑷𝑹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</a:rPr>
                                          <m:t>𝑪𝑺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>
                                      <a:effectLst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>
                                      <a:effectLst/>
                                    </a:rPr>
                                    <m:t>𝒄𝒐𝒏𝒈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 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941162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41.81s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39.13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4612508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48.99s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3.59s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9275729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2m 1.5 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0201228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22.79s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764428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8m 29.15s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200.29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766747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16.7s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308.72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788513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56.1s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356.47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169737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47.6s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440.33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043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BB8EFF4-347A-45EB-B303-2955E95F95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13225" y="2813526"/>
              <a:ext cx="3762375" cy="24136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2475">
                      <a:extLst>
                        <a:ext uri="{9D8B030D-6E8A-4147-A177-3AD203B41FA5}">
                          <a16:colId xmlns:a16="http://schemas.microsoft.com/office/drawing/2014/main" val="504880085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3130973603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2759515319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95397592"/>
                        </a:ext>
                      </a:extLst>
                    </a:gridCol>
                    <a:gridCol w="752475">
                      <a:extLst>
                        <a:ext uri="{9D8B030D-6E8A-4147-A177-3AD203B41FA5}">
                          <a16:colId xmlns:a16="http://schemas.microsoft.com/office/drawing/2014/main" val="424441163"/>
                        </a:ext>
                      </a:extLst>
                    </a:gridCol>
                  </a:tblGrid>
                  <a:tr h="4679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806" t="-1299" r="-401613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1626" t="-1299" r="-304878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299" r="-202419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2439" t="-1299" r="-104065" b="-4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9194" t="-1299" r="-3226" b="-42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41162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41.81s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39.13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4612508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48.99s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3.59s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9275729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2m 1.5 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0201228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22.79s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7764428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8m 29.15s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200.29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7667472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16.7s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308.72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6788513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56.1s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356.47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1697377"/>
                      </a:ext>
                    </a:extLst>
                  </a:tr>
                  <a:tr h="2432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12m 47.6s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440.33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043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423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C9E-8F46-4E18-83EE-8E3509F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0A47-6B44-4084-BB5E-0E38FBAE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tram-line connecting Utrecht with the Utrecht University</a:t>
            </a:r>
          </a:p>
          <a:p>
            <a:r>
              <a:rPr lang="en-US" dirty="0"/>
              <a:t>Nine stops from Central station to P+R De </a:t>
            </a:r>
            <a:r>
              <a:rPr lang="en-US" dirty="0" err="1"/>
              <a:t>Uithof</a:t>
            </a:r>
            <a:endParaRPr lang="en-US" dirty="0"/>
          </a:p>
          <a:p>
            <a:r>
              <a:rPr lang="en-US" dirty="0"/>
              <a:t>The line operates from 06:00  to 21:30</a:t>
            </a:r>
          </a:p>
          <a:p>
            <a:r>
              <a:rPr lang="en-US" dirty="0"/>
              <a:t>Two different timetables one for each end station</a:t>
            </a:r>
          </a:p>
          <a:p>
            <a:r>
              <a:rPr lang="en-US" dirty="0"/>
              <a:t>All trams have a fixed capacity of 420 passengers</a:t>
            </a:r>
          </a:p>
        </p:txBody>
      </p:sp>
    </p:spTree>
    <p:extLst>
      <p:ext uri="{BB962C8B-B14F-4D97-AF65-F5344CB8AC3E}">
        <p14:creationId xmlns:p14="http://schemas.microsoft.com/office/powerpoint/2010/main" val="142312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5E50-61BC-4C8A-8E92-ADDAE4FC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C416-E36F-48ED-BA1C-8EB306E1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/>
              <a:t>Questions to be answered:</a:t>
            </a:r>
          </a:p>
          <a:p>
            <a:pPr lvl="1"/>
            <a:r>
              <a:rPr lang="en-US" dirty="0"/>
              <a:t>Feasible frequencies of the tram</a:t>
            </a:r>
          </a:p>
          <a:p>
            <a:pPr lvl="1"/>
            <a:r>
              <a:rPr lang="en-US" dirty="0"/>
              <a:t>Maximum amount of passengers that line can handle</a:t>
            </a:r>
          </a:p>
          <a:p>
            <a:pPr lvl="1"/>
            <a:r>
              <a:rPr lang="en-US" dirty="0"/>
              <a:t>Possible measures to improve the operational performance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190A12-D0EB-46CF-A130-BEEAB7FE4FDB}"/>
              </a:ext>
            </a:extLst>
          </p:cNvPr>
          <p:cNvCxnSpPr/>
          <p:nvPr/>
        </p:nvCxnSpPr>
        <p:spPr>
          <a:xfrm>
            <a:off x="1496291" y="5015345"/>
            <a:ext cx="164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030E73-52D6-413B-AEE1-BC7606FB77D7}"/>
              </a:ext>
            </a:extLst>
          </p:cNvPr>
          <p:cNvSpPr txBox="1"/>
          <p:nvPr/>
        </p:nvSpPr>
        <p:spPr>
          <a:xfrm>
            <a:off x="4364182" y="4830679"/>
            <a:ext cx="156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3875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2255-DFF9-442F-B0EE-0B75DF4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20486-29EB-4C7E-B108-2EEAAABE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Simulation model: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Event handlers</a:t>
            </a:r>
          </a:p>
          <a:p>
            <a:pPr lvl="1"/>
            <a:r>
              <a:rPr lang="en-US" dirty="0"/>
              <a:t>Performance Measures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2255-DFF9-442F-B0EE-0B75DF4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pic>
        <p:nvPicPr>
          <p:cNvPr id="4" name="Content Placeholder 3" descr="EventGraph.png">
            <a:extLst>
              <a:ext uri="{FF2B5EF4-FFF2-40B4-BE49-F238E27FC236}">
                <a16:creationId xmlns:a16="http://schemas.microsoft.com/office/drawing/2014/main" id="{CD1D1B85-0AC1-43E9-B476-07D03C6E16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8274" y="2462551"/>
            <a:ext cx="7948999" cy="3541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CAA22-6530-4B1D-A2EF-450AD4D1432D}"/>
              </a:ext>
            </a:extLst>
          </p:cNvPr>
          <p:cNvSpPr txBox="1"/>
          <p:nvPr/>
        </p:nvSpPr>
        <p:spPr>
          <a:xfrm>
            <a:off x="1419508" y="2277885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graph:</a:t>
            </a:r>
          </a:p>
        </p:txBody>
      </p:sp>
    </p:spTree>
    <p:extLst>
      <p:ext uri="{BB962C8B-B14F-4D97-AF65-F5344CB8AC3E}">
        <p14:creationId xmlns:p14="http://schemas.microsoft.com/office/powerpoint/2010/main" val="390719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6C34-7D8D-403A-A21C-198B88ED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BD7B2-0C3E-4EAA-B491-8F23BA528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Performance Measures</a:t>
                </a: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Punctuality:		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𝑑𝑒𝑝𝑎𝑟𝑡𝑢𝑟𝑒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𝑡𝑖𝑚𝑒𝑡𝑎𝑏𝑙𝑒</m:t>
                        </m:r>
                      </m:sub>
                    </m:sSub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Passenger Waiting Times: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𝑤𝑎𝑖𝑡𝑖𝑛𝑔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𝑏𝑜𝑎𝑟𝑑𝑖𝑛𝑔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dirty="0">
                  <a:solidFill>
                    <a:prstClr val="white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white"/>
                    </a:solidFill>
                  </a:rPr>
                  <a:t>Stop Congestion:	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𝑐𝑜𝑛𝑔𝑒𝑠𝑡𝑖𝑜𝑛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𝑠𝑡𝑜𝑝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𝑐𝑎𝑝𝑎𝑐𝑖𝑡𝑦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		</a:t>
                </a:r>
              </a:p>
              <a:p>
                <a:pPr marL="0" lvl="0" indent="0">
                  <a:buNone/>
                </a:pPr>
                <a:endParaRPr lang="en-US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BD7B2-0C3E-4EAA-B491-8F23BA528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E1F1-6EC6-4230-B697-F4F0EC51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F57B-741A-4743-8114-28A95EA0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Data derived from the bus 12 route 			Fitting</a:t>
            </a:r>
          </a:p>
          <a:p>
            <a:r>
              <a:rPr lang="en-US" dirty="0"/>
              <a:t>Entering passengers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Poisson process, varies (</a:t>
            </a:r>
            <a:r>
              <a:rPr lang="el-GR" dirty="0">
                <a:solidFill>
                  <a:schemeClr val="accent1"/>
                </a:solidFill>
              </a:rPr>
              <a:t>λ</a:t>
            </a:r>
            <a:r>
              <a:rPr lang="en-US" dirty="0">
                <a:solidFill>
                  <a:schemeClr val="accent1"/>
                </a:solidFill>
              </a:rPr>
              <a:t>) every 15 min.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Exponential distribution to model interarrival times.</a:t>
            </a:r>
            <a:endParaRPr lang="en-US" dirty="0"/>
          </a:p>
          <a:p>
            <a:r>
              <a:rPr lang="en-US" dirty="0"/>
              <a:t>Leaving passengers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Transformation into percentages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Beta distribution (</a:t>
            </a:r>
            <a:r>
              <a:rPr lang="en-US" dirty="0" err="1">
                <a:solidFill>
                  <a:schemeClr val="accent1"/>
                </a:solidFill>
              </a:rPr>
              <a:t>a,b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Data derived from </a:t>
            </a:r>
            <a:r>
              <a:rPr lang="en-US" dirty="0" err="1"/>
              <a:t>Nieuwegein</a:t>
            </a:r>
            <a:r>
              <a:rPr lang="en-US" dirty="0"/>
              <a:t>-tramline </a:t>
            </a:r>
          </a:p>
          <a:p>
            <a:r>
              <a:rPr lang="en-US" dirty="0"/>
              <a:t>Run-times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Gamma distribution</a:t>
            </a:r>
            <a:r>
              <a:rPr lang="en-US" dirty="0"/>
              <a:t>	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4B5537-6CFF-47C0-B010-6E7A986DFA5E}"/>
              </a:ext>
            </a:extLst>
          </p:cNvPr>
          <p:cNvCxnSpPr/>
          <p:nvPr/>
        </p:nvCxnSpPr>
        <p:spPr>
          <a:xfrm>
            <a:off x="4939863" y="2417379"/>
            <a:ext cx="137685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0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37E0-A6EB-446C-8487-65416B0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7D3F-B9D0-46DD-A13D-8295D2CA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answered by the experiments:</a:t>
            </a:r>
          </a:p>
          <a:p>
            <a:r>
              <a:rPr lang="en-US" dirty="0"/>
              <a:t>Feasible frequencies of the tram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451A2F3-0416-42C2-9763-CF4429463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538763"/>
                  </p:ext>
                </p:extLst>
              </p:nvPr>
            </p:nvGraphicFramePr>
            <p:xfrm>
              <a:off x="4026501" y="3482915"/>
              <a:ext cx="4465860" cy="20980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3172">
                      <a:extLst>
                        <a:ext uri="{9D8B030D-6E8A-4147-A177-3AD203B41FA5}">
                          <a16:colId xmlns:a16="http://schemas.microsoft.com/office/drawing/2014/main" val="420952020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168927312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4107507721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89217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3115103"/>
                        </a:ext>
                      </a:extLst>
                    </a:gridCol>
                  </a:tblGrid>
                  <a:tr h="406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𝒘𝒕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𝑷𝑹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𝑪𝑺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𝒄𝒐𝒏𝒈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963172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18s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674861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5930758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6219179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33s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8268961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72769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19.76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827110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55s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23.75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61748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4m 17s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24.55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485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451A2F3-0416-42C2-9763-CF4429463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538763"/>
                  </p:ext>
                </p:extLst>
              </p:nvPr>
            </p:nvGraphicFramePr>
            <p:xfrm>
              <a:off x="4026501" y="3482915"/>
              <a:ext cx="4465860" cy="209807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3172">
                      <a:extLst>
                        <a:ext uri="{9D8B030D-6E8A-4147-A177-3AD203B41FA5}">
                          <a16:colId xmlns:a16="http://schemas.microsoft.com/office/drawing/2014/main" val="420952020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168927312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4107507721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892178"/>
                        </a:ext>
                      </a:extLst>
                    </a:gridCol>
                    <a:gridCol w="893172">
                      <a:extLst>
                        <a:ext uri="{9D8B030D-6E8A-4147-A177-3AD203B41FA5}">
                          <a16:colId xmlns:a16="http://schemas.microsoft.com/office/drawing/2014/main" val="3513115103"/>
                        </a:ext>
                      </a:extLst>
                    </a:gridCol>
                  </a:tblGrid>
                  <a:tr h="4069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80" t="-1493" r="-402041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680" t="-1493" r="-302041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2055" t="-1493" r="-204110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000" t="-1493" r="-102721" b="-4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00000" t="-1493" r="-2721" b="-429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63172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18s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674861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1m 48s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11.04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5930758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13.55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62191797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33s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16.10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8268961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72769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19.76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8271103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3m 55s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23.75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6174806"/>
                      </a:ext>
                    </a:extLst>
                  </a:tr>
                  <a:tr h="2113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4m 17s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24.55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6485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498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37E0-A6EB-446C-8487-65416B0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7D3F-B9D0-46DD-A13D-8295D2CA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answered by the experiments:</a:t>
            </a:r>
          </a:p>
          <a:p>
            <a:r>
              <a:rPr lang="en-US" dirty="0"/>
              <a:t>Measures to improve operational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D7655B3-C1E0-4962-A25C-30C53993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498414"/>
                  </p:ext>
                </p:extLst>
              </p:nvPr>
            </p:nvGraphicFramePr>
            <p:xfrm>
              <a:off x="4396467" y="3649964"/>
              <a:ext cx="3017520" cy="16446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3356416576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79594659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5785308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𝑷𝑹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𝑪𝑺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57041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15m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17m 09s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2818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38m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39m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015514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45m 20s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26581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60655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40053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D7655B3-C1E0-4962-A25C-30C53993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498414"/>
                  </p:ext>
                </p:extLst>
              </p:nvPr>
            </p:nvGraphicFramePr>
            <p:xfrm>
              <a:off x="4396467" y="3649964"/>
              <a:ext cx="3017520" cy="164465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5840">
                      <a:extLst>
                        <a:ext uri="{9D8B030D-6E8A-4147-A177-3AD203B41FA5}">
                          <a16:colId xmlns:a16="http://schemas.microsoft.com/office/drawing/2014/main" val="3356416576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795946595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5785308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6" t="-1333" r="-203030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000" t="-1333" r="-101807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1212" t="-1333" r="-2424" b="-2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04175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15m 22s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4h 17m 09s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2818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38m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2h 39m 04s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0155143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47m 56s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45m 20s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72658168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52606555"/>
                      </a:ext>
                    </a:extLst>
                  </a:tr>
                  <a:tr h="2374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0s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4005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834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942</TotalTime>
  <Words>713</Words>
  <Application>Microsoft Office PowerPoint</Application>
  <PresentationFormat>Widescreen</PresentationFormat>
  <Paragraphs>408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Simulation assignment the UITHOFLIJN</vt:lpstr>
      <vt:lpstr>Problem description</vt:lpstr>
      <vt:lpstr>Problem description</vt:lpstr>
      <vt:lpstr>Problem description</vt:lpstr>
      <vt:lpstr>Problem description</vt:lpstr>
      <vt:lpstr>Problem description</vt:lpstr>
      <vt:lpstr>Input analysis</vt:lpstr>
      <vt:lpstr>Output analysis</vt:lpstr>
      <vt:lpstr>Output analysis</vt:lpstr>
      <vt:lpstr>Output analysis</vt:lpstr>
      <vt:lpstr>Output analysis</vt:lpstr>
      <vt:lpstr>Output analysis</vt:lpstr>
      <vt:lpstr>Output analysis</vt:lpstr>
      <vt:lpstr>Output analysis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assignment the UITHOFLIJN</dc:title>
  <dc:creator>Chris Ar</dc:creator>
  <cp:lastModifiedBy>Chris Ar</cp:lastModifiedBy>
  <cp:revision>35</cp:revision>
  <dcterms:created xsi:type="dcterms:W3CDTF">2017-10-26T22:46:00Z</dcterms:created>
  <dcterms:modified xsi:type="dcterms:W3CDTF">2017-10-29T13:46:12Z</dcterms:modified>
</cp:coreProperties>
</file>