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6" r:id="rId2"/>
    <p:sldId id="263" r:id="rId3"/>
    <p:sldId id="265" r:id="rId4"/>
    <p:sldId id="257" r:id="rId5"/>
    <p:sldId id="267" r:id="rId6"/>
    <p:sldId id="268" r:id="rId7"/>
    <p:sldId id="271"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A0C494-6415-45F5-90D0-8F8F3132ABCB}">
          <p14:sldIdLst>
            <p14:sldId id="266"/>
            <p14:sldId id="263"/>
            <p14:sldId id="265"/>
            <p14:sldId id="257"/>
            <p14:sldId id="267"/>
            <p14:sldId id="268"/>
            <p14:sldId id="271"/>
            <p14:sldId id="272"/>
          </p14:sldIdLst>
        </p14:section>
        <p14:section name="Untitled Section" id="{1E064D74-AF2E-4D29-970C-98D792447394}">
          <p14:sldIdLst>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0401" autoAdjust="0"/>
  </p:normalViewPr>
  <p:slideViewPr>
    <p:cSldViewPr snapToGrid="0">
      <p:cViewPr varScale="1">
        <p:scale>
          <a:sx n="91" d="100"/>
          <a:sy n="91" d="100"/>
        </p:scale>
        <p:origin x="12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21B12-D1D4-4AF7-9E17-E24C45F73065}"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40C03-0049-4190-A594-024D38D576BC}" type="slidenum">
              <a:rPr lang="en-US" smtClean="0"/>
              <a:t>‹#›</a:t>
            </a:fld>
            <a:endParaRPr lang="en-US"/>
          </a:p>
        </p:txBody>
      </p:sp>
    </p:spTree>
    <p:extLst>
      <p:ext uri="{BB962C8B-B14F-4D97-AF65-F5344CB8AC3E}">
        <p14:creationId xmlns:p14="http://schemas.microsoft.com/office/powerpoint/2010/main" val="283016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a:t>
            </a:r>
            <a:r>
              <a:rPr lang="en-US" dirty="0" err="1"/>
              <a:t>orangel</a:t>
            </a:r>
            <a:r>
              <a:rPr lang="en-US" dirty="0"/>
              <a:t> </a:t>
            </a:r>
            <a:r>
              <a:rPr lang="en-US" dirty="0" err="1"/>
              <a:t>mendez</a:t>
            </a:r>
            <a:r>
              <a:rPr lang="en-US" dirty="0"/>
              <a:t>. Today I will present a movie recommendation system that provides the top 5 personalized movies for each user based on explicit ratings given to those films.</a:t>
            </a:r>
          </a:p>
        </p:txBody>
      </p:sp>
      <p:sp>
        <p:nvSpPr>
          <p:cNvPr id="4" name="Slide Number Placeholder 3"/>
          <p:cNvSpPr>
            <a:spLocks noGrp="1"/>
          </p:cNvSpPr>
          <p:nvPr>
            <p:ph type="sldNum" sz="quarter" idx="5"/>
          </p:nvPr>
        </p:nvSpPr>
        <p:spPr/>
        <p:txBody>
          <a:bodyPr/>
          <a:lstStyle/>
          <a:p>
            <a:fld id="{58640C03-0049-4190-A594-024D38D576BC}" type="slidenum">
              <a:rPr lang="en-US" smtClean="0"/>
              <a:t>1</a:t>
            </a:fld>
            <a:endParaRPr lang="en-US"/>
          </a:p>
        </p:txBody>
      </p:sp>
    </p:spTree>
    <p:extLst>
      <p:ext uri="{BB962C8B-B14F-4D97-AF65-F5344CB8AC3E}">
        <p14:creationId xmlns:p14="http://schemas.microsoft.com/office/powerpoint/2010/main" val="96731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certain users rate higher consistently?</a:t>
            </a:r>
          </a:p>
        </p:txBody>
      </p:sp>
      <p:sp>
        <p:nvSpPr>
          <p:cNvPr id="4" name="Slide Number Placeholder 3"/>
          <p:cNvSpPr>
            <a:spLocks noGrp="1"/>
          </p:cNvSpPr>
          <p:nvPr>
            <p:ph type="sldNum" sz="quarter" idx="5"/>
          </p:nvPr>
        </p:nvSpPr>
        <p:spPr/>
        <p:txBody>
          <a:bodyPr/>
          <a:lstStyle/>
          <a:p>
            <a:fld id="{58640C03-0049-4190-A594-024D38D576BC}" type="slidenum">
              <a:rPr lang="en-US" smtClean="0"/>
              <a:t>10</a:t>
            </a:fld>
            <a:endParaRPr lang="en-US"/>
          </a:p>
        </p:txBody>
      </p:sp>
    </p:spTree>
    <p:extLst>
      <p:ext uri="{BB962C8B-B14F-4D97-AF65-F5344CB8AC3E}">
        <p14:creationId xmlns:p14="http://schemas.microsoft.com/office/powerpoint/2010/main" val="259497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increase the quality within the recommendation system, increasing the RMSE score for better predictions, and increase quality for a better user experience.</a:t>
            </a:r>
          </a:p>
        </p:txBody>
      </p:sp>
      <p:sp>
        <p:nvSpPr>
          <p:cNvPr id="4" name="Slide Number Placeholder 3"/>
          <p:cNvSpPr>
            <a:spLocks noGrp="1"/>
          </p:cNvSpPr>
          <p:nvPr>
            <p:ph type="sldNum" sz="quarter" idx="5"/>
          </p:nvPr>
        </p:nvSpPr>
        <p:spPr/>
        <p:txBody>
          <a:bodyPr/>
          <a:lstStyle/>
          <a:p>
            <a:fld id="{58640C03-0049-4190-A594-024D38D576BC}" type="slidenum">
              <a:rPr lang="en-US" smtClean="0"/>
              <a:t>11</a:t>
            </a:fld>
            <a:endParaRPr lang="en-US"/>
          </a:p>
        </p:txBody>
      </p:sp>
    </p:spTree>
    <p:extLst>
      <p:ext uri="{BB962C8B-B14F-4D97-AF65-F5344CB8AC3E}">
        <p14:creationId xmlns:p14="http://schemas.microsoft.com/office/powerpoint/2010/main" val="354438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provide a personalized movie recommendations to users based on their ratings?</a:t>
            </a:r>
          </a:p>
          <a:p>
            <a:r>
              <a:rPr lang="en-US" dirty="0"/>
              <a:t>How can we handle the “cold start” problem for new users or movies?</a:t>
            </a:r>
          </a:p>
          <a:p>
            <a:endParaRPr lang="en-US" dirty="0"/>
          </a:p>
        </p:txBody>
      </p:sp>
      <p:sp>
        <p:nvSpPr>
          <p:cNvPr id="4" name="Slide Number Placeholder 3"/>
          <p:cNvSpPr>
            <a:spLocks noGrp="1"/>
          </p:cNvSpPr>
          <p:nvPr>
            <p:ph type="sldNum" sz="quarter" idx="5"/>
          </p:nvPr>
        </p:nvSpPr>
        <p:spPr/>
        <p:txBody>
          <a:bodyPr/>
          <a:lstStyle/>
          <a:p>
            <a:fld id="{A0FE6C13-84F5-4C7A-9E05-299EE7068391}" type="slidenum">
              <a:rPr lang="en-US" smtClean="0"/>
              <a:t>2</a:t>
            </a:fld>
            <a:endParaRPr lang="en-US"/>
          </a:p>
        </p:txBody>
      </p:sp>
    </p:spTree>
    <p:extLst>
      <p:ext uri="{BB962C8B-B14F-4D97-AF65-F5344CB8AC3E}">
        <p14:creationId xmlns:p14="http://schemas.microsoft.com/office/powerpoint/2010/main" val="84006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100K+ ratings, 9743 movies selections</a:t>
            </a:r>
          </a:p>
        </p:txBody>
      </p:sp>
      <p:sp>
        <p:nvSpPr>
          <p:cNvPr id="4" name="Slide Number Placeholder 3"/>
          <p:cNvSpPr>
            <a:spLocks noGrp="1"/>
          </p:cNvSpPr>
          <p:nvPr>
            <p:ph type="sldNum" sz="quarter" idx="5"/>
          </p:nvPr>
        </p:nvSpPr>
        <p:spPr/>
        <p:txBody>
          <a:bodyPr/>
          <a:lstStyle/>
          <a:p>
            <a:fld id="{A0FE6C13-84F5-4C7A-9E05-299EE7068391}" type="slidenum">
              <a:rPr lang="en-US" smtClean="0"/>
              <a:t>3</a:t>
            </a:fld>
            <a:endParaRPr lang="en-US"/>
          </a:p>
        </p:txBody>
      </p:sp>
    </p:spTree>
    <p:extLst>
      <p:ext uri="{BB962C8B-B14F-4D97-AF65-F5344CB8AC3E}">
        <p14:creationId xmlns:p14="http://schemas.microsoft.com/office/powerpoint/2010/main" val="188508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Demonstrates the explicit ratings provided by users. The ratings show 106K – 107K votes averaging a score of 3 – 4</a:t>
            </a:r>
          </a:p>
        </p:txBody>
      </p:sp>
      <p:sp>
        <p:nvSpPr>
          <p:cNvPr id="4" name="Slide Number Placeholder 3"/>
          <p:cNvSpPr>
            <a:spLocks noGrp="1"/>
          </p:cNvSpPr>
          <p:nvPr>
            <p:ph type="sldNum" sz="quarter" idx="5"/>
          </p:nvPr>
        </p:nvSpPr>
        <p:spPr/>
        <p:txBody>
          <a:bodyPr/>
          <a:lstStyle/>
          <a:p>
            <a:fld id="{58640C03-0049-4190-A594-024D38D576BC}" type="slidenum">
              <a:rPr lang="en-US" smtClean="0"/>
              <a:t>4</a:t>
            </a:fld>
            <a:endParaRPr lang="en-US"/>
          </a:p>
        </p:txBody>
      </p:sp>
    </p:spTree>
    <p:extLst>
      <p:ext uri="{BB962C8B-B14F-4D97-AF65-F5344CB8AC3E}">
        <p14:creationId xmlns:p14="http://schemas.microsoft.com/office/powerpoint/2010/main" val="39273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SVD, a good technique for matrix factorization. </a:t>
            </a:r>
          </a:p>
          <a:p>
            <a:r>
              <a:rPr lang="en-US" dirty="0"/>
              <a:t>Effectively used in recommendation systems, and commonly used in collaborative filtering models for dimensionality reduction, and sparsity issues.</a:t>
            </a:r>
          </a:p>
          <a:p>
            <a:endParaRPr lang="en-US" dirty="0"/>
          </a:p>
          <a:p>
            <a:r>
              <a:rPr lang="en-US" dirty="0"/>
              <a:t>Cosine similarity matrix: RMSE, 0.886</a:t>
            </a:r>
          </a:p>
          <a:p>
            <a:r>
              <a:rPr lang="en-US" dirty="0"/>
              <a:t>Pearson similarity matrix: RMSE, 0.885</a:t>
            </a:r>
          </a:p>
        </p:txBody>
      </p:sp>
      <p:sp>
        <p:nvSpPr>
          <p:cNvPr id="4" name="Slide Number Placeholder 3"/>
          <p:cNvSpPr>
            <a:spLocks noGrp="1"/>
          </p:cNvSpPr>
          <p:nvPr>
            <p:ph type="sldNum" sz="quarter" idx="5"/>
          </p:nvPr>
        </p:nvSpPr>
        <p:spPr/>
        <p:txBody>
          <a:bodyPr/>
          <a:lstStyle/>
          <a:p>
            <a:fld id="{A0FE6C13-84F5-4C7A-9E05-299EE7068391}" type="slidenum">
              <a:rPr lang="en-US" smtClean="0"/>
              <a:t>5</a:t>
            </a:fld>
            <a:endParaRPr lang="en-US"/>
          </a:p>
        </p:txBody>
      </p:sp>
    </p:spTree>
    <p:extLst>
      <p:ext uri="{BB962C8B-B14F-4D97-AF65-F5344CB8AC3E}">
        <p14:creationId xmlns:p14="http://schemas.microsoft.com/office/powerpoint/2010/main" val="131164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several important advantages:</a:t>
            </a:r>
          </a:p>
          <a:p>
            <a:pPr>
              <a:buFont typeface="+mj-lt"/>
              <a:buAutoNum type="arabicPeriod"/>
            </a:pPr>
            <a:r>
              <a:rPr lang="en-US" b="1" dirty="0"/>
              <a:t>Sensitive to Large Errors: </a:t>
            </a:r>
            <a:r>
              <a:rPr lang="en-US" dirty="0"/>
              <a:t>helps identify when the system makes large prediction mistakes.</a:t>
            </a:r>
          </a:p>
          <a:p>
            <a:pPr>
              <a:buFont typeface="+mj-lt"/>
              <a:buAutoNum type="arabicPeriod"/>
            </a:pPr>
            <a:r>
              <a:rPr lang="en-US" b="1" dirty="0"/>
              <a:t>Measuring Prediction Accuracy</a:t>
            </a:r>
            <a:r>
              <a:rPr lang="en-US" dirty="0"/>
              <a:t>: provides a clear and interpretable measure of how close the predicted ratings are</a:t>
            </a:r>
          </a:p>
          <a:p>
            <a:pPr>
              <a:buFont typeface="+mj-lt"/>
              <a:buAutoNum type="arabicPeriod"/>
            </a:pPr>
            <a:r>
              <a:rPr lang="en-US" dirty="0"/>
              <a:t>a normalized metric, meaning it takes the square root of the average squared errors. This allows for better comparability across different datasets or models</a:t>
            </a:r>
          </a:p>
          <a:p>
            <a:pPr>
              <a:buFont typeface="+mj-lt"/>
              <a:buAutoNum type="arabicPeriod"/>
            </a:pPr>
            <a:r>
              <a:rPr lang="en-US" b="1" dirty="0"/>
              <a:t>Continuous Feedback</a:t>
            </a:r>
            <a:r>
              <a:rPr lang="en-US" dirty="0"/>
              <a:t>: calculated on a continuous scale, it provides smooth feedback to guide model tuning</a:t>
            </a:r>
          </a:p>
          <a:p>
            <a:endParaRPr lang="en-US" dirty="0"/>
          </a:p>
        </p:txBody>
      </p:sp>
      <p:sp>
        <p:nvSpPr>
          <p:cNvPr id="4" name="Slide Number Placeholder 3"/>
          <p:cNvSpPr>
            <a:spLocks noGrp="1"/>
          </p:cNvSpPr>
          <p:nvPr>
            <p:ph type="sldNum" sz="quarter" idx="5"/>
          </p:nvPr>
        </p:nvSpPr>
        <p:spPr/>
        <p:txBody>
          <a:bodyPr/>
          <a:lstStyle/>
          <a:p>
            <a:fld id="{A0FE6C13-84F5-4C7A-9E05-299EE7068391}" type="slidenum">
              <a:rPr lang="en-US" smtClean="0"/>
              <a:t>6</a:t>
            </a:fld>
            <a:endParaRPr lang="en-US"/>
          </a:p>
        </p:txBody>
      </p:sp>
    </p:spTree>
    <p:extLst>
      <p:ext uri="{BB962C8B-B14F-4D97-AF65-F5344CB8AC3E}">
        <p14:creationId xmlns:p14="http://schemas.microsoft.com/office/powerpoint/2010/main" val="169456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optimized model the RMSE is 0.8778</a:t>
            </a:r>
          </a:p>
        </p:txBody>
      </p:sp>
      <p:sp>
        <p:nvSpPr>
          <p:cNvPr id="4" name="Slide Number Placeholder 3"/>
          <p:cNvSpPr>
            <a:spLocks noGrp="1"/>
          </p:cNvSpPr>
          <p:nvPr>
            <p:ph type="sldNum" sz="quarter" idx="5"/>
          </p:nvPr>
        </p:nvSpPr>
        <p:spPr/>
        <p:txBody>
          <a:bodyPr/>
          <a:lstStyle/>
          <a:p>
            <a:fld id="{58640C03-0049-4190-A594-024D38D576BC}" type="slidenum">
              <a:rPr lang="en-US" smtClean="0"/>
              <a:t>7</a:t>
            </a:fld>
            <a:endParaRPr lang="en-US"/>
          </a:p>
        </p:txBody>
      </p:sp>
    </p:spTree>
    <p:extLst>
      <p:ext uri="{BB962C8B-B14F-4D97-AF65-F5344CB8AC3E}">
        <p14:creationId xmlns:p14="http://schemas.microsoft.com/office/powerpoint/2010/main" val="87463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hybrid model gives RMSE score 0.6703</a:t>
            </a:r>
          </a:p>
        </p:txBody>
      </p:sp>
      <p:sp>
        <p:nvSpPr>
          <p:cNvPr id="4" name="Slide Number Placeholder 3"/>
          <p:cNvSpPr>
            <a:spLocks noGrp="1"/>
          </p:cNvSpPr>
          <p:nvPr>
            <p:ph type="sldNum" sz="quarter" idx="5"/>
          </p:nvPr>
        </p:nvSpPr>
        <p:spPr/>
        <p:txBody>
          <a:bodyPr/>
          <a:lstStyle/>
          <a:p>
            <a:fld id="{58640C03-0049-4190-A594-024D38D576BC}" type="slidenum">
              <a:rPr lang="en-US" smtClean="0"/>
              <a:t>8</a:t>
            </a:fld>
            <a:endParaRPr lang="en-US"/>
          </a:p>
        </p:txBody>
      </p:sp>
    </p:spTree>
    <p:extLst>
      <p:ext uri="{BB962C8B-B14F-4D97-AF65-F5344CB8AC3E}">
        <p14:creationId xmlns:p14="http://schemas.microsoft.com/office/powerpoint/2010/main" val="133310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collaborative filtering we can see the model provides recommendations based on explicit data provided by users past rating preferences.</a:t>
            </a:r>
          </a:p>
          <a:p>
            <a:endParaRPr lang="en-US" dirty="0"/>
          </a:p>
          <a:p>
            <a:r>
              <a:rPr lang="en-US" dirty="0"/>
              <a:t>Using a hybrid model of collaborative-filtering and content-base filtering, we address the cold start issue of a new user, based on their own preferred movie genre.</a:t>
            </a:r>
          </a:p>
        </p:txBody>
      </p:sp>
      <p:sp>
        <p:nvSpPr>
          <p:cNvPr id="4" name="Slide Number Placeholder 3"/>
          <p:cNvSpPr>
            <a:spLocks noGrp="1"/>
          </p:cNvSpPr>
          <p:nvPr>
            <p:ph type="sldNum" sz="quarter" idx="5"/>
          </p:nvPr>
        </p:nvSpPr>
        <p:spPr/>
        <p:txBody>
          <a:bodyPr/>
          <a:lstStyle/>
          <a:p>
            <a:fld id="{58640C03-0049-4190-A594-024D38D576BC}" type="slidenum">
              <a:rPr lang="en-US" smtClean="0"/>
              <a:t>9</a:t>
            </a:fld>
            <a:endParaRPr lang="en-US"/>
          </a:p>
        </p:txBody>
      </p:sp>
    </p:spTree>
    <p:extLst>
      <p:ext uri="{BB962C8B-B14F-4D97-AF65-F5344CB8AC3E}">
        <p14:creationId xmlns:p14="http://schemas.microsoft.com/office/powerpoint/2010/main" val="302666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1/23/2025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B03D32D-F1BC-4E9C-97E1-36CFF5B2234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036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8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28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80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19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81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53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629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6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D1C14C-A143-42F5-B247-D0E800131009}" type="datetimeFigureOut">
              <a:rPr lang="en-US" smtClean="0"/>
              <a:t>1/23/2025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39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D1C14C-A143-42F5-B247-D0E800131009}" type="datetimeFigureOut">
              <a:rPr lang="en-US" smtClean="0"/>
              <a:t>1/23/2025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03D32D-F1BC-4E9C-97E1-36CFF5B2234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092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Movie_recommendation_system/Dashboard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views/Movie_recommendation_system/Dashboard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Movie_recommendation_system/Dashboard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Movie_recommendation_system/Dashboard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Movie_recommendation_system/Dashboard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F8B8981-7A67-4FCB-81FF-43E1FCEC1375}"/>
              </a:ext>
            </a:extLst>
          </p:cNvPr>
          <p:cNvSpPr>
            <a:spLocks noGrp="1"/>
          </p:cNvSpPr>
          <p:nvPr>
            <p:ph type="ctrTitle"/>
          </p:nvPr>
        </p:nvSpPr>
        <p:spPr>
          <a:xfrm>
            <a:off x="2564736" y="920226"/>
            <a:ext cx="8637073" cy="2541431"/>
          </a:xfrm>
        </p:spPr>
        <p:txBody>
          <a:bodyPr>
            <a:noAutofit/>
          </a:bodyPr>
          <a:lstStyle/>
          <a:p>
            <a:r>
              <a:rPr lang="en-US" sz="5000" dirty="0"/>
              <a:t>Movie Recommendation System: Top 5 Personalized Recommendations</a:t>
            </a:r>
            <a:endParaRPr lang="en-us" sz="5000" dirty="0">
              <a:hlinkClick r:id="rId3"/>
            </a:endParaRPr>
          </a:p>
        </p:txBody>
      </p:sp>
      <p:sp>
        <p:nvSpPr>
          <p:cNvPr id="3" name="slide1">
            <a:extLst>
              <a:ext uri="{FF2B5EF4-FFF2-40B4-BE49-F238E27FC236}">
                <a16:creationId xmlns:a16="http://schemas.microsoft.com/office/drawing/2014/main" id="{E5F0EE52-E1C5-46BD-9800-06E56C1C15D6}"/>
              </a:ext>
            </a:extLst>
          </p:cNvPr>
          <p:cNvSpPr>
            <a:spLocks noGrp="1"/>
          </p:cNvSpPr>
          <p:nvPr>
            <p:ph type="subTitle" idx="1"/>
          </p:nvPr>
        </p:nvSpPr>
        <p:spPr>
          <a:xfrm>
            <a:off x="2417780" y="3825118"/>
            <a:ext cx="8637072" cy="977621"/>
          </a:xfrm>
        </p:spPr>
        <p:txBody>
          <a:bodyPr/>
          <a:lstStyle/>
          <a:p>
            <a:r>
              <a:rPr lang="en-US" dirty="0"/>
              <a:t>Using collaborative filtering with </a:t>
            </a:r>
            <a:r>
              <a:rPr lang="en-US" dirty="0" err="1"/>
              <a:t>MovieLens</a:t>
            </a:r>
            <a:r>
              <a:rPr lang="en-US" dirty="0"/>
              <a:t> Dataset</a:t>
            </a:r>
          </a:p>
          <a:p>
            <a:r>
              <a:rPr lang="en-US" dirty="0"/>
              <a:t>-Orangel Mendez(Flatiron School)</a:t>
            </a:r>
          </a:p>
        </p:txBody>
      </p:sp>
    </p:spTree>
    <p:extLst>
      <p:ext uri="{BB962C8B-B14F-4D97-AF65-F5344CB8AC3E}">
        <p14:creationId xmlns:p14="http://schemas.microsoft.com/office/powerpoint/2010/main" val="348690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80A61-CC96-41F8-866C-B5CF68849F33}"/>
              </a:ext>
            </a:extLst>
          </p:cNvPr>
          <p:cNvSpPr>
            <a:spLocks noGrp="1"/>
          </p:cNvSpPr>
          <p:nvPr>
            <p:ph type="body" idx="1"/>
          </p:nvPr>
        </p:nvSpPr>
        <p:spPr>
          <a:xfrm>
            <a:off x="1454239" y="3806195"/>
            <a:ext cx="9182230" cy="1596122"/>
          </a:xfrm>
        </p:spPr>
        <p:txBody>
          <a:bodyPr>
            <a:normAutofit/>
          </a:bodyPr>
          <a:lstStyle/>
          <a:p>
            <a:r>
              <a:rPr lang="en-US" dirty="0"/>
              <a:t>Analyze the clusters or patterns in ratings. </a:t>
            </a:r>
          </a:p>
          <a:p>
            <a:r>
              <a:rPr lang="en-US" dirty="0"/>
              <a:t>Use these insights to fine-tune the recommendation model.</a:t>
            </a:r>
          </a:p>
          <a:p>
            <a:r>
              <a:rPr lang="en-US" dirty="0"/>
              <a:t>improving the quality of recommendations.</a:t>
            </a:r>
          </a:p>
        </p:txBody>
      </p:sp>
      <p:sp>
        <p:nvSpPr>
          <p:cNvPr id="10" name="Title 9">
            <a:extLst>
              <a:ext uri="{FF2B5EF4-FFF2-40B4-BE49-F238E27FC236}">
                <a16:creationId xmlns:a16="http://schemas.microsoft.com/office/drawing/2014/main" id="{A288EBC3-0CB6-48DC-A7A2-016887737E90}"/>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79603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80A61-CC96-41F8-866C-B5CF68849F33}"/>
              </a:ext>
            </a:extLst>
          </p:cNvPr>
          <p:cNvSpPr>
            <a:spLocks noGrp="1"/>
          </p:cNvSpPr>
          <p:nvPr>
            <p:ph type="body" idx="1"/>
          </p:nvPr>
        </p:nvSpPr>
        <p:spPr/>
        <p:txBody>
          <a:bodyPr>
            <a:normAutofit fontScale="92500" lnSpcReduction="10000"/>
          </a:bodyPr>
          <a:lstStyle/>
          <a:p>
            <a:r>
              <a:rPr lang="en-US" dirty="0"/>
              <a:t>The model recommends movies for users based on their preferences and history. For new users to the platform, it provides options based on the highest ratings given to those films based on the preferred genre. </a:t>
            </a:r>
          </a:p>
        </p:txBody>
      </p:sp>
      <p:sp>
        <p:nvSpPr>
          <p:cNvPr id="10" name="Title 9">
            <a:extLst>
              <a:ext uri="{FF2B5EF4-FFF2-40B4-BE49-F238E27FC236}">
                <a16:creationId xmlns:a16="http://schemas.microsoft.com/office/drawing/2014/main" id="{A288EBC3-0CB6-48DC-A7A2-016887737E90}"/>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4381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F8B8981-7A67-4FCB-81FF-43E1FCEC1375}"/>
              </a:ext>
            </a:extLst>
          </p:cNvPr>
          <p:cNvSpPr>
            <a:spLocks noGrp="1"/>
          </p:cNvSpPr>
          <p:nvPr>
            <p:ph type="ctrTitle"/>
          </p:nvPr>
        </p:nvSpPr>
        <p:spPr>
          <a:xfrm>
            <a:off x="1883228" y="0"/>
            <a:ext cx="9144000" cy="2387600"/>
          </a:xfrm>
        </p:spPr>
        <p:txBody>
          <a:bodyPr>
            <a:normAutofit/>
          </a:bodyPr>
          <a:lstStyle/>
          <a:p>
            <a:r>
              <a:rPr lang="en-US" dirty="0"/>
              <a:t>Business Understanding</a:t>
            </a:r>
            <a:endParaRPr lang="en-us" dirty="0">
              <a:hlinkClick r:id="rId3"/>
            </a:endParaRPr>
          </a:p>
        </p:txBody>
      </p:sp>
      <p:sp>
        <p:nvSpPr>
          <p:cNvPr id="3" name="slide1">
            <a:extLst>
              <a:ext uri="{FF2B5EF4-FFF2-40B4-BE49-F238E27FC236}">
                <a16:creationId xmlns:a16="http://schemas.microsoft.com/office/drawing/2014/main" id="{E5F0EE52-E1C5-46BD-9800-06E56C1C15D6}"/>
              </a:ext>
            </a:extLst>
          </p:cNvPr>
          <p:cNvSpPr>
            <a:spLocks noGrp="1"/>
          </p:cNvSpPr>
          <p:nvPr>
            <p:ph type="subTitle" idx="1"/>
          </p:nvPr>
        </p:nvSpPr>
        <p:spPr>
          <a:xfrm>
            <a:off x="2191969" y="2387600"/>
            <a:ext cx="9327369" cy="2244150"/>
          </a:xfrm>
        </p:spPr>
        <p:txBody>
          <a:bodyPr>
            <a:normAutofit fontScale="92500" lnSpcReduction="20000"/>
          </a:bodyPr>
          <a:lstStyle/>
          <a:p>
            <a:r>
              <a:rPr lang="en-US" b="1" dirty="0"/>
              <a:t>Objective</a:t>
            </a:r>
            <a:r>
              <a:rPr lang="en-US" dirty="0"/>
              <a:t>: </a:t>
            </a:r>
          </a:p>
          <a:p>
            <a:r>
              <a:rPr lang="en-US" dirty="0"/>
              <a:t>To increase user engagement and viewership within the streaming platform, paramount plus. </a:t>
            </a:r>
          </a:p>
          <a:p>
            <a:endParaRPr lang="en-US" dirty="0"/>
          </a:p>
          <a:p>
            <a:r>
              <a:rPr lang="en-US" dirty="0"/>
              <a:t>We are tasked to  Develop a model recommending the top 5 movies to each user. Based on their ratings, preferences and viewing history. </a:t>
            </a:r>
          </a:p>
        </p:txBody>
      </p:sp>
    </p:spTree>
    <p:extLst>
      <p:ext uri="{BB962C8B-B14F-4D97-AF65-F5344CB8AC3E}">
        <p14:creationId xmlns:p14="http://schemas.microsoft.com/office/powerpoint/2010/main" val="127403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F8B8981-7A67-4FCB-81FF-43E1FCEC1375}"/>
              </a:ext>
            </a:extLst>
          </p:cNvPr>
          <p:cNvSpPr>
            <a:spLocks noGrp="1"/>
          </p:cNvSpPr>
          <p:nvPr>
            <p:ph type="ctrTitle"/>
          </p:nvPr>
        </p:nvSpPr>
        <p:spPr>
          <a:xfrm>
            <a:off x="2351315" y="-769257"/>
            <a:ext cx="9144000" cy="2387600"/>
          </a:xfrm>
        </p:spPr>
        <p:txBody>
          <a:bodyPr>
            <a:normAutofit/>
          </a:bodyPr>
          <a:lstStyle/>
          <a:p>
            <a:r>
              <a:rPr lang="en-US" dirty="0"/>
              <a:t>Data Overview</a:t>
            </a:r>
            <a:endParaRPr lang="en-us" dirty="0">
              <a:hlinkClick r:id="rId3"/>
            </a:endParaRPr>
          </a:p>
        </p:txBody>
      </p:sp>
      <p:sp>
        <p:nvSpPr>
          <p:cNvPr id="3" name="slide1">
            <a:extLst>
              <a:ext uri="{FF2B5EF4-FFF2-40B4-BE49-F238E27FC236}">
                <a16:creationId xmlns:a16="http://schemas.microsoft.com/office/drawing/2014/main" id="{E5F0EE52-E1C5-46BD-9800-06E56C1C15D6}"/>
              </a:ext>
            </a:extLst>
          </p:cNvPr>
          <p:cNvSpPr>
            <a:spLocks noGrp="1"/>
          </p:cNvSpPr>
          <p:nvPr>
            <p:ph type="subTitle" idx="1"/>
          </p:nvPr>
        </p:nvSpPr>
        <p:spPr>
          <a:xfrm>
            <a:off x="2351315" y="1926770"/>
            <a:ext cx="11299371" cy="4376057"/>
          </a:xfrm>
        </p:spPr>
        <p:txBody>
          <a:bodyPr>
            <a:normAutofit/>
          </a:bodyPr>
          <a:lstStyle/>
          <a:p>
            <a:r>
              <a:rPr lang="en-US" sz="2600" b="1" dirty="0"/>
              <a:t>Dataset: </a:t>
            </a:r>
            <a:r>
              <a:rPr lang="en-US" dirty="0" err="1"/>
              <a:t>MovieLens</a:t>
            </a:r>
            <a:endParaRPr lang="en-US" dirty="0"/>
          </a:p>
          <a:p>
            <a:r>
              <a:rPr lang="en-US" sz="2600" b="1" dirty="0"/>
              <a:t>Key features:</a:t>
            </a:r>
          </a:p>
          <a:p>
            <a:r>
              <a:rPr lang="en-US" dirty="0"/>
              <a:t>User IDs, Movie IDs, Ratings, Timestamps</a:t>
            </a:r>
          </a:p>
          <a:p>
            <a:r>
              <a:rPr lang="en-US" sz="2600" b="1" dirty="0"/>
              <a:t>Metadata: </a:t>
            </a:r>
          </a:p>
          <a:p>
            <a:r>
              <a:rPr lang="en-US" dirty="0"/>
              <a:t>Movie titles, genres</a:t>
            </a:r>
          </a:p>
          <a:p>
            <a:r>
              <a:rPr lang="en-US" dirty="0"/>
              <a:t>Number of users, movies and ratings</a:t>
            </a:r>
          </a:p>
        </p:txBody>
      </p:sp>
    </p:spTree>
    <p:extLst>
      <p:ext uri="{BB962C8B-B14F-4D97-AF65-F5344CB8AC3E}">
        <p14:creationId xmlns:p14="http://schemas.microsoft.com/office/powerpoint/2010/main" val="41736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ist. of Ratings">
            <a:extLst>
              <a:ext uri="{FF2B5EF4-FFF2-40B4-BE49-F238E27FC236}">
                <a16:creationId xmlns:a16="http://schemas.microsoft.com/office/drawing/2014/main" id="{0E2B2174-662B-441A-B148-49B26C910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348" y="0"/>
            <a:ext cx="9699303"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F8B8981-7A67-4FCB-81FF-43E1FCEC1375}"/>
              </a:ext>
            </a:extLst>
          </p:cNvPr>
          <p:cNvSpPr>
            <a:spLocks noGrp="1"/>
          </p:cNvSpPr>
          <p:nvPr>
            <p:ph type="ctrTitle"/>
          </p:nvPr>
        </p:nvSpPr>
        <p:spPr>
          <a:xfrm>
            <a:off x="1409700" y="-1193800"/>
            <a:ext cx="9144000" cy="2387600"/>
          </a:xfrm>
        </p:spPr>
        <p:txBody>
          <a:bodyPr>
            <a:normAutofit/>
          </a:bodyPr>
          <a:lstStyle/>
          <a:p>
            <a:r>
              <a:rPr lang="en-US" dirty="0"/>
              <a:t>Methodology</a:t>
            </a:r>
            <a:endParaRPr lang="en-us" dirty="0">
              <a:hlinkClick r:id="rId3"/>
            </a:endParaRPr>
          </a:p>
        </p:txBody>
      </p:sp>
      <p:sp>
        <p:nvSpPr>
          <p:cNvPr id="3" name="slide1">
            <a:extLst>
              <a:ext uri="{FF2B5EF4-FFF2-40B4-BE49-F238E27FC236}">
                <a16:creationId xmlns:a16="http://schemas.microsoft.com/office/drawing/2014/main" id="{E5F0EE52-E1C5-46BD-9800-06E56C1C15D6}"/>
              </a:ext>
            </a:extLst>
          </p:cNvPr>
          <p:cNvSpPr>
            <a:spLocks noGrp="1"/>
          </p:cNvSpPr>
          <p:nvPr>
            <p:ph type="subTitle" idx="1"/>
          </p:nvPr>
        </p:nvSpPr>
        <p:spPr>
          <a:xfrm>
            <a:off x="1524000" y="1374221"/>
            <a:ext cx="9144000" cy="4758190"/>
          </a:xfrm>
        </p:spPr>
        <p:txBody>
          <a:bodyPr>
            <a:normAutofit/>
          </a:bodyPr>
          <a:lstStyle/>
          <a:p>
            <a:r>
              <a:rPr lang="en-US" b="1" dirty="0"/>
              <a:t>Collaborative Filtering: </a:t>
            </a:r>
          </a:p>
          <a:p>
            <a:r>
              <a:rPr lang="en-US" dirty="0"/>
              <a:t>Using SVD to address matrix sparsity</a:t>
            </a:r>
          </a:p>
          <a:p>
            <a:endParaRPr lang="en-US" dirty="0"/>
          </a:p>
          <a:p>
            <a:r>
              <a:rPr lang="en-US" b="1" dirty="0"/>
              <a:t>Approach: </a:t>
            </a:r>
            <a:r>
              <a:rPr lang="en-US" dirty="0"/>
              <a:t>Leveraging user-based similarities in ratings to recommend top 5 movies for each user.</a:t>
            </a:r>
          </a:p>
          <a:p>
            <a:r>
              <a:rPr lang="en-US" b="1" dirty="0"/>
              <a:t>Metrics Used</a:t>
            </a:r>
            <a:r>
              <a:rPr lang="en-US" dirty="0"/>
              <a:t>: RMSE, Cosine similarity, Pearson Correlation</a:t>
            </a:r>
          </a:p>
          <a:p>
            <a:endParaRPr lang="en-US" dirty="0"/>
          </a:p>
          <a:p>
            <a:r>
              <a:rPr lang="en-US" b="1" dirty="0"/>
              <a:t>Cold start problem: </a:t>
            </a:r>
            <a:r>
              <a:rPr lang="en-US" dirty="0"/>
              <a:t>Hybrid model</a:t>
            </a:r>
          </a:p>
          <a:p>
            <a:r>
              <a:rPr lang="en-US" dirty="0"/>
              <a:t>Combine collaborative filtering with content-based filtering</a:t>
            </a:r>
          </a:p>
          <a:p>
            <a:endParaRPr lang="en-US" dirty="0"/>
          </a:p>
        </p:txBody>
      </p:sp>
    </p:spTree>
    <p:extLst>
      <p:ext uri="{BB962C8B-B14F-4D97-AF65-F5344CB8AC3E}">
        <p14:creationId xmlns:p14="http://schemas.microsoft.com/office/powerpoint/2010/main" val="83452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F8B8981-7A67-4FCB-81FF-43E1FCEC1375}"/>
              </a:ext>
            </a:extLst>
          </p:cNvPr>
          <p:cNvSpPr>
            <a:spLocks noGrp="1"/>
          </p:cNvSpPr>
          <p:nvPr>
            <p:ph type="ctrTitle"/>
          </p:nvPr>
        </p:nvSpPr>
        <p:spPr>
          <a:xfrm>
            <a:off x="1409700" y="-1193800"/>
            <a:ext cx="9144000" cy="2387600"/>
          </a:xfrm>
        </p:spPr>
        <p:txBody>
          <a:bodyPr>
            <a:normAutofit/>
          </a:bodyPr>
          <a:lstStyle/>
          <a:p>
            <a:r>
              <a:rPr lang="en-US" dirty="0"/>
              <a:t>Evaluation Metrics</a:t>
            </a:r>
            <a:endParaRPr lang="en-us" dirty="0">
              <a:hlinkClick r:id="rId3"/>
            </a:endParaRPr>
          </a:p>
        </p:txBody>
      </p:sp>
      <p:sp>
        <p:nvSpPr>
          <p:cNvPr id="3" name="slide1">
            <a:extLst>
              <a:ext uri="{FF2B5EF4-FFF2-40B4-BE49-F238E27FC236}">
                <a16:creationId xmlns:a16="http://schemas.microsoft.com/office/drawing/2014/main" id="{E5F0EE52-E1C5-46BD-9800-06E56C1C15D6}"/>
              </a:ext>
            </a:extLst>
          </p:cNvPr>
          <p:cNvSpPr>
            <a:spLocks noGrp="1"/>
          </p:cNvSpPr>
          <p:nvPr>
            <p:ph type="subTitle" idx="1"/>
          </p:nvPr>
        </p:nvSpPr>
        <p:spPr>
          <a:xfrm>
            <a:off x="1524000" y="1311158"/>
            <a:ext cx="9144000" cy="4758190"/>
          </a:xfrm>
        </p:spPr>
        <p:txBody>
          <a:bodyPr>
            <a:normAutofit/>
          </a:bodyPr>
          <a:lstStyle/>
          <a:p>
            <a:r>
              <a:rPr lang="en-US" dirty="0"/>
              <a:t>Chosen metrics:</a:t>
            </a:r>
          </a:p>
          <a:p>
            <a:pPr marL="285750" indent="-285750">
              <a:buFont typeface="Arial" panose="020B0604020202020204" pitchFamily="34" charset="0"/>
              <a:buChar char="•"/>
            </a:pPr>
            <a:r>
              <a:rPr lang="en-US" dirty="0"/>
              <a:t>RMSE</a:t>
            </a:r>
          </a:p>
          <a:p>
            <a:pPr marL="285750" indent="-285750">
              <a:buFont typeface="Arial" panose="020B0604020202020204" pitchFamily="34" charset="0"/>
              <a:buChar char="•"/>
            </a:pPr>
            <a:r>
              <a:rPr lang="en-US" dirty="0"/>
              <a:t>commonly used metric for evaluating recommendation systems</a:t>
            </a:r>
          </a:p>
          <a:p>
            <a:pPr marL="285750" indent="-285750">
              <a:buFont typeface="Arial" panose="020B0604020202020204" pitchFamily="34" charset="0"/>
              <a:buChar char="•"/>
            </a:pPr>
            <a:r>
              <a:rPr lang="en-US" dirty="0"/>
              <a:t>SVD</a:t>
            </a:r>
          </a:p>
          <a:p>
            <a:pPr marL="285750" indent="-285750">
              <a:buFont typeface="Arial" panose="020B0604020202020204" pitchFamily="34" charset="0"/>
              <a:buChar char="•"/>
            </a:pPr>
            <a:r>
              <a:rPr lang="en-US" dirty="0"/>
              <a:t>a good technique for matrix factorization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7522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SME CF">
            <a:extLst>
              <a:ext uri="{FF2B5EF4-FFF2-40B4-BE49-F238E27FC236}">
                <a16:creationId xmlns:a16="http://schemas.microsoft.com/office/drawing/2014/main" id="{8608DF01-414B-4A5D-888D-B5C82E8CA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027" y="0"/>
            <a:ext cx="9751946" cy="6858000"/>
          </a:xfrm>
          <a:prstGeom prst="rect">
            <a:avLst/>
          </a:prstGeom>
        </p:spPr>
      </p:pic>
    </p:spTree>
    <p:extLst>
      <p:ext uri="{BB962C8B-B14F-4D97-AF65-F5344CB8AC3E}">
        <p14:creationId xmlns:p14="http://schemas.microsoft.com/office/powerpoint/2010/main" val="323550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MSE Hybrid">
            <a:extLst>
              <a:ext uri="{FF2B5EF4-FFF2-40B4-BE49-F238E27FC236}">
                <a16:creationId xmlns:a16="http://schemas.microsoft.com/office/drawing/2014/main" id="{909B2012-495E-407A-AC4F-75AAAB153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027" y="0"/>
            <a:ext cx="9751946" cy="6858000"/>
          </a:xfrm>
          <a:prstGeom prst="rect">
            <a:avLst/>
          </a:prstGeom>
        </p:spPr>
      </p:pic>
    </p:spTree>
    <p:extLst>
      <p:ext uri="{BB962C8B-B14F-4D97-AF65-F5344CB8AC3E}">
        <p14:creationId xmlns:p14="http://schemas.microsoft.com/office/powerpoint/2010/main" val="140674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13C57C-0F7B-4C5C-8D14-D82277A42F88}"/>
              </a:ext>
            </a:extLst>
          </p:cNvPr>
          <p:cNvPicPr>
            <a:picLocks noChangeAspect="1"/>
          </p:cNvPicPr>
          <p:nvPr/>
        </p:nvPicPr>
        <p:blipFill>
          <a:blip r:embed="rId3"/>
          <a:stretch>
            <a:fillRect/>
          </a:stretch>
        </p:blipFill>
        <p:spPr>
          <a:xfrm>
            <a:off x="6089650" y="439245"/>
            <a:ext cx="5903822" cy="2902215"/>
          </a:xfrm>
          <a:prstGeom prst="rect">
            <a:avLst/>
          </a:prstGeom>
        </p:spPr>
      </p:pic>
      <p:sp>
        <p:nvSpPr>
          <p:cNvPr id="5" name="Title 4">
            <a:extLst>
              <a:ext uri="{FF2B5EF4-FFF2-40B4-BE49-F238E27FC236}">
                <a16:creationId xmlns:a16="http://schemas.microsoft.com/office/drawing/2014/main" id="{6D32A551-8897-4AAC-8D58-171CCAB90672}"/>
              </a:ext>
            </a:extLst>
          </p:cNvPr>
          <p:cNvSpPr>
            <a:spLocks noGrp="1"/>
          </p:cNvSpPr>
          <p:nvPr>
            <p:ph type="title"/>
          </p:nvPr>
        </p:nvSpPr>
        <p:spPr>
          <a:xfrm>
            <a:off x="-452664" y="314405"/>
            <a:ext cx="6548664" cy="1040266"/>
          </a:xfrm>
        </p:spPr>
        <p:txBody>
          <a:bodyPr/>
          <a:lstStyle/>
          <a:p>
            <a:pPr algn="ctr"/>
            <a:r>
              <a:rPr lang="en-US" dirty="0"/>
              <a:t>Key Findings</a:t>
            </a:r>
          </a:p>
        </p:txBody>
      </p:sp>
      <p:sp>
        <p:nvSpPr>
          <p:cNvPr id="8" name="Text Placeholder 7">
            <a:extLst>
              <a:ext uri="{FF2B5EF4-FFF2-40B4-BE49-F238E27FC236}">
                <a16:creationId xmlns:a16="http://schemas.microsoft.com/office/drawing/2014/main" id="{3A2FB789-275E-48E2-8C76-878BCA2F890C}"/>
              </a:ext>
            </a:extLst>
          </p:cNvPr>
          <p:cNvSpPr>
            <a:spLocks noGrp="1"/>
          </p:cNvSpPr>
          <p:nvPr>
            <p:ph type="body" idx="1"/>
          </p:nvPr>
        </p:nvSpPr>
        <p:spPr>
          <a:xfrm>
            <a:off x="966952" y="3084100"/>
            <a:ext cx="3584252" cy="566574"/>
          </a:xfrm>
        </p:spPr>
        <p:txBody>
          <a:bodyPr>
            <a:noAutofit/>
          </a:bodyPr>
          <a:lstStyle/>
          <a:p>
            <a:pPr algn="ctr"/>
            <a:r>
              <a:rPr lang="en-US" sz="2400" dirty="0">
                <a:solidFill>
                  <a:schemeClr val="tx1"/>
                </a:solidFill>
              </a:rPr>
              <a:t>Hybrid Model</a:t>
            </a:r>
          </a:p>
        </p:txBody>
      </p:sp>
      <p:pic>
        <p:nvPicPr>
          <p:cNvPr id="7" name="Picture 6">
            <a:extLst>
              <a:ext uri="{FF2B5EF4-FFF2-40B4-BE49-F238E27FC236}">
                <a16:creationId xmlns:a16="http://schemas.microsoft.com/office/drawing/2014/main" id="{6BB30A04-AA37-4817-AAE2-442F8CA1700D}"/>
              </a:ext>
            </a:extLst>
          </p:cNvPr>
          <p:cNvPicPr>
            <a:picLocks noChangeAspect="1"/>
          </p:cNvPicPr>
          <p:nvPr/>
        </p:nvPicPr>
        <p:blipFill>
          <a:blip r:embed="rId4"/>
          <a:stretch>
            <a:fillRect/>
          </a:stretch>
        </p:blipFill>
        <p:spPr>
          <a:xfrm>
            <a:off x="120514" y="3773901"/>
            <a:ext cx="6402693" cy="2902214"/>
          </a:xfrm>
          <a:prstGeom prst="rect">
            <a:avLst/>
          </a:prstGeom>
        </p:spPr>
      </p:pic>
      <p:sp>
        <p:nvSpPr>
          <p:cNvPr id="9" name="Text Placeholder 7">
            <a:extLst>
              <a:ext uri="{FF2B5EF4-FFF2-40B4-BE49-F238E27FC236}">
                <a16:creationId xmlns:a16="http://schemas.microsoft.com/office/drawing/2014/main" id="{B5B59A53-D392-409A-8958-79F5118C31E4}"/>
              </a:ext>
            </a:extLst>
          </p:cNvPr>
          <p:cNvSpPr txBox="1">
            <a:spLocks/>
          </p:cNvSpPr>
          <p:nvPr/>
        </p:nvSpPr>
        <p:spPr>
          <a:xfrm>
            <a:off x="6741500" y="6804"/>
            <a:ext cx="4600122" cy="4834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chemeClr val="tx1"/>
                </a:solidFill>
              </a:rPr>
              <a:t>Collaborative Filtering</a:t>
            </a:r>
          </a:p>
        </p:txBody>
      </p:sp>
    </p:spTree>
    <p:extLst>
      <p:ext uri="{BB962C8B-B14F-4D97-AF65-F5344CB8AC3E}">
        <p14:creationId xmlns:p14="http://schemas.microsoft.com/office/powerpoint/2010/main" val="3248115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352</TotalTime>
  <Words>562</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Movie Recommendation System: Top 5 Personalized Recommendations</vt:lpstr>
      <vt:lpstr>Business Understanding</vt:lpstr>
      <vt:lpstr>Data Overview</vt:lpstr>
      <vt:lpstr>PowerPoint Presentation</vt:lpstr>
      <vt:lpstr>Methodology</vt:lpstr>
      <vt:lpstr>Evaluation Metrics</vt:lpstr>
      <vt:lpstr>PowerPoint Presentation</vt:lpstr>
      <vt:lpstr>PowerPoint Presentation</vt:lpstr>
      <vt:lpstr>Key Findings</vt:lpstr>
      <vt:lpstr>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Top 5 Personalized Recommendations</dc:title>
  <dc:creator>Orangel Mendez</dc:creator>
  <cp:lastModifiedBy>Orangel Mendez</cp:lastModifiedBy>
  <cp:revision>20</cp:revision>
  <dcterms:created xsi:type="dcterms:W3CDTF">2025-01-23T03:53:18Z</dcterms:created>
  <dcterms:modified xsi:type="dcterms:W3CDTF">2025-01-24T06:13:46Z</dcterms:modified>
</cp:coreProperties>
</file>