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9" r:id="rId5"/>
    <p:sldId id="258"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10" autoAdjust="0"/>
  </p:normalViewPr>
  <p:slideViewPr>
    <p:cSldViewPr snapToGrid="0">
      <p:cViewPr varScale="1">
        <p:scale>
          <a:sx n="92" d="100"/>
          <a:sy n="92" d="100"/>
        </p:scale>
        <p:origin x="12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652E3-304C-4C2F-8AD9-8E98A69459FD}"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DCBE8-0B5C-4D7A-BC42-B2A7A0C6464D}" type="slidenum">
              <a:rPr lang="en-US" smtClean="0"/>
              <a:t>‹#›</a:t>
            </a:fld>
            <a:endParaRPr lang="en-US"/>
          </a:p>
        </p:txBody>
      </p:sp>
    </p:spTree>
    <p:extLst>
      <p:ext uri="{BB962C8B-B14F-4D97-AF65-F5344CB8AC3E}">
        <p14:creationId xmlns:p14="http://schemas.microsoft.com/office/powerpoint/2010/main" val="51160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two visualizations on the slide illustrate the top 10 genres by average and total domestic gross.</a:t>
            </a:r>
          </a:p>
          <a:p>
            <a:pPr>
              <a:buFont typeface="Arial" panose="020B0604020202020204" pitchFamily="34" charset="0"/>
              <a:buNone/>
            </a:pPr>
            <a:endParaRPr lang="en-US" dirty="0"/>
          </a:p>
          <a:p>
            <a:r>
              <a:rPr lang="en-US" b="1" dirty="0"/>
              <a:t>Top 10 Genres by Average Domestic Gross (Left Chart)</a:t>
            </a: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The bar chart shows the average domestic gross for each genre.</a:t>
            </a:r>
          </a:p>
          <a:p>
            <a:pPr marL="742950" lvl="1" indent="-285750">
              <a:buFont typeface="Arial" panose="020B0604020202020204" pitchFamily="34" charset="0"/>
              <a:buChar char="•"/>
            </a:pPr>
            <a:r>
              <a:rPr lang="en-US" dirty="0"/>
              <a:t>Westerns lead with the highest average domestic gross, indicating that individual Western films perform exceptionally well on average.</a:t>
            </a:r>
          </a:p>
          <a:p>
            <a:pPr marL="742950" lvl="1" indent="-285750">
              <a:buFont typeface="Arial" panose="020B0604020202020204" pitchFamily="34" charset="0"/>
              <a:buChar char="•"/>
            </a:pPr>
            <a:r>
              <a:rPr lang="en-US" dirty="0"/>
              <a:t>Other high-performing genres include Music, Family, Animation, and Mystery.</a:t>
            </a:r>
          </a:p>
          <a:p>
            <a:r>
              <a:rPr lang="en-US" b="1" dirty="0"/>
              <a:t>Top 10 Genres by Total Domestic Gross (Right Chart)</a:t>
            </a: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The bar chart shows the total domestic gross for each genre.</a:t>
            </a:r>
          </a:p>
          <a:p>
            <a:pPr marL="742950" lvl="1" indent="-285750">
              <a:buFont typeface="Arial" panose="020B0604020202020204" pitchFamily="34" charset="0"/>
              <a:buChar char="•"/>
            </a:pPr>
            <a:r>
              <a:rPr lang="en-US" dirty="0"/>
              <a:t>Drama dominates in total domestic gross, showing that this genre collectively brings in the highest revenue.</a:t>
            </a:r>
          </a:p>
          <a:p>
            <a:pPr marL="742950" lvl="1" indent="-285750">
              <a:buFont typeface="Arial" panose="020B0604020202020204" pitchFamily="34" charset="0"/>
              <a:buChar char="•"/>
            </a:pPr>
            <a:r>
              <a:rPr lang="en-US" dirty="0"/>
              <a:t>Comedy and Action also show significant total gross, followed by Thriller, Adventure, and Romance.</a:t>
            </a:r>
          </a:p>
          <a:p>
            <a:pPr marL="457200" lvl="1"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CEBDCBE8-0B5C-4D7A-BC42-B2A7A0C6464D}" type="slidenum">
              <a:rPr lang="en-US" smtClean="0"/>
              <a:t>4</a:t>
            </a:fld>
            <a:endParaRPr lang="en-US"/>
          </a:p>
        </p:txBody>
      </p:sp>
    </p:spTree>
    <p:extLst>
      <p:ext uri="{BB962C8B-B14F-4D97-AF65-F5344CB8AC3E}">
        <p14:creationId xmlns:p14="http://schemas.microsoft.com/office/powerpoint/2010/main" val="210008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visualizations on the slide illustrate the total and average foreign gross by genre.</a:t>
            </a:r>
          </a:p>
          <a:p>
            <a:endParaRPr lang="en-US" dirty="0"/>
          </a:p>
          <a:p>
            <a:r>
              <a:rPr lang="en-US" b="1" dirty="0"/>
              <a:t>Total Foreign Gross by Genre (Left Chart)</a:t>
            </a: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The bar chart shows the total foreign gross for each genre.</a:t>
            </a:r>
          </a:p>
          <a:p>
            <a:pPr marL="742950" lvl="1" indent="-285750">
              <a:buFont typeface="Arial" panose="020B0604020202020204" pitchFamily="34" charset="0"/>
              <a:buChar char="•"/>
            </a:pPr>
            <a:r>
              <a:rPr lang="en-US" dirty="0"/>
              <a:t>Notable outlier: The Family genre has an exceptionally high total foreign gross, indicating a significant contribution to overall earnings.</a:t>
            </a:r>
          </a:p>
          <a:p>
            <a:pPr marL="742950" lvl="1" indent="-285750">
              <a:buFont typeface="Arial" panose="020B0604020202020204" pitchFamily="34" charset="0"/>
              <a:buChar char="•"/>
            </a:pPr>
            <a:r>
              <a:rPr lang="en-US" dirty="0"/>
              <a:t>Other high-performing genres include Action, Drama, and Comedy, which also show substantial total gross earnings.</a:t>
            </a:r>
          </a:p>
          <a:p>
            <a:r>
              <a:rPr lang="en-US" b="1" dirty="0"/>
              <a:t>Average Foreign Gross by Genre (Right Chart)</a:t>
            </a: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The bar chart shows the average foreign gross for each genre.</a:t>
            </a:r>
          </a:p>
          <a:p>
            <a:pPr marL="742950" lvl="1" indent="-285750">
              <a:buFont typeface="Arial" panose="020B0604020202020204" pitchFamily="34" charset="0"/>
              <a:buChar char="•"/>
            </a:pPr>
            <a:r>
              <a:rPr lang="en-US" dirty="0"/>
              <a:t>The Western genre, although not the highest in total gross, shows the highest average foreign gross, suggesting that individual Western films tend to perform very well internationally.</a:t>
            </a:r>
          </a:p>
          <a:p>
            <a:pPr marL="742950" lvl="1" indent="-285750">
              <a:buFont typeface="Arial" panose="020B0604020202020204" pitchFamily="34" charset="0"/>
              <a:buChar char="•"/>
            </a:pPr>
            <a:r>
              <a:rPr lang="en-US" dirty="0"/>
              <a:t>Other genres with high average foreign gross include Musical, Family, and Adventure.</a:t>
            </a:r>
          </a:p>
          <a:p>
            <a:endParaRPr lang="en-US" dirty="0"/>
          </a:p>
        </p:txBody>
      </p:sp>
      <p:sp>
        <p:nvSpPr>
          <p:cNvPr id="4" name="Slide Number Placeholder 3"/>
          <p:cNvSpPr>
            <a:spLocks noGrp="1"/>
          </p:cNvSpPr>
          <p:nvPr>
            <p:ph type="sldNum" sz="quarter" idx="5"/>
          </p:nvPr>
        </p:nvSpPr>
        <p:spPr/>
        <p:txBody>
          <a:bodyPr/>
          <a:lstStyle/>
          <a:p>
            <a:fld id="{CEBDCBE8-0B5C-4D7A-BC42-B2A7A0C6464D}" type="slidenum">
              <a:rPr lang="en-US" smtClean="0"/>
              <a:t>5</a:t>
            </a:fld>
            <a:endParaRPr lang="en-US"/>
          </a:p>
        </p:txBody>
      </p:sp>
    </p:spTree>
    <p:extLst>
      <p:ext uri="{BB962C8B-B14F-4D97-AF65-F5344CB8AC3E}">
        <p14:creationId xmlns:p14="http://schemas.microsoft.com/office/powerpoint/2010/main" val="28903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visualizations on the slide illustrate the overall distribution of movie ratings and how they fit into a normal distribution.</a:t>
            </a:r>
          </a:p>
          <a:p>
            <a:endParaRPr lang="en-US" dirty="0"/>
          </a:p>
          <a:p>
            <a:r>
              <a:rPr lang="en-US" b="1" dirty="0"/>
              <a:t>Distribution of Movie Ratings (Left Chart)</a:t>
            </a: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The histogram shows the frequency of movies at each rating level.</a:t>
            </a:r>
          </a:p>
          <a:p>
            <a:pPr marL="742950" lvl="1" indent="-285750">
              <a:buFont typeface="Arial" panose="020B0604020202020204" pitchFamily="34" charset="0"/>
              <a:buChar char="•"/>
            </a:pPr>
            <a:r>
              <a:rPr lang="en-US" dirty="0"/>
              <a:t>Most movies are rated between 5 and 7, with a peak around rating 6.</a:t>
            </a:r>
          </a:p>
          <a:p>
            <a:pPr marL="742950" lvl="1" indent="-285750">
              <a:buFont typeface="Arial" panose="020B0604020202020204" pitchFamily="34" charset="0"/>
              <a:buChar char="•"/>
            </a:pPr>
            <a:r>
              <a:rPr lang="en-US" dirty="0"/>
              <a:t>The distribution is slightly right-skewed, indicating a larger number of high-rating movies compared to low-rating movies.</a:t>
            </a:r>
          </a:p>
          <a:p>
            <a:endParaRPr lang="en-US" dirty="0"/>
          </a:p>
          <a:p>
            <a:r>
              <a:rPr lang="en-US" b="1" dirty="0"/>
              <a:t>Normal Distribution Fit for Average Ratings (Right Chart)</a:t>
            </a:r>
            <a:endParaRPr lang="en-US" dirty="0"/>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dirty="0"/>
              <a:t>The histogram shows the distribution of average ratings overlaid with a normal distribution curve.</a:t>
            </a:r>
          </a:p>
          <a:p>
            <a:pPr marL="742950" lvl="1" indent="-285750">
              <a:buFont typeface="Arial" panose="020B0604020202020204" pitchFamily="34" charset="0"/>
              <a:buChar char="•"/>
            </a:pPr>
            <a:r>
              <a:rPr lang="en-US" dirty="0"/>
              <a:t>The normal distribution curve helps to visualize the central tendency and dispersion of the ratings.</a:t>
            </a:r>
          </a:p>
          <a:p>
            <a:pPr marL="742950" lvl="1" indent="-285750">
              <a:buFont typeface="Arial" panose="020B0604020202020204" pitchFamily="34" charset="0"/>
              <a:buChar char="•"/>
            </a:pPr>
            <a:r>
              <a:rPr lang="en-US" dirty="0"/>
              <a:t>The majority of movies cluster around the mean rating of approximately 6, with fewer movies receiving very high or very low ratings.</a:t>
            </a:r>
          </a:p>
          <a:p>
            <a:endParaRPr lang="en-US" dirty="0"/>
          </a:p>
          <a:p>
            <a:pPr>
              <a:buFont typeface="Arial" panose="020B0604020202020204" pitchFamily="34" charset="0"/>
              <a:buChar char="•"/>
            </a:pPr>
            <a:r>
              <a:rPr lang="en-US" b="1" dirty="0"/>
              <a:t>Central </a:t>
            </a:r>
            <a:r>
              <a:rPr lang="en-US" b="1" dirty="0" err="1"/>
              <a:t>Tendency:</a:t>
            </a:r>
            <a:r>
              <a:rPr lang="en-US" dirty="0" err="1"/>
              <a:t>The</a:t>
            </a:r>
            <a:r>
              <a:rPr lang="en-US" dirty="0"/>
              <a:t> mean and median ratings are around 6, suggesting that most movies receive moderate to good reviews.</a:t>
            </a:r>
          </a:p>
          <a:p>
            <a:pPr>
              <a:buFont typeface="Arial" panose="020B0604020202020204" pitchFamily="34" charset="0"/>
              <a:buChar char="•"/>
            </a:pPr>
            <a:r>
              <a:rPr lang="en-US" dirty="0"/>
              <a:t>High ratings (8 and above) are less common, indicating that exceptional movies are rare.</a:t>
            </a:r>
          </a:p>
          <a:p>
            <a:pPr>
              <a:buFont typeface="Arial" panose="020B0604020202020204" pitchFamily="34" charset="0"/>
              <a:buNone/>
            </a:pPr>
            <a:endParaRPr lang="en-US" dirty="0"/>
          </a:p>
          <a:p>
            <a:pPr>
              <a:buFont typeface="Arial" panose="020B0604020202020204" pitchFamily="34" charset="0"/>
              <a:buChar char="•"/>
            </a:pPr>
            <a:r>
              <a:rPr lang="en-US" b="1" dirty="0" err="1"/>
              <a:t>Dispersion:</a:t>
            </a:r>
            <a:r>
              <a:rPr lang="en-US" dirty="0" err="1"/>
              <a:t>The</a:t>
            </a:r>
            <a:r>
              <a:rPr lang="en-US" dirty="0"/>
              <a:t> spread of ratings shows a standard deviation indicating variability in movie quality as perceived by audiences.</a:t>
            </a:r>
          </a:p>
          <a:p>
            <a:pPr>
              <a:buFont typeface="Arial" panose="020B0604020202020204" pitchFamily="34" charset="0"/>
              <a:buChar char="•"/>
            </a:pPr>
            <a:r>
              <a:rPr lang="en-US" dirty="0"/>
              <a:t>The skewness suggests that while most movies are average, there is a slight tendency for movies to receive higher ratings rather than very low ones.</a:t>
            </a:r>
          </a:p>
          <a:p>
            <a:endParaRPr lang="en-US" dirty="0"/>
          </a:p>
        </p:txBody>
      </p:sp>
      <p:sp>
        <p:nvSpPr>
          <p:cNvPr id="4" name="Slide Number Placeholder 3"/>
          <p:cNvSpPr>
            <a:spLocks noGrp="1"/>
          </p:cNvSpPr>
          <p:nvPr>
            <p:ph type="sldNum" sz="quarter" idx="5"/>
          </p:nvPr>
        </p:nvSpPr>
        <p:spPr/>
        <p:txBody>
          <a:bodyPr/>
          <a:lstStyle/>
          <a:p>
            <a:fld id="{CEBDCBE8-0B5C-4D7A-BC42-B2A7A0C6464D}" type="slidenum">
              <a:rPr lang="en-US" smtClean="0"/>
              <a:t>6</a:t>
            </a:fld>
            <a:endParaRPr lang="en-US"/>
          </a:p>
        </p:txBody>
      </p:sp>
    </p:spTree>
    <p:extLst>
      <p:ext uri="{BB962C8B-B14F-4D97-AF65-F5344CB8AC3E}">
        <p14:creationId xmlns:p14="http://schemas.microsoft.com/office/powerpoint/2010/main" val="358022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AB7B-B8DD-4A9B-B38F-21C754B40F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72BC4-03FC-4399-838C-B655B790A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4ADA0D-234D-4A00-BB5C-FF506A4214B3}"/>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5" name="Footer Placeholder 4">
            <a:extLst>
              <a:ext uri="{FF2B5EF4-FFF2-40B4-BE49-F238E27FC236}">
                <a16:creationId xmlns:a16="http://schemas.microsoft.com/office/drawing/2014/main" id="{6FF27AC2-617D-494C-8BA1-8ED51B74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04969-F705-42B1-869F-EE044779DD4E}"/>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164400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09D3-A05E-4B51-AF3D-230307E70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44077F-B138-4868-B1EC-73E6A2465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CF7C9-9D53-45D7-91EA-ECCEE5EDBE4D}"/>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5" name="Footer Placeholder 4">
            <a:extLst>
              <a:ext uri="{FF2B5EF4-FFF2-40B4-BE49-F238E27FC236}">
                <a16:creationId xmlns:a16="http://schemas.microsoft.com/office/drawing/2014/main" id="{B07569BB-6C71-4646-A416-3ED143105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6202D-E093-43B5-9EF7-FD1A6476B8EB}"/>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359349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2061A-EAFA-4889-9522-95E490D73F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BB5034-5710-4FC6-8FC7-6B8BD8969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8C1D2-BA24-48A2-8A7A-9FC109B74D1C}"/>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5" name="Footer Placeholder 4">
            <a:extLst>
              <a:ext uri="{FF2B5EF4-FFF2-40B4-BE49-F238E27FC236}">
                <a16:creationId xmlns:a16="http://schemas.microsoft.com/office/drawing/2014/main" id="{27E6CB6C-3800-482C-A953-57297D302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D3B0E-F6CB-4AF2-9CB6-291684E5DE0C}"/>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78817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B567-FDB7-46E3-9F23-93D138EAA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93C75-1C8A-42A4-AC7A-64BDF71A68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26C24-9511-46F6-9261-2415F89D4751}"/>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5" name="Footer Placeholder 4">
            <a:extLst>
              <a:ext uri="{FF2B5EF4-FFF2-40B4-BE49-F238E27FC236}">
                <a16:creationId xmlns:a16="http://schemas.microsoft.com/office/drawing/2014/main" id="{8C7DF0FA-74C2-4B9B-85A0-CA4B4B886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367AD-17B4-4F64-ADBD-5700DE1451AA}"/>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30230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9633-C5FA-4E20-9758-3D72E988D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8C1B3C-426B-4637-8858-580DBE69A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94AF2D-01C3-4E39-A68C-AFF6FB801503}"/>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5" name="Footer Placeholder 4">
            <a:extLst>
              <a:ext uri="{FF2B5EF4-FFF2-40B4-BE49-F238E27FC236}">
                <a16:creationId xmlns:a16="http://schemas.microsoft.com/office/drawing/2014/main" id="{F431E5FB-03A6-413A-AD02-ADEDDAB3E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0EBA5-7AF5-48BD-AEB2-D0BFDCB4CB50}"/>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176858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D9EF-890F-45B5-8757-59AD57728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E3966-A5FE-4780-BC90-224F6DEAC1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E8A424-8C47-43CB-9605-E7B62E0839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097B76-99DE-4661-B46B-2AFA4E0D18B3}"/>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6" name="Footer Placeholder 5">
            <a:extLst>
              <a:ext uri="{FF2B5EF4-FFF2-40B4-BE49-F238E27FC236}">
                <a16:creationId xmlns:a16="http://schemas.microsoft.com/office/drawing/2014/main" id="{BA1F9A3B-F2C0-461F-AA88-8C72E1407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7677E-C8CF-438A-90A4-2DB8BD2E7F20}"/>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72816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558E-B353-4D55-A5E0-0B6A434DF6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D066A0-ED02-44E5-860A-5A056494A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8905B-7D2F-4DA5-9887-E475404712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C8ABA-4320-4BFC-A639-82C40A054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A39E0E-48AF-4CC8-86FB-4051DE8EF1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997C5-622F-4ADD-BAC5-BB0083D7D024}"/>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8" name="Footer Placeholder 7">
            <a:extLst>
              <a:ext uri="{FF2B5EF4-FFF2-40B4-BE49-F238E27FC236}">
                <a16:creationId xmlns:a16="http://schemas.microsoft.com/office/drawing/2014/main" id="{F6C5631B-F6B5-4230-8212-A781184B6E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273338-178A-40A1-BE26-F8001D8C5E89}"/>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183820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C8FC-F6B0-42FB-AE11-456BAFCEAE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60E74E-1053-4F6E-97D6-62C51FFDA8E4}"/>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4" name="Footer Placeholder 3">
            <a:extLst>
              <a:ext uri="{FF2B5EF4-FFF2-40B4-BE49-F238E27FC236}">
                <a16:creationId xmlns:a16="http://schemas.microsoft.com/office/drawing/2014/main" id="{EFE3BF40-EEE5-4CAC-8B8F-54A5C4031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AE1827-FB52-4EDE-98AE-F4263E37B162}"/>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338775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3E68C-1B0E-47FC-8F01-0E02744668C2}"/>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3" name="Footer Placeholder 2">
            <a:extLst>
              <a:ext uri="{FF2B5EF4-FFF2-40B4-BE49-F238E27FC236}">
                <a16:creationId xmlns:a16="http://schemas.microsoft.com/office/drawing/2014/main" id="{570BE3C0-5842-4F79-AC91-D32E2FCF95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CA584C-FDDD-458C-92D7-E625C9DE51FF}"/>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158407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9898-B71B-4494-9438-D0F9CC4116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CF888A-0EA2-4BDA-B11A-BE50A28F0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6E43A-E194-4110-9988-59D83F143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20FA6-A362-418B-924E-55627E0BD490}"/>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6" name="Footer Placeholder 5">
            <a:extLst>
              <a:ext uri="{FF2B5EF4-FFF2-40B4-BE49-F238E27FC236}">
                <a16:creationId xmlns:a16="http://schemas.microsoft.com/office/drawing/2014/main" id="{F2C5C1B1-3804-4134-BDBF-B57964D40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79611-1D5E-4F97-9CB3-55D8938686C1}"/>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407656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2CA9-2B38-49B5-8631-7185FC3EE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17FF02-5F62-4C1B-AF09-0724E65ECB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184B2-5F70-4279-975B-A088697CA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CEC29-A6FA-47FA-9C6D-0C21B9CDA939}"/>
              </a:ext>
            </a:extLst>
          </p:cNvPr>
          <p:cNvSpPr>
            <a:spLocks noGrp="1"/>
          </p:cNvSpPr>
          <p:nvPr>
            <p:ph type="dt" sz="half" idx="10"/>
          </p:nvPr>
        </p:nvSpPr>
        <p:spPr/>
        <p:txBody>
          <a:bodyPr/>
          <a:lstStyle/>
          <a:p>
            <a:fld id="{7E25E3FF-4F83-490C-815C-404A74FFF322}" type="datetimeFigureOut">
              <a:rPr lang="en-US" smtClean="0"/>
              <a:t>8/6/2024</a:t>
            </a:fld>
            <a:endParaRPr lang="en-US"/>
          </a:p>
        </p:txBody>
      </p:sp>
      <p:sp>
        <p:nvSpPr>
          <p:cNvPr id="6" name="Footer Placeholder 5">
            <a:extLst>
              <a:ext uri="{FF2B5EF4-FFF2-40B4-BE49-F238E27FC236}">
                <a16:creationId xmlns:a16="http://schemas.microsoft.com/office/drawing/2014/main" id="{2F568E9D-5BA2-4001-BE19-FB163928D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34346-C570-4124-88BB-675E6DCF7D8F}"/>
              </a:ext>
            </a:extLst>
          </p:cNvPr>
          <p:cNvSpPr>
            <a:spLocks noGrp="1"/>
          </p:cNvSpPr>
          <p:nvPr>
            <p:ph type="sldNum" sz="quarter" idx="12"/>
          </p:nvPr>
        </p:nvSpPr>
        <p:spPr/>
        <p:txBody>
          <a:bodyPr/>
          <a:lstStyle/>
          <a:p>
            <a:fld id="{26D42732-462C-4B40-B0AB-ECF6F518A029}" type="slidenum">
              <a:rPr lang="en-US" smtClean="0"/>
              <a:t>‹#›</a:t>
            </a:fld>
            <a:endParaRPr lang="en-US"/>
          </a:p>
        </p:txBody>
      </p:sp>
    </p:spTree>
    <p:extLst>
      <p:ext uri="{BB962C8B-B14F-4D97-AF65-F5344CB8AC3E}">
        <p14:creationId xmlns:p14="http://schemas.microsoft.com/office/powerpoint/2010/main" val="85726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08D3D2-93FF-44C2-ABF0-08E366210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5C42D8-AA0C-4DA4-8971-71CC4CD02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3AD15-25A2-4033-AA0C-6F6DD94AB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5E3FF-4F83-490C-815C-404A74FFF322}" type="datetimeFigureOut">
              <a:rPr lang="en-US" smtClean="0"/>
              <a:t>8/6/2024</a:t>
            </a:fld>
            <a:endParaRPr lang="en-US"/>
          </a:p>
        </p:txBody>
      </p:sp>
      <p:sp>
        <p:nvSpPr>
          <p:cNvPr id="5" name="Footer Placeholder 4">
            <a:extLst>
              <a:ext uri="{FF2B5EF4-FFF2-40B4-BE49-F238E27FC236}">
                <a16:creationId xmlns:a16="http://schemas.microsoft.com/office/drawing/2014/main" id="{269F901C-DA2F-4BE7-BA16-7BF65993F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99055D-D1BA-48D0-9C94-D25D3E87D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42732-462C-4B40-B0AB-ECF6F518A029}" type="slidenum">
              <a:rPr lang="en-US" smtClean="0"/>
              <a:t>‹#›</a:t>
            </a:fld>
            <a:endParaRPr lang="en-US"/>
          </a:p>
        </p:txBody>
      </p:sp>
    </p:spTree>
    <p:extLst>
      <p:ext uri="{BB962C8B-B14F-4D97-AF65-F5344CB8AC3E}">
        <p14:creationId xmlns:p14="http://schemas.microsoft.com/office/powerpoint/2010/main" val="4208544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CBD54-1070-49EF-B845-EB3A03B7A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61CB07-D35F-48E6-BC02-26D9E13612C0}"/>
              </a:ext>
            </a:extLst>
          </p:cNvPr>
          <p:cNvSpPr>
            <a:spLocks noGrp="1"/>
          </p:cNvSpPr>
          <p:nvPr>
            <p:ph type="ctrTitle"/>
          </p:nvPr>
        </p:nvSpPr>
        <p:spPr/>
        <p:txBody>
          <a:bodyPr/>
          <a:lstStyle/>
          <a:p>
            <a:r>
              <a:rPr lang="en-US" b="1" dirty="0">
                <a:solidFill>
                  <a:schemeClr val="bg1"/>
                </a:solidFill>
              </a:rPr>
              <a:t>Movie Analysis</a:t>
            </a:r>
          </a:p>
        </p:txBody>
      </p:sp>
      <p:sp>
        <p:nvSpPr>
          <p:cNvPr id="3" name="Subtitle 2">
            <a:extLst>
              <a:ext uri="{FF2B5EF4-FFF2-40B4-BE49-F238E27FC236}">
                <a16:creationId xmlns:a16="http://schemas.microsoft.com/office/drawing/2014/main" id="{2D125199-91C8-4770-8C8A-242F47A52B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462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CBD54-1070-49EF-B845-EB3A03B7A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61CB07-D35F-48E6-BC02-26D9E13612C0}"/>
              </a:ext>
            </a:extLst>
          </p:cNvPr>
          <p:cNvSpPr>
            <a:spLocks noGrp="1"/>
          </p:cNvSpPr>
          <p:nvPr>
            <p:ph type="ctrTitle"/>
          </p:nvPr>
        </p:nvSpPr>
        <p:spPr>
          <a:xfrm>
            <a:off x="1524000" y="0"/>
            <a:ext cx="9144000" cy="2387600"/>
          </a:xfrm>
        </p:spPr>
        <p:txBody>
          <a:bodyPr>
            <a:noAutofit/>
          </a:bodyPr>
          <a:lstStyle/>
          <a:p>
            <a:r>
              <a:rPr lang="en-US" sz="4000" b="1" dirty="0">
                <a:solidFill>
                  <a:schemeClr val="bg1"/>
                </a:solidFill>
              </a:rPr>
              <a:t>Business Problem</a:t>
            </a:r>
            <a:br>
              <a:rPr lang="en-US" sz="2000" b="1" dirty="0"/>
            </a:br>
            <a:endParaRPr lang="en-US" sz="2000" dirty="0"/>
          </a:p>
        </p:txBody>
      </p:sp>
      <p:sp>
        <p:nvSpPr>
          <p:cNvPr id="3" name="Subtitle 2">
            <a:extLst>
              <a:ext uri="{FF2B5EF4-FFF2-40B4-BE49-F238E27FC236}">
                <a16:creationId xmlns:a16="http://schemas.microsoft.com/office/drawing/2014/main" id="{2D125199-91C8-4770-8C8A-242F47A52BC8}"/>
              </a:ext>
            </a:extLst>
          </p:cNvPr>
          <p:cNvSpPr>
            <a:spLocks noGrp="1"/>
          </p:cNvSpPr>
          <p:nvPr>
            <p:ph type="subTitle" idx="1"/>
          </p:nvPr>
        </p:nvSpPr>
        <p:spPr>
          <a:xfrm>
            <a:off x="1524000" y="3146565"/>
            <a:ext cx="9144000" cy="1655762"/>
          </a:xfrm>
        </p:spPr>
        <p:txBody>
          <a:bodyPr>
            <a:noAutofit/>
          </a:bodyPr>
          <a:lstStyle/>
          <a:p>
            <a:r>
              <a:rPr lang="en-US" dirty="0">
                <a:solidFill>
                  <a:schemeClr val="bg1"/>
                </a:solidFill>
              </a:rPr>
              <a:t>Explore what types of films are currently doing the best at the box office. You must then translate those findings into actionable insights that the head of your company's new movie studio can use to help decide what type of films to create.</a:t>
            </a:r>
          </a:p>
        </p:txBody>
      </p:sp>
    </p:spTree>
    <p:extLst>
      <p:ext uri="{BB962C8B-B14F-4D97-AF65-F5344CB8AC3E}">
        <p14:creationId xmlns:p14="http://schemas.microsoft.com/office/powerpoint/2010/main" val="146236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CBD54-1070-49EF-B845-EB3A03B7A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61CB07-D35F-48E6-BC02-26D9E13612C0}"/>
              </a:ext>
            </a:extLst>
          </p:cNvPr>
          <p:cNvSpPr>
            <a:spLocks noGrp="1"/>
          </p:cNvSpPr>
          <p:nvPr>
            <p:ph type="ctrTitle"/>
          </p:nvPr>
        </p:nvSpPr>
        <p:spPr>
          <a:xfrm>
            <a:off x="1625600" y="-795867"/>
            <a:ext cx="9144000" cy="2387600"/>
          </a:xfrm>
        </p:spPr>
        <p:txBody>
          <a:bodyPr>
            <a:noAutofit/>
          </a:bodyPr>
          <a:lstStyle/>
          <a:p>
            <a:r>
              <a:rPr lang="en-US" sz="7200" b="1" dirty="0">
                <a:solidFill>
                  <a:schemeClr val="bg1"/>
                </a:solidFill>
              </a:rPr>
              <a:t>Data</a:t>
            </a:r>
          </a:p>
        </p:txBody>
      </p:sp>
      <p:sp>
        <p:nvSpPr>
          <p:cNvPr id="3" name="Subtitle 2">
            <a:extLst>
              <a:ext uri="{FF2B5EF4-FFF2-40B4-BE49-F238E27FC236}">
                <a16:creationId xmlns:a16="http://schemas.microsoft.com/office/drawing/2014/main" id="{2D125199-91C8-4770-8C8A-242F47A52BC8}"/>
              </a:ext>
            </a:extLst>
          </p:cNvPr>
          <p:cNvSpPr>
            <a:spLocks noGrp="1"/>
          </p:cNvSpPr>
          <p:nvPr>
            <p:ph type="subTitle" idx="1"/>
          </p:nvPr>
        </p:nvSpPr>
        <p:spPr>
          <a:xfrm>
            <a:off x="2895600" y="2601119"/>
            <a:ext cx="7128933" cy="1655762"/>
          </a:xfrm>
        </p:spPr>
        <p:txBody>
          <a:bodyPr>
            <a:noAutofit/>
          </a:bodyPr>
          <a:lstStyle/>
          <a:p>
            <a:r>
              <a:rPr lang="en-US" dirty="0">
                <a:solidFill>
                  <a:schemeClr val="bg1"/>
                </a:solidFill>
              </a:rPr>
              <a:t>The data used was obtained from </a:t>
            </a:r>
            <a:r>
              <a:rPr lang="en-US" dirty="0" err="1">
                <a:solidFill>
                  <a:schemeClr val="bg1"/>
                </a:solidFill>
              </a:rPr>
              <a:t>im.db</a:t>
            </a:r>
            <a:r>
              <a:rPr lang="en-US" dirty="0">
                <a:solidFill>
                  <a:schemeClr val="bg1"/>
                </a:solidFill>
              </a:rPr>
              <a:t>. This contained basic movie information (e.g. movie title, directors, genre, movie ratings). Box office gross, a CSV file containing movie financials (e.g. gross revenue foreign and domestic,)</a:t>
            </a:r>
          </a:p>
        </p:txBody>
      </p:sp>
    </p:spTree>
    <p:extLst>
      <p:ext uri="{BB962C8B-B14F-4D97-AF65-F5344CB8AC3E}">
        <p14:creationId xmlns:p14="http://schemas.microsoft.com/office/powerpoint/2010/main" val="333693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CBD54-1070-49EF-B845-EB3A03B7A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09"/>
            <a:ext cx="12192000" cy="6858000"/>
          </a:xfrm>
          <a:prstGeom prst="rect">
            <a:avLst/>
          </a:prstGeom>
        </p:spPr>
      </p:pic>
      <p:sp>
        <p:nvSpPr>
          <p:cNvPr id="2" name="Title 1">
            <a:extLst>
              <a:ext uri="{FF2B5EF4-FFF2-40B4-BE49-F238E27FC236}">
                <a16:creationId xmlns:a16="http://schemas.microsoft.com/office/drawing/2014/main" id="{3761CB07-D35F-48E6-BC02-26D9E13612C0}"/>
              </a:ext>
            </a:extLst>
          </p:cNvPr>
          <p:cNvSpPr>
            <a:spLocks noGrp="1"/>
          </p:cNvSpPr>
          <p:nvPr>
            <p:ph type="ctrTitle"/>
          </p:nvPr>
        </p:nvSpPr>
        <p:spPr>
          <a:xfrm>
            <a:off x="1524000" y="0"/>
            <a:ext cx="9144000" cy="1655762"/>
          </a:xfrm>
        </p:spPr>
        <p:txBody>
          <a:bodyPr>
            <a:noAutofit/>
          </a:bodyPr>
          <a:lstStyle/>
          <a:p>
            <a:r>
              <a:rPr lang="en-US" dirty="0">
                <a:solidFill>
                  <a:schemeClr val="bg1"/>
                </a:solidFill>
              </a:rPr>
              <a:t>Top 10 Genres by Avg and Total Domestic Gross</a:t>
            </a:r>
          </a:p>
        </p:txBody>
      </p:sp>
      <p:sp>
        <p:nvSpPr>
          <p:cNvPr id="3" name="Subtitle 2">
            <a:extLst>
              <a:ext uri="{FF2B5EF4-FFF2-40B4-BE49-F238E27FC236}">
                <a16:creationId xmlns:a16="http://schemas.microsoft.com/office/drawing/2014/main" id="{2D125199-91C8-4770-8C8A-242F47A52BC8}"/>
              </a:ext>
            </a:extLst>
          </p:cNvPr>
          <p:cNvSpPr>
            <a:spLocks noGrp="1"/>
          </p:cNvSpPr>
          <p:nvPr>
            <p:ph type="subTitle" idx="1"/>
          </p:nvPr>
        </p:nvSpPr>
        <p:spPr>
          <a:xfrm>
            <a:off x="1797701" y="5215812"/>
            <a:ext cx="9144000" cy="1655762"/>
          </a:xfrm>
        </p:spPr>
        <p:txBody>
          <a:bodyPr>
            <a:noAutofit/>
          </a:bodyPr>
          <a:lstStyle/>
          <a:p>
            <a:endParaRPr lang="en-US" dirty="0">
              <a:solidFill>
                <a:schemeClr val="bg1"/>
              </a:solidFill>
            </a:endParaRPr>
          </a:p>
        </p:txBody>
      </p:sp>
      <p:pic>
        <p:nvPicPr>
          <p:cNvPr id="8" name="Picture 7">
            <a:extLst>
              <a:ext uri="{FF2B5EF4-FFF2-40B4-BE49-F238E27FC236}">
                <a16:creationId xmlns:a16="http://schemas.microsoft.com/office/drawing/2014/main" id="{400B97BA-7E34-4E63-9A89-80DF77F52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51518"/>
            <a:ext cx="5822300" cy="5215813"/>
          </a:xfrm>
          <a:prstGeom prst="rect">
            <a:avLst/>
          </a:prstGeom>
        </p:spPr>
      </p:pic>
      <p:pic>
        <p:nvPicPr>
          <p:cNvPr id="6" name="Picture 5">
            <a:extLst>
              <a:ext uri="{FF2B5EF4-FFF2-40B4-BE49-F238E27FC236}">
                <a16:creationId xmlns:a16="http://schemas.microsoft.com/office/drawing/2014/main" id="{D8815A1D-F7CB-4FFE-928B-EEF17E4971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2303" y="1655762"/>
            <a:ext cx="6369697" cy="5215812"/>
          </a:xfrm>
          <a:prstGeom prst="rect">
            <a:avLst/>
          </a:prstGeom>
        </p:spPr>
      </p:pic>
    </p:spTree>
    <p:extLst>
      <p:ext uri="{BB962C8B-B14F-4D97-AF65-F5344CB8AC3E}">
        <p14:creationId xmlns:p14="http://schemas.microsoft.com/office/powerpoint/2010/main" val="67084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CBD54-1070-49EF-B845-EB3A03B7A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61CB07-D35F-48E6-BC02-26D9E13612C0}"/>
              </a:ext>
            </a:extLst>
          </p:cNvPr>
          <p:cNvSpPr>
            <a:spLocks noGrp="1"/>
          </p:cNvSpPr>
          <p:nvPr>
            <p:ph type="ctrTitle"/>
          </p:nvPr>
        </p:nvSpPr>
        <p:spPr>
          <a:xfrm>
            <a:off x="1524000" y="0"/>
            <a:ext cx="9144000" cy="1655762"/>
          </a:xfrm>
        </p:spPr>
        <p:txBody>
          <a:bodyPr>
            <a:noAutofit/>
          </a:bodyPr>
          <a:lstStyle/>
          <a:p>
            <a:r>
              <a:rPr lang="en-US" dirty="0">
                <a:solidFill>
                  <a:schemeClr val="bg1"/>
                </a:solidFill>
              </a:rPr>
              <a:t>Foreign Box Office Success by Genre</a:t>
            </a:r>
          </a:p>
        </p:txBody>
      </p:sp>
      <p:sp>
        <p:nvSpPr>
          <p:cNvPr id="3" name="Subtitle 2">
            <a:extLst>
              <a:ext uri="{FF2B5EF4-FFF2-40B4-BE49-F238E27FC236}">
                <a16:creationId xmlns:a16="http://schemas.microsoft.com/office/drawing/2014/main" id="{2D125199-91C8-4770-8C8A-242F47A52BC8}"/>
              </a:ext>
            </a:extLst>
          </p:cNvPr>
          <p:cNvSpPr>
            <a:spLocks noGrp="1"/>
          </p:cNvSpPr>
          <p:nvPr>
            <p:ph type="subTitle" idx="1"/>
          </p:nvPr>
        </p:nvSpPr>
        <p:spPr>
          <a:xfrm>
            <a:off x="1420672" y="6030119"/>
            <a:ext cx="9144000" cy="1655762"/>
          </a:xfrm>
        </p:spPr>
        <p:txBody>
          <a:bodyPr>
            <a:noAutofit/>
          </a:bodyPr>
          <a:lstStyle/>
          <a:p>
            <a:endParaRPr lang="en-US" dirty="0">
              <a:solidFill>
                <a:schemeClr val="bg1"/>
              </a:solidFill>
            </a:endParaRPr>
          </a:p>
        </p:txBody>
      </p:sp>
      <p:pic>
        <p:nvPicPr>
          <p:cNvPr id="18" name="Picture 17">
            <a:extLst>
              <a:ext uri="{FF2B5EF4-FFF2-40B4-BE49-F238E27FC236}">
                <a16:creationId xmlns:a16="http://schemas.microsoft.com/office/drawing/2014/main" id="{77157E00-7C32-45D4-A76C-3D8DBB23A4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55762"/>
            <a:ext cx="12192000" cy="5202238"/>
          </a:xfrm>
          <a:prstGeom prst="rect">
            <a:avLst/>
          </a:prstGeom>
        </p:spPr>
      </p:pic>
    </p:spTree>
    <p:extLst>
      <p:ext uri="{BB962C8B-B14F-4D97-AF65-F5344CB8AC3E}">
        <p14:creationId xmlns:p14="http://schemas.microsoft.com/office/powerpoint/2010/main" val="60259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CBD54-1070-49EF-B845-EB3A03B7A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61CB07-D35F-48E6-BC02-26D9E13612C0}"/>
              </a:ext>
            </a:extLst>
          </p:cNvPr>
          <p:cNvSpPr>
            <a:spLocks noGrp="1"/>
          </p:cNvSpPr>
          <p:nvPr>
            <p:ph type="ctrTitle"/>
          </p:nvPr>
        </p:nvSpPr>
        <p:spPr>
          <a:xfrm>
            <a:off x="1524000" y="0"/>
            <a:ext cx="9144000" cy="1026367"/>
          </a:xfrm>
        </p:spPr>
        <p:txBody>
          <a:bodyPr>
            <a:noAutofit/>
          </a:bodyPr>
          <a:lstStyle/>
          <a:p>
            <a:r>
              <a:rPr lang="en-US" b="1" dirty="0">
                <a:solidFill>
                  <a:schemeClr val="bg1"/>
                </a:solidFill>
              </a:rPr>
              <a:t>Distribution of Movie Ratings</a:t>
            </a:r>
          </a:p>
        </p:txBody>
      </p:sp>
      <p:pic>
        <p:nvPicPr>
          <p:cNvPr id="7" name="Picture 6">
            <a:extLst>
              <a:ext uri="{FF2B5EF4-FFF2-40B4-BE49-F238E27FC236}">
                <a16:creationId xmlns:a16="http://schemas.microsoft.com/office/drawing/2014/main" id="{70516009-8BF8-4CD3-A329-BD10160734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4435"/>
            <a:ext cx="5852172" cy="5623565"/>
          </a:xfrm>
          <a:prstGeom prst="rect">
            <a:avLst/>
          </a:prstGeom>
        </p:spPr>
      </p:pic>
      <p:pic>
        <p:nvPicPr>
          <p:cNvPr id="10" name="Picture 9">
            <a:extLst>
              <a:ext uri="{FF2B5EF4-FFF2-40B4-BE49-F238E27FC236}">
                <a16:creationId xmlns:a16="http://schemas.microsoft.com/office/drawing/2014/main" id="{81BA69A3-4DFC-46B3-8999-D9F187576B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2172" y="1234435"/>
            <a:ext cx="6365262" cy="5623565"/>
          </a:xfrm>
          <a:prstGeom prst="rect">
            <a:avLst/>
          </a:prstGeom>
        </p:spPr>
      </p:pic>
      <p:sp>
        <p:nvSpPr>
          <p:cNvPr id="11" name="Rectangle 1">
            <a:extLst>
              <a:ext uri="{FF2B5EF4-FFF2-40B4-BE49-F238E27FC236}">
                <a16:creationId xmlns:a16="http://schemas.microsoft.com/office/drawing/2014/main" id="{313D4795-51E3-482F-B166-1A20F323CFD3}"/>
              </a:ext>
            </a:extLst>
          </p:cNvPr>
          <p:cNvSpPr>
            <a:spLocks noGrp="1" noChangeArrowheads="1"/>
          </p:cNvSpPr>
          <p:nvPr>
            <p:ph type="subTitle" idx="1"/>
          </p:nvPr>
        </p:nvSpPr>
        <p:spPr bwMode="auto">
          <a:xfrm>
            <a:off x="1334277" y="5934670"/>
            <a:ext cx="10191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28430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CBD54-1070-49EF-B845-EB3A03B7A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61CB07-D35F-48E6-BC02-26D9E13612C0}"/>
              </a:ext>
            </a:extLst>
          </p:cNvPr>
          <p:cNvSpPr>
            <a:spLocks noGrp="1"/>
          </p:cNvSpPr>
          <p:nvPr>
            <p:ph type="ctrTitle"/>
          </p:nvPr>
        </p:nvSpPr>
        <p:spPr>
          <a:xfrm>
            <a:off x="1524000" y="-1193800"/>
            <a:ext cx="9144000" cy="2387600"/>
          </a:xfrm>
        </p:spPr>
        <p:txBody>
          <a:bodyPr>
            <a:noAutofit/>
          </a:bodyPr>
          <a:lstStyle/>
          <a:p>
            <a:r>
              <a:rPr lang="en-US" b="1" dirty="0">
                <a:solidFill>
                  <a:schemeClr val="bg1"/>
                </a:solidFill>
              </a:rPr>
              <a:t>Recommendations</a:t>
            </a:r>
          </a:p>
        </p:txBody>
      </p:sp>
      <p:sp>
        <p:nvSpPr>
          <p:cNvPr id="3" name="Subtitle 2">
            <a:extLst>
              <a:ext uri="{FF2B5EF4-FFF2-40B4-BE49-F238E27FC236}">
                <a16:creationId xmlns:a16="http://schemas.microsoft.com/office/drawing/2014/main" id="{2D125199-91C8-4770-8C8A-242F47A52BC8}"/>
              </a:ext>
            </a:extLst>
          </p:cNvPr>
          <p:cNvSpPr>
            <a:spLocks noGrp="1"/>
          </p:cNvSpPr>
          <p:nvPr>
            <p:ph type="subTitle" idx="1"/>
          </p:nvPr>
        </p:nvSpPr>
        <p:spPr>
          <a:xfrm>
            <a:off x="2955386" y="1417217"/>
            <a:ext cx="6281227" cy="4233950"/>
          </a:xfrm>
        </p:spPr>
        <p:txBody>
          <a:bodyPr>
            <a:noAutofit/>
          </a:bodyPr>
          <a:lstStyle/>
          <a:p>
            <a:r>
              <a:rPr lang="en-US" dirty="0">
                <a:solidFill>
                  <a:schemeClr val="bg1"/>
                </a:solidFill>
              </a:rPr>
              <a:t>We can derive several actionable insights to address the business problem based on the analyses performed.</a:t>
            </a:r>
          </a:p>
          <a:p>
            <a:pPr marL="457200" indent="-457200">
              <a:buFont typeface="+mj-lt"/>
              <a:buAutoNum type="arabicPeriod"/>
            </a:pPr>
            <a:r>
              <a:rPr lang="en-US" dirty="0">
                <a:solidFill>
                  <a:schemeClr val="bg1"/>
                </a:solidFill>
              </a:rPr>
              <a:t>High Total Gross: Drama and Western consistently show the highest total gross.</a:t>
            </a:r>
          </a:p>
          <a:p>
            <a:pPr marL="457200" indent="-457200">
              <a:buFont typeface="+mj-lt"/>
              <a:buAutoNum type="arabicPeriod"/>
            </a:pPr>
            <a:r>
              <a:rPr lang="en-US" dirty="0">
                <a:solidFill>
                  <a:schemeClr val="bg1"/>
                </a:solidFill>
              </a:rPr>
              <a:t>Average Ratings and Votes: Prioritize genres like Comedy and Drama. Both have high engagement and favorable audience ratings.</a:t>
            </a:r>
          </a:p>
          <a:p>
            <a:pPr marL="457200" indent="-457200">
              <a:buFont typeface="+mj-lt"/>
              <a:buAutoNum type="arabicPeriod"/>
            </a:pPr>
            <a:r>
              <a:rPr lang="en-US" dirty="0">
                <a:solidFill>
                  <a:schemeClr val="bg1"/>
                </a:solidFill>
              </a:rPr>
              <a:t>Hypothesis Testing Results: Invest in Drama and Comedy Genres. They perform well in terms of audience ratings and engagement.</a:t>
            </a:r>
          </a:p>
          <a:p>
            <a:endParaRPr lang="en-US" dirty="0">
              <a:solidFill>
                <a:schemeClr val="bg1"/>
              </a:solidFill>
            </a:endParaRPr>
          </a:p>
        </p:txBody>
      </p:sp>
    </p:spTree>
    <p:extLst>
      <p:ext uri="{BB962C8B-B14F-4D97-AF65-F5344CB8AC3E}">
        <p14:creationId xmlns:p14="http://schemas.microsoft.com/office/powerpoint/2010/main" val="73395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CBD54-1070-49EF-B845-EB3A03B7A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61CB07-D35F-48E6-BC02-26D9E13612C0}"/>
              </a:ext>
            </a:extLst>
          </p:cNvPr>
          <p:cNvSpPr>
            <a:spLocks noGrp="1"/>
          </p:cNvSpPr>
          <p:nvPr>
            <p:ph type="ctrTitle"/>
          </p:nvPr>
        </p:nvSpPr>
        <p:spPr>
          <a:xfrm>
            <a:off x="1523999" y="-1193800"/>
            <a:ext cx="9144000" cy="2387600"/>
          </a:xfrm>
        </p:spPr>
        <p:txBody>
          <a:bodyPr>
            <a:noAutofit/>
          </a:bodyPr>
          <a:lstStyle/>
          <a:p>
            <a:r>
              <a:rPr lang="en-US" b="1" dirty="0">
                <a:solidFill>
                  <a:schemeClr val="bg1"/>
                </a:solidFill>
              </a:rPr>
              <a:t>Conclusion</a:t>
            </a:r>
          </a:p>
        </p:txBody>
      </p:sp>
      <p:sp>
        <p:nvSpPr>
          <p:cNvPr id="3" name="Subtitle 2">
            <a:extLst>
              <a:ext uri="{FF2B5EF4-FFF2-40B4-BE49-F238E27FC236}">
                <a16:creationId xmlns:a16="http://schemas.microsoft.com/office/drawing/2014/main" id="{2D125199-91C8-4770-8C8A-242F47A52BC8}"/>
              </a:ext>
            </a:extLst>
          </p:cNvPr>
          <p:cNvSpPr>
            <a:spLocks noGrp="1"/>
          </p:cNvSpPr>
          <p:nvPr>
            <p:ph type="subTitle" idx="1"/>
          </p:nvPr>
        </p:nvSpPr>
        <p:spPr>
          <a:xfrm>
            <a:off x="2955386" y="1519854"/>
            <a:ext cx="6281227" cy="4233950"/>
          </a:xfrm>
        </p:spPr>
        <p:txBody>
          <a:bodyPr>
            <a:noAutofit/>
          </a:bodyPr>
          <a:lstStyle/>
          <a:p>
            <a:r>
              <a:rPr lang="en-US" sz="4000" dirty="0">
                <a:solidFill>
                  <a:schemeClr val="bg1"/>
                </a:solidFill>
              </a:rPr>
              <a:t>Three Genres to Focus on to Maximize Revenue:</a:t>
            </a:r>
          </a:p>
          <a:p>
            <a:pPr marL="457200" indent="-457200">
              <a:buFont typeface="+mj-lt"/>
              <a:buAutoNum type="arabicPeriod"/>
            </a:pPr>
            <a:r>
              <a:rPr lang="en-US" sz="4000" dirty="0">
                <a:solidFill>
                  <a:schemeClr val="bg1"/>
                </a:solidFill>
              </a:rPr>
              <a:t>Drama</a:t>
            </a:r>
          </a:p>
          <a:p>
            <a:pPr marL="457200" indent="-457200">
              <a:buFont typeface="+mj-lt"/>
              <a:buAutoNum type="arabicPeriod"/>
            </a:pPr>
            <a:r>
              <a:rPr lang="en-US" sz="4000" dirty="0">
                <a:solidFill>
                  <a:schemeClr val="bg1"/>
                </a:solidFill>
              </a:rPr>
              <a:t>Comedy</a:t>
            </a:r>
          </a:p>
          <a:p>
            <a:pPr marL="457200" indent="-457200">
              <a:buFont typeface="+mj-lt"/>
              <a:buAutoNum type="arabicPeriod"/>
            </a:pPr>
            <a:r>
              <a:rPr lang="en-US" sz="4000" dirty="0">
                <a:solidFill>
                  <a:schemeClr val="bg1"/>
                </a:solidFill>
              </a:rPr>
              <a:t>Western</a:t>
            </a:r>
          </a:p>
        </p:txBody>
      </p:sp>
    </p:spTree>
    <p:extLst>
      <p:ext uri="{BB962C8B-B14F-4D97-AF65-F5344CB8AC3E}">
        <p14:creationId xmlns:p14="http://schemas.microsoft.com/office/powerpoint/2010/main" val="890266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736</Words>
  <Application>Microsoft Office PowerPoint</Application>
  <PresentationFormat>Widescreen</PresentationFormat>
  <Paragraphs>64</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Movie Analysis</vt:lpstr>
      <vt:lpstr>Business Problem </vt:lpstr>
      <vt:lpstr>Data</vt:lpstr>
      <vt:lpstr>Top 10 Genres by Avg and Total Domestic Gross</vt:lpstr>
      <vt:lpstr>Foreign Box Office Success by Genre</vt:lpstr>
      <vt:lpstr>Distribution of Movie Ratings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dc:title>
  <dc:creator>Orangel Mendez</dc:creator>
  <cp:lastModifiedBy>Orangel Mendez</cp:lastModifiedBy>
  <cp:revision>19</cp:revision>
  <dcterms:created xsi:type="dcterms:W3CDTF">2024-08-06T21:06:04Z</dcterms:created>
  <dcterms:modified xsi:type="dcterms:W3CDTF">2024-08-07T01:57:40Z</dcterms:modified>
</cp:coreProperties>
</file>