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7" r:id="rId2"/>
    <p:sldId id="295" r:id="rId3"/>
    <p:sldId id="296" r:id="rId4"/>
    <p:sldId id="298" r:id="rId5"/>
    <p:sldId id="297" r:id="rId6"/>
    <p:sldId id="299" r:id="rId7"/>
    <p:sldId id="315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1" r:id="rId19"/>
    <p:sldId id="309" r:id="rId20"/>
    <p:sldId id="310" r:id="rId21"/>
    <p:sldId id="312" r:id="rId22"/>
    <p:sldId id="313" r:id="rId23"/>
    <p:sldId id="314" r:id="rId24"/>
    <p:sldId id="284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10" y="60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24-Mar-17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24-Mar-17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5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92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9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8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6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3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29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07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8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6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7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6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4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6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Analytics Using Python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Day-1 –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Fixed values such as numbers, letters, and strings are called “constants” </a:t>
            </a:r>
          </a:p>
          <a:p>
            <a:pPr lvl="1"/>
            <a:r>
              <a:rPr lang="en-US" dirty="0"/>
              <a:t>The value does not change</a:t>
            </a:r>
          </a:p>
          <a:p>
            <a:pPr lvl="1"/>
            <a:r>
              <a:rPr lang="en-US" dirty="0"/>
              <a:t>Numeric constants are noted without quotes</a:t>
            </a:r>
          </a:p>
          <a:p>
            <a:pPr lvl="1"/>
            <a:r>
              <a:rPr lang="en-US" dirty="0"/>
              <a:t>String constants use single quotes (') or double quotes (")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0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sz="1800" dirty="0"/>
              <a:t>A variable is a named storage in the memory </a:t>
            </a:r>
          </a:p>
          <a:p>
            <a:pPr lvl="1"/>
            <a:r>
              <a:rPr lang="en-US" sz="1800" dirty="0"/>
              <a:t>Data can be stored in a variable and later retrieve the data using the variable “name”</a:t>
            </a:r>
          </a:p>
          <a:p>
            <a:pPr lvl="1"/>
            <a:r>
              <a:rPr lang="en-US" sz="1800" dirty="0"/>
              <a:t>Programmers get to choose the names of the variables</a:t>
            </a:r>
          </a:p>
          <a:p>
            <a:pPr lvl="1"/>
            <a:r>
              <a:rPr lang="en-US" sz="1800" dirty="0"/>
              <a:t>Contents of a variable can be changed in later statement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8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 Name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Must start with a letter or underscore _</a:t>
            </a:r>
          </a:p>
          <a:p>
            <a:pPr lvl="1"/>
            <a:r>
              <a:rPr lang="en-US" dirty="0"/>
              <a:t>Must consist of letters and numbers and underscores</a:t>
            </a:r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US" dirty="0"/>
              <a:t>Valid: spam eggs spam23 _speed</a:t>
            </a:r>
          </a:p>
          <a:p>
            <a:pPr lvl="1"/>
            <a:r>
              <a:rPr lang="en-US" dirty="0"/>
              <a:t>Invalid: 23spam #sign var.12</a:t>
            </a:r>
          </a:p>
          <a:p>
            <a:pPr lvl="1"/>
            <a:r>
              <a:rPr lang="en-US" dirty="0"/>
              <a:t>Different: spam </a:t>
            </a:r>
            <a:r>
              <a:rPr lang="en-US" dirty="0" err="1"/>
              <a:t>Spam</a:t>
            </a:r>
            <a:r>
              <a:rPr lang="en-US" dirty="0"/>
              <a:t> </a:t>
            </a:r>
            <a:r>
              <a:rPr lang="en-US" dirty="0" err="1"/>
              <a:t>SPAM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Reserved words can not be used as variable names / identifiers</a:t>
            </a:r>
          </a:p>
          <a:p>
            <a:pPr lvl="1"/>
            <a:endParaRPr lang="en-US" dirty="0"/>
          </a:p>
          <a:p>
            <a:pPr algn="ctr"/>
            <a:r>
              <a:rPr lang="en-US" dirty="0"/>
              <a:t>and del for is raise assert </a:t>
            </a:r>
            <a:r>
              <a:rPr lang="en-US" dirty="0" err="1"/>
              <a:t>elif</a:t>
            </a:r>
            <a:endParaRPr lang="en-US" dirty="0"/>
          </a:p>
          <a:p>
            <a:pPr algn="ctr"/>
            <a:r>
              <a:rPr lang="en-US" dirty="0"/>
              <a:t>from lambda return break else</a:t>
            </a:r>
          </a:p>
          <a:p>
            <a:pPr algn="ctr"/>
            <a:r>
              <a:rPr lang="en-US" dirty="0"/>
              <a:t>global not try class except if or</a:t>
            </a:r>
          </a:p>
          <a:p>
            <a:pPr algn="ctr"/>
            <a:r>
              <a:rPr lang="en-US" dirty="0"/>
              <a:t>while continue exec import pass</a:t>
            </a:r>
          </a:p>
          <a:p>
            <a:pPr algn="ctr"/>
            <a:r>
              <a:rPr lang="en-US" dirty="0"/>
              <a:t>yield def finally in print as with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Value is assigned to a variable using the assignment statement (=)</a:t>
            </a:r>
          </a:p>
          <a:p>
            <a:pPr lvl="1"/>
            <a:r>
              <a:rPr lang="en-US" dirty="0"/>
              <a:t>An assignment statement consists of </a:t>
            </a:r>
          </a:p>
          <a:p>
            <a:pPr lvl="2"/>
            <a:r>
              <a:rPr lang="en-US" sz="1700" dirty="0"/>
              <a:t>an expression on the right-hand side of (=)</a:t>
            </a:r>
          </a:p>
          <a:p>
            <a:pPr marL="225425" lvl="2" indent="0">
              <a:buNone/>
            </a:pPr>
            <a:r>
              <a:rPr lang="en-US" sz="1700" dirty="0"/>
              <a:t>and </a:t>
            </a:r>
          </a:p>
          <a:p>
            <a:pPr lvl="2"/>
            <a:r>
              <a:rPr lang="en-US" sz="1700" dirty="0"/>
              <a:t>a variable to store the result on the left hand side of (=)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8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+ 	Addition</a:t>
            </a:r>
          </a:p>
          <a:p>
            <a:pPr lvl="1"/>
            <a:r>
              <a:rPr lang="en-US" dirty="0"/>
              <a:t>- 	Subtraction</a:t>
            </a:r>
          </a:p>
          <a:p>
            <a:pPr lvl="1"/>
            <a:r>
              <a:rPr lang="en-US" dirty="0"/>
              <a:t>* 	Multiplication</a:t>
            </a:r>
          </a:p>
          <a:p>
            <a:pPr lvl="1"/>
            <a:r>
              <a:rPr lang="en-US" dirty="0"/>
              <a:t>/ 	Division</a:t>
            </a:r>
          </a:p>
          <a:p>
            <a:pPr lvl="1"/>
            <a:r>
              <a:rPr lang="en-US" dirty="0"/>
              <a:t>** 	Power</a:t>
            </a:r>
          </a:p>
          <a:p>
            <a:pPr lvl="1"/>
            <a:r>
              <a:rPr lang="en-US" dirty="0"/>
              <a:t>% 	Remainder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Note: Order Of Precedence - BODMAS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3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In Python variables, literals and constants have a “type”</a:t>
            </a:r>
          </a:p>
          <a:p>
            <a:pPr lvl="1"/>
            <a:r>
              <a:rPr lang="en-US" dirty="0"/>
              <a:t>Python understand there is difference between an integer number and a string</a:t>
            </a:r>
          </a:p>
          <a:p>
            <a:pPr lvl="1"/>
            <a:r>
              <a:rPr lang="en-US" dirty="0"/>
              <a:t>For example “+” means</a:t>
            </a:r>
          </a:p>
          <a:p>
            <a:pPr lvl="2"/>
            <a:r>
              <a:rPr lang="en-US" sz="1700" dirty="0"/>
              <a:t>“addition” if variable is a number </a:t>
            </a:r>
          </a:p>
          <a:p>
            <a:pPr marL="225425" lvl="2" indent="0">
              <a:buNone/>
            </a:pPr>
            <a:r>
              <a:rPr lang="en-US" sz="1700" dirty="0"/>
              <a:t>and </a:t>
            </a:r>
          </a:p>
          <a:p>
            <a:pPr lvl="2"/>
            <a:r>
              <a:rPr lang="en-US" sz="1700" dirty="0"/>
              <a:t>“concatenate” if variable is a string</a:t>
            </a:r>
          </a:p>
          <a:p>
            <a:pPr lvl="1"/>
            <a:r>
              <a:rPr lang="en-US" dirty="0"/>
              <a:t>Types in Python:</a:t>
            </a:r>
          </a:p>
          <a:p>
            <a:pPr lvl="2"/>
            <a:r>
              <a:rPr lang="en-US" sz="1700" dirty="0" err="1"/>
              <a:t>int</a:t>
            </a:r>
            <a:r>
              <a:rPr lang="en-US" sz="1700" dirty="0"/>
              <a:t>, float, long, complex</a:t>
            </a:r>
          </a:p>
          <a:p>
            <a:pPr lvl="2"/>
            <a:r>
              <a:rPr lang="en-US" sz="1700" dirty="0" err="1"/>
              <a:t>str</a:t>
            </a:r>
            <a:endParaRPr lang="en-US" sz="1700" dirty="0"/>
          </a:p>
          <a:p>
            <a:pPr lvl="2"/>
            <a:r>
              <a:rPr lang="en-US" sz="1700" dirty="0"/>
              <a:t>bytes</a:t>
            </a:r>
          </a:p>
          <a:p>
            <a:pPr lvl="2"/>
            <a:r>
              <a:rPr lang="en-US" sz="1700" dirty="0"/>
              <a:t>tuple</a:t>
            </a:r>
          </a:p>
          <a:p>
            <a:pPr lvl="2"/>
            <a:r>
              <a:rPr lang="en-US" sz="1700" dirty="0"/>
              <a:t>frozen set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/>
              <a:t>Session-01.Py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Numeric Conversion</a:t>
            </a:r>
          </a:p>
          <a:p>
            <a:pPr lvl="1"/>
            <a:r>
              <a:rPr lang="en-US" dirty="0"/>
              <a:t>When you put an integer and float in an expression, the integer is implicitly converted to a float</a:t>
            </a:r>
          </a:p>
          <a:p>
            <a:pPr lvl="1"/>
            <a:r>
              <a:rPr lang="en-US" dirty="0"/>
              <a:t>You can control this with the built-in functions </a:t>
            </a:r>
            <a:r>
              <a:rPr lang="en-US" dirty="0" err="1"/>
              <a:t>int</a:t>
            </a:r>
            <a:r>
              <a:rPr lang="en-US" dirty="0"/>
              <a:t>() and float()</a:t>
            </a:r>
          </a:p>
          <a:p>
            <a:pPr marL="0" lvl="1" indent="0">
              <a:buNone/>
            </a:pPr>
            <a:r>
              <a:rPr lang="en-US" b="1" dirty="0"/>
              <a:t>String Conversions</a:t>
            </a:r>
          </a:p>
          <a:p>
            <a:pPr lvl="1"/>
            <a:r>
              <a:rPr lang="en-US" dirty="0"/>
              <a:t>You can also use </a:t>
            </a:r>
            <a:r>
              <a:rPr lang="en-US" dirty="0" err="1"/>
              <a:t>int</a:t>
            </a:r>
            <a:r>
              <a:rPr lang="en-US" dirty="0"/>
              <a:t>() and float() to convert between strings and numbers</a:t>
            </a:r>
          </a:p>
          <a:p>
            <a:pPr lvl="1"/>
            <a:r>
              <a:rPr lang="en-US" dirty="0"/>
              <a:t>You will get an error if the string does not contain numeric characters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5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dirty="0"/>
              <a:t>Comparison Operators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Boolean expressions ask a question and </a:t>
            </a:r>
            <a:br>
              <a:rPr lang="en-US" dirty="0"/>
            </a:br>
            <a:r>
              <a:rPr lang="en-US" dirty="0"/>
              <a:t>produce a Yes or No result </a:t>
            </a:r>
            <a:br>
              <a:rPr lang="en-US" dirty="0"/>
            </a:br>
            <a:r>
              <a:rPr lang="en-US" dirty="0"/>
              <a:t>which we use to control program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Boolean expressions made using comparison operators that evaluate to 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True / False 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Yes / No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Comparison operators look at variables but do not change the variables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Operators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&lt; 	Less than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&lt;= 	Less than or Equal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== 	Equal to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&gt;= 	Greater than or Equal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&gt; 	Greater than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!	= Not equal</a:t>
            </a: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/>
              <a:t>Note: “=” is used for assignment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Anaconda is the leading open data science platform powered by Python. </a:t>
            </a:r>
          </a:p>
          <a:p>
            <a:pPr lvl="1"/>
            <a:r>
              <a:rPr lang="en-US" dirty="0"/>
              <a:t>The open source version of Anaconda is a high performance distribution of Python </a:t>
            </a:r>
          </a:p>
          <a:p>
            <a:pPr lvl="1"/>
            <a:r>
              <a:rPr lang="en-US" dirty="0"/>
              <a:t>It includes over 100 of the most popular Python packages for data science</a:t>
            </a:r>
          </a:p>
          <a:p>
            <a:pPr lvl="1"/>
            <a:r>
              <a:rPr lang="en-US" dirty="0"/>
              <a:t>Additionally, you'll have access to over 720 packages that can easily be installed with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8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if …. </a:t>
            </a:r>
            <a:r>
              <a:rPr lang="en-US" dirty="0" err="1"/>
              <a:t>elif</a:t>
            </a:r>
            <a:r>
              <a:rPr lang="en-US" dirty="0"/>
              <a:t> …. else</a:t>
            </a:r>
          </a:p>
          <a:p>
            <a:pPr lvl="1"/>
            <a:r>
              <a:rPr lang="en-US" dirty="0"/>
              <a:t>for </a:t>
            </a:r>
          </a:p>
          <a:p>
            <a:pPr lvl="1"/>
            <a:r>
              <a:rPr lang="en-US"/>
              <a:t>while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5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Bullets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Bullets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Bullets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7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000" b="1" dirty="0"/>
              <a:t>S</a:t>
            </a:r>
            <a:r>
              <a:rPr lang="en-US" b="1" dirty="0"/>
              <a:t>cientific </a:t>
            </a:r>
            <a:r>
              <a:rPr lang="en-US" sz="2000" b="1" dirty="0" err="1"/>
              <a:t>PY</a:t>
            </a:r>
            <a:r>
              <a:rPr lang="en-US" b="1" dirty="0" err="1"/>
              <a:t>thon</a:t>
            </a:r>
            <a:r>
              <a:rPr lang="en-US" b="1" dirty="0"/>
              <a:t> </a:t>
            </a:r>
            <a:r>
              <a:rPr lang="en-US" sz="2000" b="1" dirty="0"/>
              <a:t>D</a:t>
            </a:r>
            <a:r>
              <a:rPr lang="en-US" b="1" dirty="0"/>
              <a:t>evelopment </a:t>
            </a:r>
            <a:r>
              <a:rPr lang="en-US" sz="2000" b="1" dirty="0" err="1"/>
              <a:t>E</a:t>
            </a:r>
            <a:r>
              <a:rPr lang="en-US" b="1" dirty="0" err="1"/>
              <a:t>nvi</a:t>
            </a:r>
            <a:r>
              <a:rPr lang="en-US" sz="2000" b="1" dirty="0" err="1"/>
              <a:t>R</a:t>
            </a:r>
            <a:r>
              <a:rPr lang="en-US" b="1" dirty="0" err="1"/>
              <a:t>onment</a:t>
            </a:r>
            <a:endParaRPr lang="en-US" b="1" dirty="0"/>
          </a:p>
          <a:p>
            <a:pPr lvl="1"/>
            <a:r>
              <a:rPr lang="en-US" dirty="0"/>
              <a:t>Spyder is a powerful interactive development environment for the Python language</a:t>
            </a:r>
          </a:p>
          <a:p>
            <a:pPr lvl="1"/>
            <a:r>
              <a:rPr lang="en-US" dirty="0"/>
              <a:t>Spyder is an open-source &amp; cross-platform IDE</a:t>
            </a:r>
          </a:p>
          <a:p>
            <a:pPr lvl="1"/>
            <a:r>
              <a:rPr lang="en-US" dirty="0"/>
              <a:t>Spyder has advanced editing, interactive testing, debugging and introspection features</a:t>
            </a:r>
          </a:p>
          <a:p>
            <a:pPr lvl="1"/>
            <a:r>
              <a:rPr lang="en-US" dirty="0"/>
              <a:t>Spyder is also a numerical computing environment with the support of Python libraries:</a:t>
            </a:r>
          </a:p>
          <a:p>
            <a:pPr lvl="2"/>
            <a:r>
              <a:rPr lang="en-US" sz="1700" dirty="0" err="1"/>
              <a:t>NumPy</a:t>
            </a:r>
            <a:r>
              <a:rPr lang="en-US" sz="1700" dirty="0"/>
              <a:t> (linear algebra), </a:t>
            </a:r>
          </a:p>
          <a:p>
            <a:pPr lvl="2"/>
            <a:r>
              <a:rPr lang="en-US" sz="1700" dirty="0" err="1"/>
              <a:t>SciPy</a:t>
            </a:r>
            <a:r>
              <a:rPr lang="en-US" sz="1700" dirty="0"/>
              <a:t> (signal and image processing) or </a:t>
            </a:r>
          </a:p>
          <a:p>
            <a:pPr lvl="2"/>
            <a:r>
              <a:rPr lang="en-US" sz="1700" dirty="0" err="1"/>
              <a:t>matplotlib</a:t>
            </a:r>
            <a:r>
              <a:rPr lang="en-US" sz="1700" dirty="0"/>
              <a:t> (interactive 2D/3D plotting)</a:t>
            </a:r>
          </a:p>
          <a:p>
            <a:pPr lvl="2"/>
            <a:r>
              <a:rPr lang="en-US" sz="1700" dirty="0"/>
              <a:t>pandas (data manipulation)</a:t>
            </a:r>
          </a:p>
          <a:p>
            <a:pPr lvl="1"/>
            <a:r>
              <a:rPr lang="en-US" dirty="0"/>
              <a:t>Spyder integrates with IPython (enhanced interactive Python interpreter)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 – First 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IPython is a command shell for interactive computing in Python</a:t>
            </a:r>
          </a:p>
          <a:p>
            <a:pPr lvl="1"/>
            <a:r>
              <a:rPr lang="en-US" dirty="0"/>
              <a:t>IPython provides the following features:</a:t>
            </a:r>
          </a:p>
          <a:p>
            <a:pPr lvl="2"/>
            <a:r>
              <a:rPr lang="en-US" sz="1700" dirty="0"/>
              <a:t>Interactive shells</a:t>
            </a:r>
          </a:p>
          <a:p>
            <a:pPr lvl="2"/>
            <a:r>
              <a:rPr lang="en-US" sz="1700" dirty="0"/>
              <a:t>An interface with support for code, text, mathematical expressions, inline plots and other media</a:t>
            </a:r>
          </a:p>
          <a:p>
            <a:pPr lvl="2"/>
            <a:r>
              <a:rPr lang="en-US" sz="1700" dirty="0"/>
              <a:t>Support for interactive data visualization and use of GUI toolkits</a:t>
            </a:r>
          </a:p>
          <a:p>
            <a:pPr lvl="2"/>
            <a:r>
              <a:rPr lang="en-US" sz="1700" dirty="0"/>
              <a:t>Flexible, embeddable interpreters to load into one's own projects</a:t>
            </a:r>
          </a:p>
          <a:p>
            <a:pPr lvl="2"/>
            <a:r>
              <a:rPr lang="en-US" sz="1700" dirty="0"/>
              <a:t>Tools for parallel computing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iPython – First 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9144000" cy="36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iPython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Bullets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– First Look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3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SpyderFamiliarization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iPython</a:t>
            </a:r>
          </a:p>
          <a:p>
            <a:pPr lvl="1"/>
            <a:r>
              <a:rPr lang="en-US" dirty="0"/>
              <a:t>help</a:t>
            </a:r>
          </a:p>
          <a:p>
            <a:pPr lvl="1"/>
            <a:r>
              <a:rPr lang="en-US" dirty="0"/>
              <a:t>credit</a:t>
            </a:r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Editor</a:t>
            </a:r>
          </a:p>
          <a:p>
            <a:pPr lvl="1"/>
            <a:r>
              <a:rPr lang="en-US" dirty="0"/>
              <a:t>Open file</a:t>
            </a:r>
          </a:p>
          <a:p>
            <a:pPr lvl="1"/>
            <a:r>
              <a:rPr lang="en-US" dirty="0"/>
              <a:t>Make Changes</a:t>
            </a:r>
          </a:p>
          <a:p>
            <a:pPr lvl="1"/>
            <a:r>
              <a:rPr lang="en-US" dirty="0"/>
              <a:t>Save File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Preferences</a:t>
            </a:r>
          </a:p>
          <a:p>
            <a:pPr lvl="1"/>
            <a:r>
              <a:rPr lang="en-US" dirty="0"/>
              <a:t>Specify global working directory</a:t>
            </a:r>
          </a:p>
          <a:p>
            <a:pPr lvl="1"/>
            <a:r>
              <a:rPr lang="en-US" dirty="0"/>
              <a:t>Files Opened From – Current File Directory</a:t>
            </a:r>
          </a:p>
          <a:p>
            <a:pPr lvl="1"/>
            <a:r>
              <a:rPr lang="en-US" dirty="0"/>
              <a:t>Files Created In – Current File Directory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Analytics Using Python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806</Words>
  <Application>Microsoft Office PowerPoint</Application>
  <PresentationFormat>A4 Paper (210x297 mm)</PresentationFormat>
  <Paragraphs>206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Analytics Using Python   Day-1 – Introduction</vt:lpstr>
      <vt:lpstr>Anaconda</vt:lpstr>
      <vt:lpstr>Spyder</vt:lpstr>
      <vt:lpstr>Spyder – First Look</vt:lpstr>
      <vt:lpstr>iPython</vt:lpstr>
      <vt:lpstr>iPython – First Look</vt:lpstr>
      <vt:lpstr>iPython Cell</vt:lpstr>
      <vt:lpstr>Python Code – First Look</vt:lpstr>
      <vt:lpstr>SpyderFamiliarization</vt:lpstr>
      <vt:lpstr>Constants</vt:lpstr>
      <vt:lpstr>Variables</vt:lpstr>
      <vt:lpstr>Python Variable Name Rules</vt:lpstr>
      <vt:lpstr>Reserved Words</vt:lpstr>
      <vt:lpstr>Assignment Statements</vt:lpstr>
      <vt:lpstr>Numeric Operators</vt:lpstr>
      <vt:lpstr>Type</vt:lpstr>
      <vt:lpstr>Exercise</vt:lpstr>
      <vt:lpstr>Type Conversions</vt:lpstr>
      <vt:lpstr>Comparison Operators</vt:lpstr>
      <vt:lpstr>Compound Statements</vt:lpstr>
      <vt:lpstr>Headings</vt:lpstr>
      <vt:lpstr>Headings</vt:lpstr>
      <vt:lpstr>Headings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732</cp:revision>
  <cp:lastPrinted>2015-06-14T00:02:51Z</cp:lastPrinted>
  <dcterms:created xsi:type="dcterms:W3CDTF">2012-03-13T16:05:56Z</dcterms:created>
  <dcterms:modified xsi:type="dcterms:W3CDTF">2017-03-24T07:58:37Z</dcterms:modified>
</cp:coreProperties>
</file>