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30"/>
  </p:notesMasterIdLst>
  <p:handoutMasterIdLst>
    <p:handoutMasterId r:id="rId31"/>
  </p:handoutMasterIdLst>
  <p:sldIdLst>
    <p:sldId id="266" r:id="rId4"/>
    <p:sldId id="32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53" r:id="rId28"/>
    <p:sldId id="37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2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53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646"/>
    <a:srgbClr val="5F6C7E"/>
    <a:srgbClr val="5F6C7D"/>
    <a:srgbClr val="4D586B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85354" autoAdjust="0"/>
  </p:normalViewPr>
  <p:slideViewPr>
    <p:cSldViewPr snapToGrid="0" snapToObjects="1">
      <p:cViewPr>
        <p:scale>
          <a:sx n="200" d="100"/>
          <a:sy n="200" d="100"/>
        </p:scale>
        <p:origin x="4120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let’s revisit the random surfer model, but this time from the perspective of linear algebra.</a:t>
            </a:r>
          </a:p>
          <a:p>
            <a:endParaRPr lang="en-US" dirty="0"/>
          </a:p>
          <a:p>
            <a:r>
              <a:rPr lang="en-US" dirty="0"/>
              <a:t>Why? Well, if you can formulate a calculation in terms of linear algebra, then that will lead to compact and efficient ways to implement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notation, you can write down a simple matrix model of the surfer’s behavior:</a:t>
            </a:r>
          </a:p>
          <a:p>
            <a:endParaRPr lang="en-US" dirty="0"/>
          </a:p>
          <a:p>
            <a:r>
              <a:rPr lang="en-US" dirty="0"/>
              <a:t>X-of-tee equals P-transpose times x-of-tee-minus-one.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special note of the “transpose.”</a:t>
            </a:r>
          </a:p>
          <a:p>
            <a:endParaRPr lang="en-US" dirty="0"/>
          </a:p>
          <a:p>
            <a:r>
              <a:rPr lang="en-US" dirty="0"/>
              <a:t>Its presence is a consequence of two conventions: that “x-of-tee” is a column, rather than row, vector, and that “pee-eye-jay” is row “eye” and column “jay” of “pee.”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matrix equation helps us in a few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suppose you expand x-of-tee-minus-one.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get P-transpose times P-transpose times x-of-tee-minus-two.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P-transpose-squared times x-of-tee-minus-two.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Continuing, you would get P-transpose-to-the-power-tee times x-of-zero, which is the initial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note: this form of raising the matrix to a power is helpful mathematically, but you should *not* calculate it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you should start with the initial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in a loop, do the following.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problem of a random surfer traversing a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Multiply the current distribution by P-transpose, and then repeat until done.</a:t>
            </a:r>
          </a:p>
          <a:p>
            <a:endParaRPr lang="en-US" dirty="0"/>
          </a:p>
          <a:p>
            <a:r>
              <a:rPr lang="en-US" dirty="0"/>
              <a:t>You should pause for a moment and think about why this approach is better than first raising P-transpose to the power tee.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1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algebra also allows for mathematical analysis of this process.</a:t>
            </a:r>
          </a:p>
          <a:p>
            <a:endParaRPr lang="en-US" dirty="0"/>
          </a:p>
          <a:p>
            <a:r>
              <a:rPr lang="en-US" dirty="0"/>
              <a:t>For instance, consider the following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this process converge?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9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is, in the limit that tee goes to infinity, is there a finite limiting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1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a resounding “yes.” And that stationary distribution is unique.</a:t>
            </a:r>
          </a:p>
          <a:p>
            <a:endParaRPr lang="en-US" dirty="0"/>
          </a:p>
          <a:p>
            <a:r>
              <a:rPr lang="en-US" dirty="0"/>
              <a:t>The reason is technical, but stems from two facts: first, that the columns of P-transpose sum to one and secondly, from a result known as the </a:t>
            </a:r>
            <a:r>
              <a:rPr lang="en-US" dirty="0" err="1"/>
              <a:t>Perron-Frobenius</a:t>
            </a:r>
            <a:r>
              <a:rPr lang="en-US" dirty="0"/>
              <a:t>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8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conclude, viewing the problem as a linear algebraic one helps us in two ways.</a:t>
            </a:r>
          </a:p>
          <a:p>
            <a:endParaRPr lang="en-US" dirty="0"/>
          </a:p>
          <a:p>
            <a:r>
              <a:rPr lang="en-US" dirty="0"/>
              <a:t>One is theoretical: though we skipped the details, you can use mathematical tools from linear algebra to show that this stochastic process has a well-defined limit.</a:t>
            </a:r>
          </a:p>
          <a:p>
            <a:endParaRPr lang="en-US" dirty="0"/>
          </a:p>
          <a:p>
            <a:r>
              <a:rPr lang="en-US" dirty="0"/>
              <a:t>Put differently, we *can* estimate how likely the surfer is to be on any given node, which we can then interpret as a ranking.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benefit is practical.</a:t>
            </a:r>
          </a:p>
          <a:p>
            <a:endParaRPr lang="en-US" dirty="0"/>
          </a:p>
          <a:p>
            <a:r>
              <a:rPr lang="en-US" dirty="0"/>
              <a:t>If we can form the matrix and vectors easily, then we can use off-the-shelf linear algebra functions to write a compact and efficient implementation.</a:t>
            </a:r>
          </a:p>
          <a:p>
            <a:endParaRPr lang="en-US" dirty="0"/>
          </a:p>
          <a:p>
            <a:r>
              <a:rPr lang="en-US" dirty="0"/>
              <a:t>Go back over what we just did, and when you return, we’ll talk about one last implementation detail before coding up </a:t>
            </a:r>
            <a:r>
              <a:rPr lang="en-US"/>
              <a:t>the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chance that he or she is on a given node “eye” is given by this summation.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nodes “jay” that go to “eye,” the product of “x-jay-of-tee-minus-one” and “pee-sub-jay-eye.”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7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the x-eye-of-tee and x-jay-of-tee-minus-one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column vector, x-of-tee, whose entries are all the individual x-eye-of-tee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consider the transition probabilities, “pee-jay-eye.”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represent these in a matrix, “capital-pee.”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3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use the convention that element “pee-eye-jay” resides in row “eye” and column “jay” of this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sz="2600" dirty="0"/>
              <a:t>Case study: PageRank</a:t>
            </a:r>
            <a:br>
              <a:rPr lang="en-US" sz="2600" dirty="0"/>
            </a:br>
            <a:r>
              <a:rPr lang="en-US" sz="2600" dirty="0"/>
              <a:t>(Markov chains on graphs)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dirty="0"/>
              <a:t>A linear algebraic 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0900" y="2799080"/>
            <a:ext cx="184150" cy="172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6584" y="27553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B4646"/>
                </a:solidFill>
              </a:rPr>
              <a:t>*</a:t>
            </a:r>
            <a:endParaRPr lang="en-US" sz="2000" dirty="0">
              <a:solidFill>
                <a:srgbClr val="BB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30900" y="2799080"/>
            <a:ext cx="184150" cy="172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6584" y="27553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B4646"/>
                </a:solidFill>
              </a:rPr>
              <a:t>*</a:t>
            </a:r>
            <a:endParaRPr lang="en-US" sz="2000" dirty="0">
              <a:solidFill>
                <a:srgbClr val="BB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2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656</Words>
  <Application>Microsoft Macintosh PowerPoint</Application>
  <PresentationFormat>On-screen Show (16:9)</PresentationFormat>
  <Paragraphs>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220</cp:revision>
  <dcterms:created xsi:type="dcterms:W3CDTF">2017-01-20T18:55:05Z</dcterms:created>
  <dcterms:modified xsi:type="dcterms:W3CDTF">2017-04-21T14:19:44Z</dcterms:modified>
</cp:coreProperties>
</file>