
<file path=[Content_Types].xml><?xml version="1.0" encoding="utf-8"?>
<Types xmlns="http://schemas.openxmlformats.org/package/2006/content-types">
  <Default Extension="xml" ContentType="application/xml"/>
  <Default Extension="jpeg" ContentType="image/jpeg"/>
  <Default Extension="tif" ContentType="image/tiff"/>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 id="2147483670" r:id="rId3"/>
  </p:sldMasterIdLst>
  <p:notesMasterIdLst>
    <p:notesMasterId r:id="rId23"/>
  </p:notesMasterIdLst>
  <p:handoutMasterIdLst>
    <p:handoutMasterId r:id="rId24"/>
  </p:handoutMasterIdLst>
  <p:sldIdLst>
    <p:sldId id="266" r:id="rId4"/>
    <p:sldId id="308" r:id="rId5"/>
    <p:sldId id="309" r:id="rId6"/>
    <p:sldId id="340" r:id="rId7"/>
    <p:sldId id="319" r:id="rId8"/>
    <p:sldId id="320" r:id="rId9"/>
    <p:sldId id="321" r:id="rId10"/>
    <p:sldId id="331" r:id="rId11"/>
    <p:sldId id="342" r:id="rId12"/>
    <p:sldId id="332" r:id="rId13"/>
    <p:sldId id="333" r:id="rId14"/>
    <p:sldId id="334" r:id="rId15"/>
    <p:sldId id="341" r:id="rId16"/>
    <p:sldId id="335" r:id="rId17"/>
    <p:sldId id="336" r:id="rId18"/>
    <p:sldId id="337" r:id="rId19"/>
    <p:sldId id="338" r:id="rId20"/>
    <p:sldId id="339" r:id="rId21"/>
    <p:sldId id="32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308"/>
            <p14:sldId id="309"/>
            <p14:sldId id="340"/>
            <p14:sldId id="319"/>
            <p14:sldId id="320"/>
            <p14:sldId id="321"/>
            <p14:sldId id="331"/>
            <p14:sldId id="342"/>
            <p14:sldId id="332"/>
            <p14:sldId id="333"/>
            <p14:sldId id="334"/>
            <p14:sldId id="341"/>
            <p14:sldId id="335"/>
            <p14:sldId id="336"/>
            <p14:sldId id="337"/>
            <p14:sldId id="338"/>
            <p14:sldId id="339"/>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444"/>
    <a:srgbClr val="01A2B5"/>
    <a:srgbClr val="BB4545"/>
    <a:srgbClr val="5F6C7D"/>
    <a:srgbClr val="4D586B"/>
    <a:srgbClr val="5F6C7E"/>
    <a:srgbClr val="BB4646"/>
    <a:srgbClr val="02A2B5"/>
    <a:srgbClr val="4687AC"/>
    <a:srgbClr val="6A99A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51" autoAdjust="0"/>
    <p:restoredTop sz="75735" autoAdjust="0"/>
  </p:normalViewPr>
  <p:slideViewPr>
    <p:cSldViewPr snapToGrid="0" snapToObjects="1">
      <p:cViewPr>
        <p:scale>
          <a:sx n="95" d="100"/>
          <a:sy n="95" d="100"/>
        </p:scale>
        <p:origin x="1904" y="1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5/10/17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09T20:28:08"/>
    </inkml:context>
    <inkml:brush xml:id="br0">
      <inkml:brushProperty name="width" value="0.06667" units="cm"/>
      <inkml:brushProperty name="height" value="0.06667" units="cm"/>
    </inkml:brush>
  </inkml:definitions>
  <inkml:traceGroup>
    <inkml:annotationXML>
      <emma:emma xmlns:emma="http://www.w3.org/2003/04/emma" version="1.0">
        <emma:interpretation id="{34F0D261-FB44-44BA-B5FD-76C7055D29E1}" emma:medium="tactile" emma:mode="ink">
          <msink:context xmlns:msink="http://schemas.microsoft.com/ink/2010/main" type="inkDrawing" rotatedBoundingBox="11896,2230 12216,13553 12079,13557 11759,2234" shapeName="Other"/>
        </emma:interpretation>
      </emma:emma>
    </inkml:annotationXML>
    <inkml:trace contextRef="#ctx0" brushRef="#br0">17684 2489 2304,'18'-4'864,"-18"8"-448,0-4-416,0 0 224,0 0 416,0 0 320,3 7-224,2 0 160,-5 9-160,0-2-160,-5 9-64,2-5-288,-2 4 64,0 1 128,2 3 64,-2-2 0,0 10-160,2 0-64,3 3 160,0 7 32,0 4-160,0-3-32,0-1-64,0 1 32,8-2-64,0 6 0,-3-5-32,0-1 64,-2 6-96,-3 2 0,-3 5 32,-2 7 64,5 0 32,0 0 96,-5-3-96,2 6 32,-2-8-32,0 2 32,2-2-64,3 5-32,0-3-32,-5 3 0,5 3-1,0-3 1,0 0 128,0 0 96,0-2-192,0-1-96,0 3-32,0 0 32,0-4-32,0 14 64,0-5 64,0-2 64,0-3 32,0 0 0,0 0-128,0 3-32,0 0 160,0 0 96,0 2-128,0 5 32,0-6-160,0-4 0,8 7 96,-3-4 32,3 0-96,-3 5-96,0-1 64,-2 4 0,2 0-32,-5-3 32,0-6-64,0 6 64,0-5 0,0 0 96,0 5-96,-5-5 0,5 12 32,0-1 64,0-3-96,0 4 0,-3-1 32,6 1 0,2 4-64,0-5 32,0 9-64,3-2 64,0-7-64,2 4 64,-5 5 0,-2 2 32,2-2 0,0-5 0,-2-1 0,2 9 0,0-7 0,-2-1 0,2 0-160,-5 4-32,5-7 160,-5-1 96,5 2-96,-2 2 0,2 14-32,0-9-64,-2-1 32,2-4-32,0-4 64,0-9 32,-2-3-32,-3 1-64,5-3 96,-5-3 0,0 6-32,0-3-64,5-4 32,-2 1-32,-3-2-96,5-2 64,-5-5 96,5 2 32,-5 2-32,0-7-64,0-1 32,0-2-32,0 2 0,0 3 64,0-6-32,0 4-32,0 0 32,-5 4-32,5-5 0,0-7 64,0 9-32,0-9-32,-5 8 32,5-11 32,-3 4-96,3-1 0,0 9 96,-5-4 96,0 3 128,2-1 64,-2 1-32,5 1 32,0-6-192,0-2-96,0 4-32,0-1 32,0 4 32,0 0 32,0-4 0,0 4 0,0 1 0,0 2 64,5 1-96,-2 3-64,2 0 64,0-2 64,-2-9-64,2 7 0,3 1-32,-3 3-64,0-2 96,0 2 0,-2 0-128,2 1 32,0 2 0,-2 2 64,2-5 96,0-3 64,-1 4-32,0-6 32,1 10-64,0-4 0,-2 7-96,2-8-64,0 0 96,-2 5 0,2-5-32,0-4 32,-1 1 0,0-4 32,1 4-64,0-4-64,-2 7 32,12-7-32,-8 12 64,-2-5 96,-1-3 0,1-1 0,-1 1-96,-4-8 32,0-7-64,0-8 64,0-2-64,0-6 64,0 5-64,0-7-32,0 4-64,0-5 32,0 4 32,0 1 64,0 6-96,0-3-64,0 0 128,0-1 32,0-2 0,0-2-64,0 6-64,0-9 32,0-3-192,-4-4-96,-1-3-512,1-5-224,-5-29-3168,1-11-3616</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09T20:30:10.172"/>
    </inkml:context>
    <inkml:brush xml:id="br0">
      <inkml:brushProperty name="width" value="0.06667" units="cm"/>
      <inkml:brushProperty name="height" value="0.06667" units="cm"/>
      <inkml:brushProperty name="color" value="#177D36"/>
    </inkml:brush>
  </inkml:definitions>
  <inkml:traceGroup>
    <inkml:annotationXML>
      <emma:emma xmlns:emma="http://www.w3.org/2003/04/emma" version="1.0">
        <emma:interpretation id="{946837E8-4957-4D97-8DD4-E4B950C190E4}" emma:medium="tactile" emma:mode="ink">
          <msink:context xmlns:msink="http://schemas.microsoft.com/ink/2010/main" type="writingRegion" rotatedBoundingBox="4652,2722 6199,2722 6199,4415 4652,4415"/>
        </emma:interpretation>
      </emma:emma>
    </inkml:annotationXML>
    <inkml:traceGroup>
      <inkml:annotationXML>
        <emma:emma xmlns:emma="http://www.w3.org/2003/04/emma" version="1.0">
          <emma:interpretation id="{EC7F4E54-9E3F-4A66-B092-4382B7BC9E4B}" emma:medium="tactile" emma:mode="ink">
            <msink:context xmlns:msink="http://schemas.microsoft.com/ink/2010/main" type="paragraph" rotatedBoundingBox="4652,2722 6199,2722 6199,4415 4652,4415" alignmentLevel="1"/>
          </emma:interpretation>
        </emma:emma>
      </inkml:annotationXML>
      <inkml:traceGroup>
        <inkml:annotationXML>
          <emma:emma xmlns:emma="http://www.w3.org/2003/04/emma" version="1.0">
            <emma:interpretation id="{66F821DB-34BF-4907-8034-83DABD516824}" emma:medium="tactile" emma:mode="ink">
              <msink:context xmlns:msink="http://schemas.microsoft.com/ink/2010/main" type="line" rotatedBoundingBox="4652,2722 6199,2722 6199,4415 4652,4415"/>
            </emma:interpretation>
          </emma:emma>
        </inkml:annotationXML>
        <inkml:traceGroup>
          <inkml:annotationXML>
            <emma:emma xmlns:emma="http://www.w3.org/2003/04/emma" version="1.0">
              <emma:interpretation id="{462B414C-AF86-497A-AD7A-361BE8E95A12}" emma:medium="tactile" emma:mode="ink">
                <msink:context xmlns:msink="http://schemas.microsoft.com/ink/2010/main" type="inkWord" rotatedBoundingBox="4652,2722 6199,2722 6199,4415 4652,4415"/>
              </emma:interpretation>
              <emma:one-of disjunction-type="recognition" id="oneOf0">
                <emma:interpretation id="interp0" emma:lang="en-US" emma:confidence="0">
                  <emma:literal>at</emma:literal>
                </emma:interpretation>
                <emma:interpretation id="interp1" emma:lang="en-US" emma:confidence="0">
                  <emma:literal>as</emma:literal>
                </emma:interpretation>
                <emma:interpretation id="interp2" emma:lang="en-US" emma:confidence="0">
                  <emma:literal>an</emma:literal>
                </emma:interpretation>
                <emma:interpretation id="interp3" emma:lang="en-US" emma:confidence="0">
                  <emma:literal>Ao</emma:literal>
                </emma:interpretation>
                <emma:interpretation id="interp4" emma:lang="en-US" emma:confidence="0">
                  <emma:literal>Ad</emma:literal>
                </emma:interpretation>
              </emma:one-of>
            </emma:emma>
          </inkml:annotationXML>
          <inkml:trace contextRef="#ctx0" brushRef="#br0">11156 3444 5888,'-5'-11'2272,"10"11"-1216,-1 0-1152,-4 0 352,0 0 224,0 0 224,0 0 288,0 6 160,0 2-608,-4 2 64,-5 6-32,-4-1-192,-2 10-64,-7 12 32,-7 5 0,0-2 32,-1 4 63,-2 5-31,-7 0 64,6-2-256,-6 1-64,2 4-96,-1-4-64,5 1 32,4-6-32,4-6 0,-2 5 0,12-5 64,-2-11 96,5-4 64,7-7 96,5-15-96,5-10 32,2-9-96,10-4 0,8-6-192,5-9 32,-1 2 0,1-6 0,3-1 0,0-14 0,6 6-96,-2-9 64,-3-3 32,-1 4 64,-4 4-32,1 2 64,-6 5 0,2 7 32,-5 8 0,-4 7 64,0 5-160,-5 5-96,0 6 32,1 5 64,-1 10 128,-3 5 64,-1 12 32,0 4 0,1 19 0,-1 2 0,1 6-64,-1-5-32,4 7-32,1 1 0,8-1 0,-3 5 64,2-1-32,1 4 64,-4 0 0,-4-11 32,-1-6-64,1-10-32,-1-6-96,0-4 32,-3-8 0,-6-2 32,-3-6-928,-3-2-384,-1-5-1056,-5-6-352,-4-5-2207,1-21-1633,0-2 2816</inkml:trace>
          <inkml:trace contextRef="#ctx0" brushRef="#br0" timeOffset="389">10776 3804 6144,'-10'-14'2272,"10"14"-1216,5 0-800,0 0 576,2 0 224,6 4 192,-1-4 0,9 4-64,4-1-640,9 0 159,7 1 161,9 0-64,3 4 0,6-6-224,0 3-32,-1 3-256,-4-1-96,-3-1-96,-14 7-96,-4-7 32,-8 2 32,-5-1 32,-3-7 96,-5 0-1024,-3-7-448,-9 7-1120,0-8-511,-4 2-1601</inkml:trace>
          <inkml:trace contextRef="#ctx0" brushRef="#br0" timeOffset="1575">11382 3076 5120,'-33'-5'1920,"13"10"-1024,3-10-1120,12 5 256,-3-3 64,-5-2 96,-3 5 608,-5-3 256,0 3-512,-5 0 64,-3 3 32,0 2-160,-8-2 0,0 5-160,-2 8-32,2 2-32,-4 4 64,4 7 32,-5 5 32,0 0-64,4 6 32,1 8-192,3 4-32,-3 15-128,3 1-32,1 1 32,4 6 64,0-7 96,3-2 128,6 0 0,3-2-1,5 4-159,4 6-32,3-8 160,10-7 160,3-6-96,12-5 0,9 1-192,9-1-96,8-8-96,9 2 32,6-5 32,2-5 0,-1-1-96,9-4 0,0-6 192,5-2 96,-1 2-96,0-5 0,-4-9 32,-9-4 64,1-3-96,-1-7 0,1-4-32,-5-3-64,-3-9 96,-6-9 64,-3-3-64,0 2-64,-12-4 0,-1-4-32,-4-11 128,-4-1 64,-4-2 64,1-4 0,-7 3-64,-3 4-32,2-4-96,-6 4 32,-4-7-64,-8 3 64,-4-7 0,-1-4 32,-3 4 64,-5 0 32,0 2 96,-8 6 128,-4 4-192,0-2-64,-4 8-32,-1 1-32,-12 7-64,9 3-64,-4 1 96,-1 7 0,0-4-32,-4 4-64,-5 3 32,7-1 32,-3 0-32,6-2 64,4 4-64,3 4 64,5 7-128,3 0 0,5 11 32,9 14-1280,4 2-1184,3-3-576,5 0-2463</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09T20:30:16.717"/>
    </inkml:context>
    <inkml:brush xml:id="br0">
      <inkml:brushProperty name="width" value="0.06667" units="cm"/>
      <inkml:brushProperty name="height" value="0.06667" units="cm"/>
      <inkml:brushProperty name="color" value="#177D36"/>
    </inkml:brush>
  </inkml:definitions>
  <inkml:traceGroup>
    <inkml:annotationXML>
      <emma:emma xmlns:emma="http://www.w3.org/2003/04/emma" version="1.0">
        <emma:interpretation id="{5B9B4779-B15E-48E0-884B-AF278C94A20D}" emma:medium="tactile" emma:mode="ink">
          <msink:context xmlns:msink="http://schemas.microsoft.com/ink/2010/main" type="writingRegion" rotatedBoundingBox="19987,2710 19419,4133 18140,3623 18707,2199"/>
        </emma:interpretation>
      </emma:emma>
    </inkml:annotationXML>
    <inkml:traceGroup>
      <inkml:annotationXML>
        <emma:emma xmlns:emma="http://www.w3.org/2003/04/emma" version="1.0">
          <emma:interpretation id="{97F9F279-1260-4E6D-B80D-90DDBA0005D4}" emma:medium="tactile" emma:mode="ink">
            <msink:context xmlns:msink="http://schemas.microsoft.com/ink/2010/main" type="paragraph" rotatedBoundingBox="19987,2710 19419,4133 18140,3623 18707,2199" alignmentLevel="1"/>
          </emma:interpretation>
        </emma:emma>
      </inkml:annotationXML>
      <inkml:traceGroup>
        <inkml:annotationXML>
          <emma:emma xmlns:emma="http://www.w3.org/2003/04/emma" version="1.0">
            <emma:interpretation id="{1544D64D-4B12-4B89-8379-10B9AD339256}" emma:medium="tactile" emma:mode="ink">
              <msink:context xmlns:msink="http://schemas.microsoft.com/ink/2010/main" type="line" rotatedBoundingBox="19987,2710 19419,4133 18140,3623 18707,2199"/>
            </emma:interpretation>
          </emma:emma>
        </inkml:annotationXML>
        <inkml:traceGroup>
          <inkml:annotationXML>
            <emma:emma xmlns:emma="http://www.w3.org/2003/04/emma" version="1.0">
              <emma:interpretation id="{FED7A74C-0C11-410B-915D-57A08EB1124C}" emma:medium="tactile" emma:mode="ink">
                <msink:context xmlns:msink="http://schemas.microsoft.com/ink/2010/main" type="inkWord" rotatedBoundingBox="19987,2710 19419,4133 18140,3623 18707,2199"/>
              </emma:interpretation>
              <emma:one-of disjunction-type="recognition" id="oneOf0">
                <emma:interpretation id="interp0" emma:lang="en-US" emma:confidence="0">
                  <emma:literal>On</emma:literal>
                </emma:interpretation>
                <emma:interpretation id="interp1" emma:lang="en-US" emma:confidence="0">
                  <emma:literal>A</emma:literal>
                </emma:interpretation>
                <emma:interpretation id="interp2" emma:lang="en-US" emma:confidence="0">
                  <emma:literal>One</emma:literal>
                </emma:interpretation>
                <emma:interpretation id="interp3" emma:lang="en-US" emma:confidence="0">
                  <emma:literal>an</emma:literal>
                </emma:interpretation>
                <emma:interpretation id="interp4" emma:lang="en-US" emma:confidence="0">
                  <emma:literal>Ong</emma:literal>
                </emma:interpretation>
              </emma:one-of>
            </emma:emma>
          </inkml:annotationXML>
          <inkml:trace contextRef="#ctx0" brushRef="#br0">25055 2758 6400,'-5'-10'2464,"5"10"-1344,-3-4-1088,3 4 512,0 0 0,-9 0 64,-8-4-192,-3 1-96,-1 3-160,-9 0 160,-2 0 160,-9 0-96,-10 7 32,2 4-128,-9 8 0,-1 7-32,-4 10 0,5 9 0,-1 5 64,6 7 32,-1 4 31,5-2-127,-2 4-96,9 3 128,1 0 128,12 19-160,12-4-64,17-4-96,9 4 0,11-3-64,9 1 64,13-4 128,8-9 192,12 5-288,13-11-64,8-8-64,5-10 64,7-13 32,-7-18 96,-5-19 32,-1-6 32,1-9 0,2-11 64,-11-2-96,-7-15-64,-5-4 0,-8-4-32,-1-10 0,-6-9 64,-6 0-32,-7 5 64,-14-1-64,1-2 0,-4-2 32,-12-10 96,-19 0 224,-1 2 64,-7 10-160,-12 3-96,-3 10-96,-9 15 0,-7 7-192,-6 12-96,1 8-64,-1 5 96,2 5-288,-1 4-96,7 4-928,5 3-384,5 0-1024,11 0-415,15 3-1825</inkml:trace>
          <inkml:trace contextRef="#ctx0" brushRef="#br0">24576 3118 5120,'-8'3'2016,"8"2"-1088,0 3-736,0-8 544,8 0-32,1-5 128,4 2-32,-1-2 0,8-1-448,9-6 128,5 6 160,3-2-160,6 3 0,-2 5-384,0 5-32,-4 6-128,-3-1 0,-14 9 128,-8 8 32,-15 2 96,-11 2 96,-6-6-128,-9 1-96,-8 0 32,-9 1 64,5-5 0,0 1 0,7-12 32,5-3 31,12-5 97,9-3 128,13-3-128,10-2 64,14 2-224,10 3-32,2 3-64,5 9-64,3 2 32,-3 10-32,-9 2-96,1 11 0,-13 7 128,-8-3 96,-9 0 256,-16-4 128,-9-3 96,-17 0 32,-3-8-352,-9-4-96,-3 0-128,-2-10 32,3-6-352,1-6-128,6-3-960,3-8-384,5 1-1791,7-3-769,11 3 544</inkml:trace>
          <inkml:trace contextRef="#ctx0" brushRef="#br0">24600 3174 1408,'-4'-12'608,"8"8"-320,0 1-128,1 0 256,-1-1 320,1 0 192,-1 0 704,-1 0 320,-3 0-480,0 1-224,0 3-448,0 3-96,-3 5-416,-1 4 192,-1 2 128,1 15 32,-1 2 0,1 1-64,0 5-32,0 8-97,-6 7-31,2 14-32,-1 0 0,0-6 0,-4-4 0,5-2-192,-2-1-128,2-13 32,-2-7 64,7-6-128,-2-8-32,0-6-992,5-8-384,0-13-1215,0-8-417,0-5-832</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81E7F-E132-6445-AEED-102945CD4C20}" type="datetimeFigureOut">
              <a:rPr lang="en-US" smtClean="0"/>
              <a:t>5/10/17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1F886-8654-8C47-A174-271FD89A872A}" type="slidenum">
              <a:rPr lang="en-US" smtClean="0"/>
              <a:t>‹#›</a:t>
            </a:fld>
            <a:endParaRPr lang="en-US"/>
          </a:p>
        </p:txBody>
      </p:sp>
    </p:spTree>
    <p:extLst>
      <p:ext uri="{BB962C8B-B14F-4D97-AF65-F5344CB8AC3E}">
        <p14:creationId xmlns:p14="http://schemas.microsoft.com/office/powerpoint/2010/main" val="11768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When you have a data set where each data point has a label, then using supervised learning, such as logistic regression can be used.  However, many times, data does not have labels but we will want to work to discover possible labels (or other hidden patterns or structures).  Thus, we will use unsupervised learning.</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a:t>
            </a:fld>
            <a:endParaRPr lang="en-US"/>
          </a:p>
        </p:txBody>
      </p:sp>
    </p:spTree>
    <p:extLst>
      <p:ext uri="{BB962C8B-B14F-4D97-AF65-F5344CB8AC3E}">
        <p14:creationId xmlns:p14="http://schemas.microsoft.com/office/powerpoint/2010/main" val="183971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sz="1200" b="0" i="0" u="none" strike="noStrike" kern="1200" dirty="0">
                <a:solidFill>
                  <a:schemeClr val="tx1"/>
                </a:solidFill>
                <a:effectLst/>
                <a:latin typeface="+mn-lt"/>
                <a:ea typeface="+mn-ea"/>
                <a:cs typeface="+mn-cs"/>
              </a:rPr>
              <a:t>Then we want to set our goal for our algorithm to choose clusters that minimize the total WCSS over all clusters.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10</a:t>
            </a:fld>
            <a:endParaRPr lang="en-US"/>
          </a:p>
        </p:txBody>
      </p:sp>
    </p:spTree>
    <p:extLst>
      <p:ext uri="{BB962C8B-B14F-4D97-AF65-F5344CB8AC3E}">
        <p14:creationId xmlns:p14="http://schemas.microsoft.com/office/powerpoint/2010/main" val="278248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More formally, given a clustering C which contains all the clusters for the data set, the WCSS for C is found by adding up the WCSS for each cluster’s observations</a:t>
            </a:r>
            <a:r>
              <a:rPr lang="en-US" sz="1200" b="0" i="0" u="none" strike="noStrike" kern="1200" baseline="0" dirty="0">
                <a:solidFill>
                  <a:schemeClr val="tx1"/>
                </a:solidFill>
                <a:effectLst/>
                <a:latin typeface="+mn-lt"/>
                <a:ea typeface="+mn-ea"/>
                <a:cs typeface="+mn-cs"/>
              </a:rPr>
              <a:t>.  Thus we find the WCSS for each individual cluster and then add all the individual cluster’s WCSS together.</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11</a:t>
            </a:fld>
            <a:endParaRPr lang="en-US"/>
          </a:p>
        </p:txBody>
      </p:sp>
    </p:spTree>
    <p:extLst>
      <p:ext uri="{BB962C8B-B14F-4D97-AF65-F5344CB8AC3E}">
        <p14:creationId xmlns:p14="http://schemas.microsoft.com/office/powerpoint/2010/main" val="77037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But how do we find the mu? The center for each cluster is simply the mean of all the points in the cluster.</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12</a:t>
            </a:fld>
            <a:endParaRPr lang="en-US"/>
          </a:p>
        </p:txBody>
      </p:sp>
    </p:spTree>
    <p:extLst>
      <p:ext uri="{BB962C8B-B14F-4D97-AF65-F5344CB8AC3E}">
        <p14:creationId xmlns:p14="http://schemas.microsoft.com/office/powerpoint/2010/main" val="131958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for example,</a:t>
            </a:r>
            <a:r>
              <a:rPr lang="en-US" baseline="0" dirty="0"/>
              <a:t> if C0 has 4 points in the cluster . A,B,C,D.  We would calculate mu (the center ) by finding the mean of the cluster which would be mu 0.</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13</a:t>
            </a:fld>
            <a:endParaRPr lang="en-US"/>
          </a:p>
        </p:txBody>
      </p:sp>
    </p:spTree>
    <p:extLst>
      <p:ext uri="{BB962C8B-B14F-4D97-AF65-F5344CB8AC3E}">
        <p14:creationId xmlns:p14="http://schemas.microsoft.com/office/powerpoint/2010/main" val="1192728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Thus, our objective is to find the clustering of</a:t>
            </a:r>
            <a:r>
              <a:rPr lang="en-US" sz="1200" b="0" i="0" u="none" strike="noStrike" kern="1200" baseline="0" dirty="0">
                <a:solidFill>
                  <a:schemeClr val="tx1"/>
                </a:solidFill>
                <a:effectLst/>
                <a:latin typeface="+mn-lt"/>
                <a:ea typeface="+mn-ea"/>
                <a:cs typeface="+mn-cs"/>
              </a:rPr>
              <a:t> the dataset </a:t>
            </a:r>
            <a:r>
              <a:rPr lang="en-US" sz="1200" b="0" i="0" u="none" strike="noStrike" kern="1200" dirty="0">
                <a:solidFill>
                  <a:schemeClr val="tx1"/>
                </a:solidFill>
                <a:effectLst/>
                <a:latin typeface="+mn-lt"/>
                <a:ea typeface="+mn-ea"/>
                <a:cs typeface="+mn-cs"/>
              </a:rPr>
              <a:t>that minimizes the overall WCSS.</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14</a:t>
            </a:fld>
            <a:endParaRPr lang="en-US"/>
          </a:p>
        </p:txBody>
      </p:sp>
    </p:spTree>
    <p:extLst>
      <p:ext uri="{BB962C8B-B14F-4D97-AF65-F5344CB8AC3E}">
        <p14:creationId xmlns:p14="http://schemas.microsoft.com/office/powerpoint/2010/main" val="2404746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 is an iterative method, known as Lloyd’s algorithm which can quickly converge to a local minimum.  </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15</a:t>
            </a:fld>
            <a:endParaRPr lang="en-US"/>
          </a:p>
        </p:txBody>
      </p:sp>
    </p:spTree>
    <p:extLst>
      <p:ext uri="{BB962C8B-B14F-4D97-AF65-F5344CB8AC3E}">
        <p14:creationId xmlns:p14="http://schemas.microsoft.com/office/powerpoint/2010/main" val="1487235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Lloyd’s algorithm has two operations. The first is that given a fixed set of k centers, assign each point, x, to the nearest center.  </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16</a:t>
            </a:fld>
            <a:endParaRPr lang="en-US"/>
          </a:p>
        </p:txBody>
      </p:sp>
    </p:spTree>
    <p:extLst>
      <p:ext uri="{BB962C8B-B14F-4D97-AF65-F5344CB8AC3E}">
        <p14:creationId xmlns:p14="http://schemas.microsoft.com/office/powerpoint/2010/main" val="21852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second operation is to </a:t>
            </a:r>
            <a:r>
              <a:rPr lang="en-US" sz="1200" b="0" i="0" u="none" strike="noStrike" kern="1200" dirty="0" err="1">
                <a:solidFill>
                  <a:schemeClr val="tx1"/>
                </a:solidFill>
                <a:effectLst/>
                <a:latin typeface="+mn-lt"/>
                <a:ea typeface="+mn-ea"/>
                <a:cs typeface="+mn-cs"/>
              </a:rPr>
              <a:t>recompute</a:t>
            </a:r>
            <a:r>
              <a:rPr lang="en-US" sz="1200" b="0" i="0" u="none" strike="noStrike" kern="1200" dirty="0">
                <a:solidFill>
                  <a:schemeClr val="tx1"/>
                </a:solidFill>
                <a:effectLst/>
                <a:latin typeface="+mn-lt"/>
                <a:ea typeface="+mn-ea"/>
                <a:cs typeface="+mn-cs"/>
              </a:rPr>
              <a:t> the k centers (also known as centroids) by averaging all the data points in each cluster, this is done by taking the mean.</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17</a:t>
            </a:fld>
            <a:endParaRPr lang="en-US"/>
          </a:p>
        </p:txBody>
      </p:sp>
    </p:spTree>
    <p:extLst>
      <p:ext uri="{BB962C8B-B14F-4D97-AF65-F5344CB8AC3E}">
        <p14:creationId xmlns:p14="http://schemas.microsoft.com/office/powerpoint/2010/main" val="3319940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These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6 images visualize </a:t>
            </a:r>
            <a:r>
              <a:rPr lang="en-US" sz="1200" b="0" i="0" u="none" strike="noStrike" kern="1200" dirty="0" err="1">
                <a:solidFill>
                  <a:schemeClr val="tx1"/>
                </a:solidFill>
                <a:effectLst/>
                <a:latin typeface="+mn-lt"/>
                <a:ea typeface="+mn-ea"/>
                <a:cs typeface="+mn-cs"/>
              </a:rPr>
              <a:t>lloyd’s</a:t>
            </a:r>
            <a:r>
              <a:rPr lang="en-US" sz="1200" b="0" i="0" u="none" strike="noStrike" kern="1200" dirty="0">
                <a:solidFill>
                  <a:schemeClr val="tx1"/>
                </a:solidFill>
                <a:effectLst/>
                <a:latin typeface="+mn-lt"/>
                <a:ea typeface="+mn-ea"/>
                <a:cs typeface="+mn-cs"/>
              </a:rPr>
              <a:t> algorithm.  In (a) we start with a dataset.   In (b) we put our initial guess for our two centroids represented by the blue and red x</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  Now, using the first part of </a:t>
            </a:r>
            <a:r>
              <a:rPr lang="en-US" sz="1200" b="0" i="0" u="none" strike="noStrike" kern="1200" dirty="0" err="1">
                <a:solidFill>
                  <a:schemeClr val="tx1"/>
                </a:solidFill>
                <a:effectLst/>
                <a:latin typeface="+mn-lt"/>
                <a:ea typeface="+mn-ea"/>
                <a:cs typeface="+mn-cs"/>
              </a:rPr>
              <a:t>llody’s</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operation, in part</a:t>
            </a:r>
            <a:r>
              <a:rPr lang="en-US" sz="1200" b="0" i="0" u="none" strike="noStrike" kern="1200" baseline="0" dirty="0">
                <a:solidFill>
                  <a:schemeClr val="tx1"/>
                </a:solidFill>
                <a:effectLst/>
                <a:latin typeface="+mn-lt"/>
                <a:ea typeface="+mn-ea"/>
                <a:cs typeface="+mn-cs"/>
              </a:rPr>
              <a:t> c, </a:t>
            </a:r>
            <a:r>
              <a:rPr lang="en-US" sz="1200" b="0" i="0" u="none" strike="noStrike" kern="1200" dirty="0">
                <a:solidFill>
                  <a:schemeClr val="tx1"/>
                </a:solidFill>
                <a:effectLst/>
                <a:latin typeface="+mn-lt"/>
                <a:ea typeface="+mn-ea"/>
                <a:cs typeface="+mn-cs"/>
              </a:rPr>
              <a:t>the data points are assigned to the closest centroid.  The centroid is then constantly recalculated and the points reassigned until convergence to a local minimum is reached in (f).</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18</a:t>
            </a:fld>
            <a:endParaRPr lang="en-US"/>
          </a:p>
        </p:txBody>
      </p:sp>
    </p:spTree>
    <p:extLst>
      <p:ext uri="{BB962C8B-B14F-4D97-AF65-F5344CB8AC3E}">
        <p14:creationId xmlns:p14="http://schemas.microsoft.com/office/powerpoint/2010/main" val="31168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sz="1200" b="0" i="0" u="none" strike="noStrike" kern="1200" dirty="0">
                <a:solidFill>
                  <a:schemeClr val="tx1"/>
                </a:solidFill>
                <a:effectLst/>
                <a:latin typeface="+mn-lt"/>
                <a:ea typeface="+mn-ea"/>
                <a:cs typeface="+mn-cs"/>
              </a:rPr>
              <a:t>Now that we understand how k-means works intuitively, we will see how to implement the algorithm in python.  In</a:t>
            </a:r>
            <a:r>
              <a:rPr lang="en-US" sz="1200" b="0" i="0" u="none" strike="noStrike" kern="1200" baseline="0" dirty="0">
                <a:solidFill>
                  <a:schemeClr val="tx1"/>
                </a:solidFill>
                <a:effectLst/>
                <a:latin typeface="+mn-lt"/>
                <a:ea typeface="+mn-ea"/>
                <a:cs typeface="+mn-cs"/>
              </a:rPr>
              <a:t> the next few lessons, we will work together to create </a:t>
            </a:r>
            <a:r>
              <a:rPr lang="en-US" sz="1200" b="0" i="0" u="none" strike="noStrike" kern="1200" baseline="0">
                <a:solidFill>
                  <a:schemeClr val="tx1"/>
                </a:solidFill>
                <a:effectLst/>
                <a:latin typeface="+mn-lt"/>
                <a:ea typeface="+mn-ea"/>
                <a:cs typeface="+mn-cs"/>
              </a:rPr>
              <a:t>Lloyd’s algorithm.</a:t>
            </a:r>
            <a:endParaRPr lang="en-US">
              <a:effectLst/>
            </a:endParaRPr>
          </a:p>
          <a:p>
            <a:pPr rtl="0"/>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19</a:t>
            </a:fld>
            <a:endParaRPr lang="en-US"/>
          </a:p>
        </p:txBody>
      </p:sp>
    </p:spTree>
    <p:extLst>
      <p:ext uri="{BB962C8B-B14F-4D97-AF65-F5344CB8AC3E}">
        <p14:creationId xmlns:p14="http://schemas.microsoft.com/office/powerpoint/2010/main" val="116142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a:t/>
            </a:r>
            <a:br>
              <a:rPr lang="en-US" dirty="0"/>
            </a:br>
            <a:r>
              <a:rPr lang="en-US" sz="1200" b="0" i="0" u="none" strike="noStrike" kern="1200" dirty="0">
                <a:solidFill>
                  <a:schemeClr val="tx1"/>
                </a:solidFill>
                <a:effectLst/>
                <a:latin typeface="+mn-lt"/>
                <a:ea typeface="+mn-ea"/>
                <a:cs typeface="+mn-cs"/>
              </a:rPr>
              <a:t>Clustering is one form of unsupervised learning methods.  </a:t>
            </a:r>
            <a:endParaRPr lang="en-US" dirty="0">
              <a:effectLst/>
            </a:endParaRPr>
          </a:p>
          <a:p>
            <a:pPr rtl="0" fontAlgn="t"/>
            <a:endParaRPr lang="en-US" b="0" dirty="0">
              <a:effectLst/>
            </a:endParaRPr>
          </a:p>
        </p:txBody>
      </p:sp>
      <p:sp>
        <p:nvSpPr>
          <p:cNvPr id="4" name="Slide Number Placeholder 3"/>
          <p:cNvSpPr>
            <a:spLocks noGrp="1"/>
          </p:cNvSpPr>
          <p:nvPr>
            <p:ph type="sldNum" sz="quarter" idx="10"/>
          </p:nvPr>
        </p:nvSpPr>
        <p:spPr/>
        <p:txBody>
          <a:bodyPr/>
          <a:lstStyle/>
          <a:p>
            <a:fld id="{AB81F886-8654-8C47-A174-271FD89A872A}" type="slidenum">
              <a:rPr lang="en-US" smtClean="0"/>
              <a:t>2</a:t>
            </a:fld>
            <a:endParaRPr lang="en-US"/>
          </a:p>
        </p:txBody>
      </p:sp>
    </p:spTree>
    <p:extLst>
      <p:ext uri="{BB962C8B-B14F-4D97-AF65-F5344CB8AC3E}">
        <p14:creationId xmlns:p14="http://schemas.microsoft.com/office/powerpoint/2010/main" val="12677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Suppose you are given a data</a:t>
            </a:r>
            <a:r>
              <a:rPr lang="en-US" sz="1200" b="0" i="0" u="none" strike="noStrike" kern="1200" baseline="0" dirty="0">
                <a:solidFill>
                  <a:schemeClr val="tx1"/>
                </a:solidFill>
                <a:effectLst/>
                <a:latin typeface="+mn-lt"/>
                <a:ea typeface="+mn-ea"/>
                <a:cs typeface="+mn-cs"/>
              </a:rPr>
              <a:t> set, X, which contains a set of observations</a:t>
            </a:r>
            <a:r>
              <a:rPr lang="en-US" sz="1200" b="0" i="0" u="none" strike="noStrike" kern="1200" dirty="0">
                <a:solidFill>
                  <a:schemeClr val="tx1"/>
                </a:solidFill>
                <a:effectLst/>
                <a:latin typeface="+mn-lt"/>
                <a:ea typeface="+mn-ea"/>
                <a:cs typeface="+mn-cs"/>
              </a:rPr>
              <a:t>.  Furthermore, you have a target number of clusters in mind, say k.</a:t>
            </a:r>
            <a:endParaRPr lang="en-US" dirty="0">
              <a:effectLst/>
            </a:endParaRPr>
          </a:p>
          <a:p>
            <a:pPr rtl="0"/>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3</a:t>
            </a:fld>
            <a:endParaRPr lang="en-US"/>
          </a:p>
        </p:txBody>
      </p:sp>
    </p:spTree>
    <p:extLst>
      <p:ext uri="{BB962C8B-B14F-4D97-AF65-F5344CB8AC3E}">
        <p14:creationId xmlns:p14="http://schemas.microsoft.com/office/powerpoint/2010/main" val="484388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goal of clustering is to partition the data points in X into k subsets.  We will label the subsets.  the subsets are disjoint (meaning the intersection of any two subsets is the empty set).</a:t>
            </a:r>
            <a:r>
              <a:rPr lang="en-US" sz="1200" b="0" i="0" u="none" strike="noStrike" kern="1200" baseline="0" dirty="0">
                <a:solidFill>
                  <a:schemeClr val="tx1"/>
                </a:solidFill>
                <a:effectLst/>
                <a:latin typeface="+mn-lt"/>
                <a:ea typeface="+mn-ea"/>
                <a:cs typeface="+mn-cs"/>
              </a:rPr>
              <a:t>  Thus for example if X contained the points </a:t>
            </a:r>
            <a:r>
              <a:rPr lang="en-US" sz="1200" b="0" i="0" u="none" strike="noStrike" kern="1200" baseline="0" dirty="0" err="1">
                <a:solidFill>
                  <a:schemeClr val="tx1"/>
                </a:solidFill>
                <a:effectLst/>
                <a:latin typeface="+mn-lt"/>
                <a:ea typeface="+mn-ea"/>
                <a:cs typeface="+mn-cs"/>
              </a:rPr>
              <a:t>A,b,c,x,y</a:t>
            </a:r>
            <a:r>
              <a:rPr lang="en-US" sz="1200" b="0" i="0" u="none" strike="noStrike" kern="1200" baseline="0" dirty="0">
                <a:solidFill>
                  <a:schemeClr val="tx1"/>
                </a:solidFill>
                <a:effectLst/>
                <a:latin typeface="+mn-lt"/>
                <a:ea typeface="+mn-ea"/>
                <a:cs typeface="+mn-cs"/>
              </a:rPr>
              <a:t>, z such that </a:t>
            </a:r>
            <a:r>
              <a:rPr lang="en-US" sz="1200" b="0" i="0" u="none" strike="noStrike" kern="1200" baseline="0" dirty="0" err="1">
                <a:solidFill>
                  <a:schemeClr val="tx1"/>
                </a:solidFill>
                <a:effectLst/>
                <a:latin typeface="+mn-lt"/>
                <a:ea typeface="+mn-ea"/>
                <a:cs typeface="+mn-cs"/>
              </a:rPr>
              <a:t>a,b,c</a:t>
            </a:r>
            <a:r>
              <a:rPr lang="en-US" sz="1200" b="0" i="0" u="none" strike="noStrike" kern="1200" baseline="0" dirty="0">
                <a:solidFill>
                  <a:schemeClr val="tx1"/>
                </a:solidFill>
                <a:effectLst/>
                <a:latin typeface="+mn-lt"/>
                <a:ea typeface="+mn-ea"/>
                <a:cs typeface="+mn-cs"/>
              </a:rPr>
              <a:t> belonged to subset Ci while </a:t>
            </a:r>
            <a:r>
              <a:rPr lang="en-US" sz="1200" b="0" i="0" u="none" strike="noStrike" kern="1200" baseline="0" dirty="0" err="1">
                <a:solidFill>
                  <a:schemeClr val="tx1"/>
                </a:solidFill>
                <a:effectLst/>
                <a:latin typeface="+mn-lt"/>
                <a:ea typeface="+mn-ea"/>
                <a:cs typeface="+mn-cs"/>
              </a:rPr>
              <a:t>x,y,z</a:t>
            </a:r>
            <a:r>
              <a:rPr lang="en-US" sz="1200" b="0" i="0" u="none" strike="noStrike" kern="1200" baseline="0" dirty="0">
                <a:solidFill>
                  <a:schemeClr val="tx1"/>
                </a:solidFill>
                <a:effectLst/>
                <a:latin typeface="+mn-lt"/>
                <a:ea typeface="+mn-ea"/>
                <a:cs typeface="+mn-cs"/>
              </a:rPr>
              <a:t> belonged to </a:t>
            </a:r>
            <a:r>
              <a:rPr lang="en-US" sz="1200" b="0" i="0" u="none" strike="noStrike" kern="1200" baseline="0" dirty="0" err="1">
                <a:solidFill>
                  <a:schemeClr val="tx1"/>
                </a:solidFill>
                <a:effectLst/>
                <a:latin typeface="+mn-lt"/>
                <a:ea typeface="+mn-ea"/>
                <a:cs typeface="+mn-cs"/>
              </a:rPr>
              <a:t>Cj</a:t>
            </a:r>
            <a:r>
              <a:rPr lang="en-US" sz="1200" b="0" i="0" u="none" strike="noStrike" kern="1200" baseline="0" dirty="0">
                <a:solidFill>
                  <a:schemeClr val="tx1"/>
                </a:solidFill>
                <a:effectLst/>
                <a:latin typeface="+mn-lt"/>
                <a:ea typeface="+mn-ea"/>
                <a:cs typeface="+mn-cs"/>
              </a:rPr>
              <a:t>, when the two subsets intersect, there are no data points in both subsets. </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4</a:t>
            </a:fld>
            <a:endParaRPr lang="en-US"/>
          </a:p>
        </p:txBody>
      </p:sp>
    </p:spTree>
    <p:extLst>
      <p:ext uri="{BB962C8B-B14F-4D97-AF65-F5344CB8AC3E}">
        <p14:creationId xmlns:p14="http://schemas.microsoft.com/office/powerpoint/2010/main" val="363491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a:t>
            </a:r>
            <a:r>
              <a:rPr lang="en-US" baseline="0" dirty="0"/>
              <a:t> second goal of clustering is that the subsets are complete.  Thus if X contains 6 data points, A-F then all points should belong to a subset.  Thus we see that A,B,C belong to Co while C1 contains </a:t>
            </a:r>
            <a:r>
              <a:rPr lang="en-US" baseline="0" dirty="0" err="1"/>
              <a:t>D,E,and</a:t>
            </a:r>
            <a:r>
              <a:rPr lang="en-US" baseline="0" dirty="0"/>
              <a:t> F.</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5</a:t>
            </a:fld>
            <a:endParaRPr lang="en-US"/>
          </a:p>
        </p:txBody>
      </p:sp>
    </p:spTree>
    <p:extLst>
      <p:ext uri="{BB962C8B-B14F-4D97-AF65-F5344CB8AC3E}">
        <p14:creationId xmlns:p14="http://schemas.microsoft.com/office/powerpoint/2010/main" val="50008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sz="1200" b="0" i="0" u="none" strike="noStrike" kern="1200" dirty="0">
                <a:solidFill>
                  <a:schemeClr val="tx1"/>
                </a:solidFill>
                <a:effectLst/>
                <a:latin typeface="+mn-lt"/>
                <a:ea typeface="+mn-ea"/>
                <a:cs typeface="+mn-cs"/>
              </a:rPr>
              <a:t>Each cluster should reflect some sensible grouping.</a:t>
            </a:r>
            <a:r>
              <a:rPr lang="en-US" sz="1200" b="0" i="0" u="none" strike="noStrike" kern="1200" baseline="0" dirty="0">
                <a:solidFill>
                  <a:schemeClr val="tx1"/>
                </a:solidFill>
                <a:effectLst/>
                <a:latin typeface="+mn-lt"/>
                <a:ea typeface="+mn-ea"/>
                <a:cs typeface="+mn-cs"/>
              </a:rPr>
              <a:t>  A and B represent 2 ways the same data set could be grouped together.  Perhaps A is more logical in how it clusters the data in comparison to B.  </a:t>
            </a:r>
            <a:endParaRPr lang="en-US" dirty="0">
              <a:effectLst/>
            </a:endParaRPr>
          </a:p>
          <a:p>
            <a:pPr rtl="0"/>
            <a:r>
              <a:rPr lang="en-US" sz="1200" b="0" i="0" u="none" strike="noStrike" kern="1200" dirty="0">
                <a:solidFill>
                  <a:schemeClr val="tx1"/>
                </a:solidFill>
                <a:effectLst/>
                <a:latin typeface="+mn-lt"/>
                <a:ea typeface="+mn-ea"/>
                <a:cs typeface="+mn-cs"/>
              </a:rPr>
              <a:t>Now, we just need to specify what constitutes</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such a grouping. </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6</a:t>
            </a:fld>
            <a:endParaRPr lang="en-US"/>
          </a:p>
        </p:txBody>
      </p:sp>
    </p:spTree>
    <p:extLst>
      <p:ext uri="{BB962C8B-B14F-4D97-AF65-F5344CB8AC3E}">
        <p14:creationId xmlns:p14="http://schemas.microsoft.com/office/powerpoint/2010/main" val="189567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We</a:t>
            </a:r>
            <a:r>
              <a:rPr lang="en-US" baseline="0" dirty="0"/>
              <a:t> will now examine one method for measuring the quality of the set of clusters.  First, for each cluster, C, we consider its center mu and measure the distance of each observation x which is in C from the center.</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7</a:t>
            </a:fld>
            <a:endParaRPr lang="en-US"/>
          </a:p>
        </p:txBody>
      </p:sp>
    </p:spTree>
    <p:extLst>
      <p:ext uri="{BB962C8B-B14F-4D97-AF65-F5344CB8AC3E}">
        <p14:creationId xmlns:p14="http://schemas.microsoft.com/office/powerpoint/2010/main" val="119269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r>
              <a:rPr lang="en-US" sz="1200" b="0" i="0" u="none" strike="noStrike" kern="1200" dirty="0">
                <a:solidFill>
                  <a:schemeClr val="tx1"/>
                </a:solidFill>
                <a:effectLst/>
                <a:latin typeface="+mn-lt"/>
                <a:ea typeface="+mn-ea"/>
                <a:cs typeface="+mn-cs"/>
              </a:rPr>
              <a:t>Adding up all the distances for the points in the cluster is called the within-cluster sum-of-squares (WCSS).</a:t>
            </a:r>
            <a:endParaRPr lang="en-US" b="0" dirty="0">
              <a:effectLst/>
            </a:endParaRPr>
          </a:p>
        </p:txBody>
      </p:sp>
      <p:sp>
        <p:nvSpPr>
          <p:cNvPr id="4" name="Slide Number Placeholder 3"/>
          <p:cNvSpPr>
            <a:spLocks noGrp="1"/>
          </p:cNvSpPr>
          <p:nvPr>
            <p:ph type="sldNum" sz="quarter" idx="10"/>
          </p:nvPr>
        </p:nvSpPr>
        <p:spPr/>
        <p:txBody>
          <a:bodyPr/>
          <a:lstStyle/>
          <a:p>
            <a:fld id="{AB81F886-8654-8C47-A174-271FD89A872A}" type="slidenum">
              <a:rPr lang="en-US" smtClean="0"/>
              <a:t>8</a:t>
            </a:fld>
            <a:endParaRPr lang="en-US"/>
          </a:p>
        </p:txBody>
      </p:sp>
    </p:spTree>
    <p:extLst>
      <p:ext uri="{BB962C8B-B14F-4D97-AF65-F5344CB8AC3E}">
        <p14:creationId xmlns:p14="http://schemas.microsoft.com/office/powerpoint/2010/main" val="1848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WCSS is calculated from the distance between the points in the cluster and the center of cluster, the placement of the centroid highly affects the WCSS value.  If the centroid is close to the points in the cluster, then the WCSS is small; while if the centroid is far from the points, the WCSS increases.</a:t>
            </a:r>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9</a:t>
            </a:fld>
            <a:endParaRPr lang="en-US"/>
          </a:p>
        </p:txBody>
      </p:sp>
    </p:spTree>
    <p:extLst>
      <p:ext uri="{BB962C8B-B14F-4D97-AF65-F5344CB8AC3E}">
        <p14:creationId xmlns:p14="http://schemas.microsoft.com/office/powerpoint/2010/main" val="20017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40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796333"/>
            <a:ext cx="5672951" cy="542236"/>
          </a:xfrm>
          <a:prstGeom prst="rect">
            <a:avLst/>
          </a:prstGeom>
        </p:spPr>
        <p:txBody>
          <a:bodyPr/>
          <a:lstStyle>
            <a:lvl1pPr marL="0" indent="0">
              <a:buNone/>
              <a:defRPr lang="en-US" sz="30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33538" y="1110075"/>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28815" y="1110075"/>
            <a:ext cx="4948296" cy="3612444"/>
          </a:xfrm>
          <a:prstGeom prst="rect">
            <a:avLst/>
          </a:prstGeom>
        </p:spPr>
        <p:txBody>
          <a:bodyPr/>
          <a:lstStyle>
            <a:lvl1pPr marL="0" indent="0">
              <a:buNone/>
              <a:defRPr/>
            </a:lvl1pPr>
          </a:lstStyle>
          <a:p>
            <a:endParaRPr lang="en-US" dirty="0"/>
          </a:p>
        </p:txBody>
      </p:sp>
      <p:sp>
        <p:nvSpPr>
          <p:cNvPr id="10" name="Title 1"/>
          <p:cNvSpPr>
            <a:spLocks noGrp="1"/>
          </p:cNvSpPr>
          <p:nvPr>
            <p:ph type="title"/>
          </p:nvPr>
        </p:nvSpPr>
        <p:spPr>
          <a:xfrm>
            <a:off x="252348" y="274678"/>
            <a:ext cx="8186095"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9" y="1093392"/>
            <a:ext cx="8110832" cy="3739377"/>
          </a:xfrm>
          <a:prstGeom prst="rect">
            <a:avLst/>
          </a:prstGeom>
        </p:spPr>
        <p:txBody>
          <a:bodyPr/>
          <a:lstStyle>
            <a:lvl1pPr marL="0" indent="0">
              <a:buNone/>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6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104932"/>
            <a:ext cx="4213956" cy="3739377"/>
          </a:xfrm>
          <a:prstGeom prst="rect">
            <a:avLst/>
          </a:prstGeom>
        </p:spPr>
        <p:txBody>
          <a:bodyPr/>
          <a:lstStyle>
            <a:lvl1pPr marL="0" indent="0">
              <a:buNone/>
              <a:defRPr/>
            </a:lvl1pPr>
          </a:lstStyle>
          <a:p>
            <a:endParaRPr lang="en-US" dirty="0"/>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40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30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2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 Id="rId8"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2.t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tif"/><Relationship Id="rId6" Type="http://schemas.openxmlformats.org/officeDocument/2006/relationships/customXml" Target="../ink/ink1.xml"/><Relationship Id="rId7" Type="http://schemas.openxmlformats.org/officeDocument/2006/relationships/image" Target="../media/image11.png"/><Relationship Id="rId8" Type="http://schemas.openxmlformats.org/officeDocument/2006/relationships/customXml" Target="../ink/ink2.xml"/><Relationship Id="rId9" Type="http://schemas.openxmlformats.org/officeDocument/2006/relationships/image" Target="../media/image12.png"/><Relationship Id="rId10" Type="http://schemas.openxmlformats.org/officeDocument/2006/relationships/customXml" Target="../ink/ink3.xml"/><Relationship Id="rId11"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pPr>
              <a:lnSpc>
                <a:spcPct val="80000"/>
              </a:lnSpc>
            </a:pPr>
            <a:r>
              <a:rPr lang="en-US" dirty="0"/>
              <a:t>Introduction to Computing for Data Analysis</a:t>
            </a:r>
            <a:endParaRPr lang="en-US" b="0" dirty="0">
              <a:latin typeface="Vitesse Bold"/>
              <a:cs typeface="Vitesse Bold"/>
            </a:endParaRPr>
          </a:p>
        </p:txBody>
      </p:sp>
      <p:sp>
        <p:nvSpPr>
          <p:cNvPr id="3" name="Text Placeholder 2"/>
          <p:cNvSpPr>
            <a:spLocks noGrp="1"/>
          </p:cNvSpPr>
          <p:nvPr>
            <p:ph type="body" sz="quarter" idx="10"/>
          </p:nvPr>
        </p:nvSpPr>
        <p:spPr>
          <a:xfrm>
            <a:off x="216667" y="1842854"/>
            <a:ext cx="5279783" cy="542236"/>
          </a:xfrm>
        </p:spPr>
        <p:txBody>
          <a:bodyPr/>
          <a:lstStyle/>
          <a:p>
            <a:r>
              <a:rPr lang="en-US" dirty="0"/>
              <a:t>Clustering via k-means</a:t>
            </a:r>
          </a:p>
        </p:txBody>
      </p:sp>
      <p:sp>
        <p:nvSpPr>
          <p:cNvPr id="4" name="Text Placeholder 3"/>
          <p:cNvSpPr>
            <a:spLocks noGrp="1"/>
          </p:cNvSpPr>
          <p:nvPr>
            <p:ph type="body" sz="quarter" idx="11"/>
          </p:nvPr>
        </p:nvSpPr>
        <p:spPr>
          <a:xfrm>
            <a:off x="216667" y="2620618"/>
            <a:ext cx="4305091" cy="432669"/>
          </a:xfrm>
        </p:spPr>
        <p:txBody>
          <a:bodyPr anchor="ctr"/>
          <a:lstStyle/>
          <a:p>
            <a:endParaRPr lang="en-US" dirty="0"/>
          </a:p>
          <a:p>
            <a:r>
              <a:rPr lang="en-US" dirty="0"/>
              <a:t>Rachel Wiseley</a:t>
            </a:r>
          </a:p>
        </p:txBody>
      </p:sp>
      <p:sp>
        <p:nvSpPr>
          <p:cNvPr id="5" name="Text Placeholder 4"/>
          <p:cNvSpPr>
            <a:spLocks noGrp="1"/>
          </p:cNvSpPr>
          <p:nvPr>
            <p:ph type="body" sz="quarter" idx="12"/>
          </p:nvPr>
        </p:nvSpPr>
        <p:spPr>
          <a:xfrm>
            <a:off x="216667" y="2998597"/>
            <a:ext cx="4305091" cy="254281"/>
          </a:xfrm>
        </p:spPr>
        <p:txBody>
          <a:bodyPr/>
          <a:lstStyle/>
          <a:p>
            <a:r>
              <a:rPr lang="en-US" dirty="0"/>
              <a:t>Teaching Assistant</a:t>
            </a:r>
          </a:p>
        </p:txBody>
      </p:sp>
      <p:sp>
        <p:nvSpPr>
          <p:cNvPr id="6" name="Text Placeholder 5"/>
          <p:cNvSpPr>
            <a:spLocks noGrp="1"/>
          </p:cNvSpPr>
          <p:nvPr>
            <p:ph type="body" sz="quarter" idx="13"/>
          </p:nvPr>
        </p:nvSpPr>
        <p:spPr>
          <a:xfrm>
            <a:off x="216667" y="4337351"/>
            <a:ext cx="4305091" cy="681037"/>
          </a:xfrm>
        </p:spPr>
        <p:txBody>
          <a:bodyPr/>
          <a:lstStyle/>
          <a:p>
            <a:r>
              <a:rPr lang="en-US" sz="2000" dirty="0"/>
              <a:t>K-means Defined</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2304"/>
          <a:stretch/>
        </p:blipFill>
        <p:spPr>
          <a:xfrm>
            <a:off x="-23446" y="0"/>
            <a:ext cx="8292123" cy="5143500"/>
          </a:xfrm>
          <a:prstGeom prst="rect">
            <a:avLst/>
          </a:prstGeom>
        </p:spPr>
      </p:pic>
    </p:spTree>
    <p:extLst>
      <p:ext uri="{BB962C8B-B14F-4D97-AF65-F5344CB8AC3E}">
        <p14:creationId xmlns:p14="http://schemas.microsoft.com/office/powerpoint/2010/main" val="1109679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2120"/>
          <a:stretch/>
        </p:blipFill>
        <p:spPr>
          <a:xfrm>
            <a:off x="-23446" y="0"/>
            <a:ext cx="8307754" cy="5143500"/>
          </a:xfrm>
          <a:prstGeom prst="rect">
            <a:avLst/>
          </a:prstGeom>
        </p:spPr>
      </p:pic>
    </p:spTree>
    <p:extLst>
      <p:ext uri="{BB962C8B-B14F-4D97-AF65-F5344CB8AC3E}">
        <p14:creationId xmlns:p14="http://schemas.microsoft.com/office/powerpoint/2010/main" val="159931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5084"/>
          <a:stretch/>
        </p:blipFill>
        <p:spPr>
          <a:xfrm>
            <a:off x="0" y="0"/>
            <a:ext cx="8056179" cy="5143500"/>
          </a:xfrm>
          <a:prstGeom prst="rect">
            <a:avLst/>
          </a:prstGeom>
        </p:spPr>
      </p:pic>
    </p:spTree>
    <p:extLst>
      <p:ext uri="{BB962C8B-B14F-4D97-AF65-F5344CB8AC3E}">
        <p14:creationId xmlns:p14="http://schemas.microsoft.com/office/powerpoint/2010/main" val="1558399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4465" b="81176"/>
          <a:stretch/>
        </p:blipFill>
        <p:spPr>
          <a:xfrm>
            <a:off x="0" y="0"/>
            <a:ext cx="8108731" cy="968188"/>
          </a:xfrm>
          <a:prstGeom prst="rect">
            <a:avLst/>
          </a:prstGeom>
        </p:spPr>
      </p:pic>
      <p:pic>
        <p:nvPicPr>
          <p:cNvPr id="4" name="Picture 3"/>
          <p:cNvPicPr>
            <a:picLocks noChangeAspect="1"/>
          </p:cNvPicPr>
          <p:nvPr/>
        </p:nvPicPr>
        <p:blipFill rotWithShape="1">
          <a:blip r:embed="rId3"/>
          <a:srcRect t="25534" r="4465"/>
          <a:stretch/>
        </p:blipFill>
        <p:spPr>
          <a:xfrm>
            <a:off x="327212" y="968188"/>
            <a:ext cx="8108731" cy="3830170"/>
          </a:xfrm>
          <a:prstGeom prst="rect">
            <a:avLst/>
          </a:prstGeom>
        </p:spPr>
      </p:pic>
    </p:spTree>
    <p:extLst>
      <p:ext uri="{BB962C8B-B14F-4D97-AF65-F5344CB8AC3E}">
        <p14:creationId xmlns:p14="http://schemas.microsoft.com/office/powerpoint/2010/main" val="2550205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4031"/>
          <a:stretch/>
        </p:blipFill>
        <p:spPr>
          <a:xfrm>
            <a:off x="0" y="0"/>
            <a:ext cx="8145517" cy="5143500"/>
          </a:xfrm>
          <a:prstGeom prst="rect">
            <a:avLst/>
          </a:prstGeom>
        </p:spPr>
      </p:pic>
    </p:spTree>
    <p:extLst>
      <p:ext uri="{BB962C8B-B14F-4D97-AF65-F5344CB8AC3E}">
        <p14:creationId xmlns:p14="http://schemas.microsoft.com/office/powerpoint/2010/main" val="344096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7299"/>
          <a:stretch/>
        </p:blipFill>
        <p:spPr>
          <a:xfrm>
            <a:off x="0" y="67235"/>
            <a:ext cx="7868220" cy="5143500"/>
          </a:xfrm>
          <a:prstGeom prst="rect">
            <a:avLst/>
          </a:prstGeom>
        </p:spPr>
      </p:pic>
    </p:spTree>
    <p:extLst>
      <p:ext uri="{BB962C8B-B14F-4D97-AF65-F5344CB8AC3E}">
        <p14:creationId xmlns:p14="http://schemas.microsoft.com/office/powerpoint/2010/main" val="234459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5915"/>
          <a:stretch/>
        </p:blipFill>
        <p:spPr>
          <a:xfrm>
            <a:off x="0" y="67235"/>
            <a:ext cx="8487706" cy="3296220"/>
          </a:xfrm>
          <a:prstGeom prst="rect">
            <a:avLst/>
          </a:prstGeom>
        </p:spPr>
      </p:pic>
    </p:spTree>
    <p:extLst>
      <p:ext uri="{BB962C8B-B14F-4D97-AF65-F5344CB8AC3E}">
        <p14:creationId xmlns:p14="http://schemas.microsoft.com/office/powerpoint/2010/main" val="2916400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6994"/>
          <a:stretch/>
        </p:blipFill>
        <p:spPr>
          <a:xfrm>
            <a:off x="0" y="67235"/>
            <a:ext cx="8487706" cy="3240741"/>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blip>
          <a:srcRect t="65882"/>
          <a:stretch/>
        </p:blipFill>
        <p:spPr>
          <a:xfrm>
            <a:off x="26894" y="3254188"/>
            <a:ext cx="8487706" cy="1754841"/>
          </a:xfrm>
          <a:prstGeom prst="rect">
            <a:avLst/>
          </a:prstGeom>
        </p:spPr>
      </p:pic>
    </p:spTree>
    <p:extLst>
      <p:ext uri="{BB962C8B-B14F-4D97-AF65-F5344CB8AC3E}">
        <p14:creationId xmlns:p14="http://schemas.microsoft.com/office/powerpoint/2010/main" val="2451556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407"/>
          <a:stretch/>
        </p:blipFill>
        <p:spPr>
          <a:xfrm>
            <a:off x="0" y="0"/>
            <a:ext cx="8283388" cy="5143500"/>
          </a:xfrm>
          <a:prstGeom prst="rect">
            <a:avLst/>
          </a:prstGeom>
        </p:spPr>
      </p:pic>
    </p:spTree>
    <p:extLst>
      <p:ext uri="{BB962C8B-B14F-4D97-AF65-F5344CB8AC3E}">
        <p14:creationId xmlns:p14="http://schemas.microsoft.com/office/powerpoint/2010/main" val="1630298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331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6942"/>
          <a:stretch/>
        </p:blipFill>
        <p:spPr>
          <a:xfrm>
            <a:off x="0" y="0"/>
            <a:ext cx="7898524" cy="5143500"/>
          </a:xfrm>
          <a:prstGeom prst="rect">
            <a:avLst/>
          </a:prstGeom>
        </p:spPr>
      </p:pic>
    </p:spTree>
    <p:extLst>
      <p:ext uri="{BB962C8B-B14F-4D97-AF65-F5344CB8AC3E}">
        <p14:creationId xmlns:p14="http://schemas.microsoft.com/office/powerpoint/2010/main" val="55133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041"/>
          <a:stretch/>
        </p:blipFill>
        <p:spPr>
          <a:xfrm>
            <a:off x="0" y="0"/>
            <a:ext cx="8229600" cy="5143500"/>
          </a:xfrm>
          <a:prstGeom prst="rect">
            <a:avLst/>
          </a:prstGeom>
        </p:spPr>
      </p:pic>
    </p:spTree>
    <p:extLst>
      <p:ext uri="{BB962C8B-B14F-4D97-AF65-F5344CB8AC3E}">
        <p14:creationId xmlns:p14="http://schemas.microsoft.com/office/powerpoint/2010/main" val="190605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1988" b="83122"/>
          <a:stretch/>
        </p:blipFill>
        <p:spPr>
          <a:xfrm>
            <a:off x="0" y="0"/>
            <a:ext cx="8318938" cy="868101"/>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blip>
          <a:srcRect t="18003" r="1988"/>
          <a:stretch/>
        </p:blipFill>
        <p:spPr>
          <a:xfrm>
            <a:off x="0" y="768096"/>
            <a:ext cx="8318938" cy="4217525"/>
          </a:xfrm>
          <a:prstGeom prst="rect">
            <a:avLst/>
          </a:prstGeom>
        </p:spPr>
      </p:pic>
    </p:spTree>
    <p:extLst>
      <p:ext uri="{BB962C8B-B14F-4D97-AF65-F5344CB8AC3E}">
        <p14:creationId xmlns:p14="http://schemas.microsoft.com/office/powerpoint/2010/main" val="295621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82672"/>
          <a:stretch/>
        </p:blipFill>
        <p:spPr>
          <a:xfrm>
            <a:off x="0" y="0"/>
            <a:ext cx="8487706" cy="891251"/>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blip>
          <a:srcRect t="20216"/>
          <a:stretch/>
        </p:blipFill>
        <p:spPr>
          <a:xfrm>
            <a:off x="0" y="879679"/>
            <a:ext cx="8487706" cy="4103708"/>
          </a:xfrm>
          <a:prstGeom prst="rect">
            <a:avLst/>
          </a:prstGeom>
        </p:spPr>
      </p:pic>
    </p:spTree>
    <p:extLst>
      <p:ext uri="{BB962C8B-B14F-4D97-AF65-F5344CB8AC3E}">
        <p14:creationId xmlns:p14="http://schemas.microsoft.com/office/powerpoint/2010/main" val="2096276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81303"/>
          <a:stretch/>
        </p:blipFill>
        <p:spPr>
          <a:xfrm>
            <a:off x="0" y="0"/>
            <a:ext cx="8487706" cy="961697"/>
          </a:xfrm>
          <a:prstGeom prst="rect">
            <a:avLst/>
          </a:prstGeom>
        </p:spPr>
      </p:pic>
      <p:pic>
        <p:nvPicPr>
          <p:cNvPr id="4" name="Picture 3"/>
          <p:cNvPicPr>
            <a:picLocks noChangeAspect="1"/>
          </p:cNvPicPr>
          <p:nvPr/>
        </p:nvPicPr>
        <p:blipFill rotWithShape="1">
          <a:blip r:embed="rId4">
            <a:clrChange>
              <a:clrFrom>
                <a:srgbClr val="FFFFFF"/>
              </a:clrFrom>
              <a:clrTo>
                <a:srgbClr val="FFFFFF">
                  <a:alpha val="0"/>
                </a:srgbClr>
              </a:clrTo>
            </a:clrChange>
          </a:blip>
          <a:srcRect l="6660" t="5849" r="45604" b="22733"/>
          <a:stretch/>
        </p:blipFill>
        <p:spPr>
          <a:xfrm>
            <a:off x="141890" y="1359774"/>
            <a:ext cx="4051738" cy="3673367"/>
          </a:xfrm>
          <a:prstGeom prst="rect">
            <a:avLst/>
          </a:prstGeom>
        </p:spPr>
      </p:pic>
      <p:pic>
        <p:nvPicPr>
          <p:cNvPr id="5" name="Picture 4"/>
          <p:cNvPicPr>
            <a:picLocks noChangeAspect="1"/>
          </p:cNvPicPr>
          <p:nvPr/>
        </p:nvPicPr>
        <p:blipFill rotWithShape="1">
          <a:blip r:embed="rId5">
            <a:clrChange>
              <a:clrFrom>
                <a:srgbClr val="FFFFFF"/>
              </a:clrFrom>
              <a:clrTo>
                <a:srgbClr val="FFFFFF">
                  <a:alpha val="0"/>
                </a:srgbClr>
              </a:clrTo>
            </a:clrChange>
          </a:blip>
          <a:srcRect l="6907" t="7561" r="39660" b="16730"/>
          <a:stretch/>
        </p:blipFill>
        <p:spPr>
          <a:xfrm>
            <a:off x="4193628" y="1249415"/>
            <a:ext cx="4535214" cy="3894084"/>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p14:cNvContentPartPr/>
              <p14:nvPr/>
            </p14:nvContentPartPr>
            <p14:xfrm>
              <a:off x="4268921" y="803247"/>
              <a:ext cx="119160" cy="4076640"/>
            </p14:xfrm>
          </p:contentPart>
        </mc:Choice>
        <mc:Fallback xmlns="">
          <p:pic>
            <p:nvPicPr>
              <p:cNvPr id="19" name="Ink 18"/>
              <p:cNvPicPr/>
              <p:nvPr/>
            </p:nvPicPr>
            <p:blipFill>
              <a:blip r:embed="rId7"/>
              <a:stretch>
                <a:fillRect/>
              </a:stretch>
            </p:blipFill>
            <p:spPr>
              <a:xfrm>
                <a:off x="4254881" y="798567"/>
                <a:ext cx="153720" cy="410039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p14:cNvContentPartPr/>
              <p14:nvPr/>
            </p14:nvContentPartPr>
            <p14:xfrm>
              <a:off x="1674761" y="980007"/>
              <a:ext cx="557280" cy="609840"/>
            </p14:xfrm>
          </p:contentPart>
        </mc:Choice>
        <mc:Fallback xmlns="">
          <p:pic>
            <p:nvPicPr>
              <p:cNvPr id="39" name="Ink 38"/>
              <p:cNvPicPr/>
              <p:nvPr/>
            </p:nvPicPr>
            <p:blipFill>
              <a:blip r:embed="rId9"/>
              <a:stretch>
                <a:fillRect/>
              </a:stretch>
            </p:blipFill>
            <p:spPr>
              <a:xfrm>
                <a:off x="1662521" y="964167"/>
                <a:ext cx="58428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p14:cNvContentPartPr/>
              <p14:nvPr/>
            </p14:nvContentPartPr>
            <p14:xfrm>
              <a:off x="6598481" y="887487"/>
              <a:ext cx="528840" cy="524160"/>
            </p14:xfrm>
          </p:contentPart>
        </mc:Choice>
        <mc:Fallback xmlns="">
          <p:pic>
            <p:nvPicPr>
              <p:cNvPr id="46" name="Ink 45"/>
              <p:cNvPicPr/>
              <p:nvPr/>
            </p:nvPicPr>
            <p:blipFill>
              <a:blip r:embed="rId11"/>
              <a:stretch>
                <a:fillRect/>
              </a:stretch>
            </p:blipFill>
            <p:spPr>
              <a:xfrm>
                <a:off x="6585530" y="872018"/>
                <a:ext cx="557261" cy="553300"/>
              </a:xfrm>
              <a:prstGeom prst="rect">
                <a:avLst/>
              </a:prstGeom>
            </p:spPr>
          </p:pic>
        </mc:Fallback>
      </mc:AlternateContent>
    </p:spTree>
    <p:extLst>
      <p:ext uri="{BB962C8B-B14F-4D97-AF65-F5344CB8AC3E}">
        <p14:creationId xmlns:p14="http://schemas.microsoft.com/office/powerpoint/2010/main" val="69443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112"/>
          <a:stretch/>
        </p:blipFill>
        <p:spPr>
          <a:xfrm>
            <a:off x="0" y="0"/>
            <a:ext cx="8308428" cy="5143500"/>
          </a:xfrm>
          <a:prstGeom prst="rect">
            <a:avLst/>
          </a:prstGeom>
        </p:spPr>
      </p:pic>
    </p:spTree>
    <p:extLst>
      <p:ext uri="{BB962C8B-B14F-4D97-AF65-F5344CB8AC3E}">
        <p14:creationId xmlns:p14="http://schemas.microsoft.com/office/powerpoint/2010/main" val="143355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3225"/>
          <a:stretch/>
        </p:blipFill>
        <p:spPr>
          <a:xfrm>
            <a:off x="0" y="0"/>
            <a:ext cx="8213969" cy="5143500"/>
          </a:xfrm>
          <a:prstGeom prst="rect">
            <a:avLst/>
          </a:prstGeom>
        </p:spPr>
      </p:pic>
    </p:spTree>
    <p:extLst>
      <p:ext uri="{BB962C8B-B14F-4D97-AF65-F5344CB8AC3E}">
        <p14:creationId xmlns:p14="http://schemas.microsoft.com/office/powerpoint/2010/main" val="110488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369"/>
          <a:stretch/>
        </p:blipFill>
        <p:spPr>
          <a:xfrm>
            <a:off x="0" y="0"/>
            <a:ext cx="8371490" cy="5143500"/>
          </a:xfrm>
          <a:prstGeom prst="rect">
            <a:avLst/>
          </a:prstGeom>
        </p:spPr>
      </p:pic>
    </p:spTree>
    <p:extLst>
      <p:ext uri="{BB962C8B-B14F-4D97-AF65-F5344CB8AC3E}">
        <p14:creationId xmlns:p14="http://schemas.microsoft.com/office/powerpoint/2010/main" val="891019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484</Words>
  <Application>Microsoft Macintosh PowerPoint</Application>
  <PresentationFormat>On-screen Show (16:9)</PresentationFormat>
  <Paragraphs>45</Paragraphs>
  <Slides>19</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Helvetica</vt:lpstr>
      <vt:lpstr>Vitesse</vt:lpstr>
      <vt:lpstr>Vitesse Bold</vt:lpstr>
      <vt:lpstr>Vitesse Medium</vt:lpstr>
      <vt:lpstr>Half Page Slash</vt:lpstr>
      <vt:lpstr>Full Page Layout</vt:lpstr>
      <vt:lpstr>Head Shot</vt:lpstr>
      <vt:lpstr>Introduction to Computing for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www.gatech.edu</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Hayes, Christie M</cp:lastModifiedBy>
  <cp:revision>106</cp:revision>
  <dcterms:created xsi:type="dcterms:W3CDTF">2017-01-20T18:55:05Z</dcterms:created>
  <dcterms:modified xsi:type="dcterms:W3CDTF">2017-05-10T14:50:21Z</dcterms:modified>
</cp:coreProperties>
</file>