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2" r:id="rId2"/>
    <p:sldMasterId id="2147483670" r:id="rId3"/>
  </p:sldMasterIdLst>
  <p:notesMasterIdLst>
    <p:notesMasterId r:id="rId26"/>
  </p:notesMasterIdLst>
  <p:handoutMasterIdLst>
    <p:handoutMasterId r:id="rId27"/>
  </p:handoutMasterIdLst>
  <p:sldIdLst>
    <p:sldId id="266" r:id="rId4"/>
    <p:sldId id="491" r:id="rId5"/>
    <p:sldId id="492" r:id="rId6"/>
    <p:sldId id="493" r:id="rId7"/>
    <p:sldId id="494" r:id="rId8"/>
    <p:sldId id="495" r:id="rId9"/>
    <p:sldId id="496" r:id="rId10"/>
    <p:sldId id="497" r:id="rId11"/>
    <p:sldId id="498" r:id="rId12"/>
    <p:sldId id="499" r:id="rId13"/>
    <p:sldId id="500" r:id="rId14"/>
    <p:sldId id="501" r:id="rId15"/>
    <p:sldId id="502" r:id="rId16"/>
    <p:sldId id="503" r:id="rId17"/>
    <p:sldId id="504" r:id="rId18"/>
    <p:sldId id="505" r:id="rId19"/>
    <p:sldId id="506" r:id="rId20"/>
    <p:sldId id="507" r:id="rId21"/>
    <p:sldId id="508" r:id="rId22"/>
    <p:sldId id="509" r:id="rId23"/>
    <p:sldId id="510" r:id="rId24"/>
    <p:sldId id="435"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567BE6-4E2E-2A45-BD72-59F9659A3211}">
          <p14:sldIdLst>
            <p14:sldId id="266"/>
            <p14:sldId id="491"/>
            <p14:sldId id="492"/>
            <p14:sldId id="493"/>
            <p14:sldId id="494"/>
            <p14:sldId id="495"/>
            <p14:sldId id="496"/>
            <p14:sldId id="497"/>
            <p14:sldId id="498"/>
            <p14:sldId id="499"/>
            <p14:sldId id="500"/>
            <p14:sldId id="501"/>
            <p14:sldId id="502"/>
            <p14:sldId id="503"/>
            <p14:sldId id="504"/>
            <p14:sldId id="505"/>
            <p14:sldId id="506"/>
            <p14:sldId id="507"/>
            <p14:sldId id="508"/>
            <p14:sldId id="509"/>
            <p14:sldId id="510"/>
            <p14:sldId id="43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A2B5"/>
    <a:srgbClr val="5F6C7E"/>
    <a:srgbClr val="FFFFFF"/>
    <a:srgbClr val="5F6C7D"/>
    <a:srgbClr val="4D586B"/>
    <a:srgbClr val="BB4646"/>
    <a:srgbClr val="02A2B5"/>
    <a:srgbClr val="4687AC"/>
    <a:srgbClr val="6A99A8"/>
    <a:srgbClr val="40799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70" autoAdjust="0"/>
    <p:restoredTop sz="85353" autoAdjust="0"/>
  </p:normalViewPr>
  <p:slideViewPr>
    <p:cSldViewPr snapToGrid="0" snapToObjects="1">
      <p:cViewPr varScale="1">
        <p:scale>
          <a:sx n="148" d="100"/>
          <a:sy n="148" d="100"/>
        </p:scale>
        <p:origin x="600" y="1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1" d="100"/>
          <a:sy n="71" d="100"/>
        </p:scale>
        <p:origin x="3592" y="1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32" Type="http://schemas.microsoft.com/office/2015/10/relationships/revisionInfo" Target="revisionInfo.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DFD447-ACB1-BC49-B8EF-23729E0A333F}" type="datetimeFigureOut">
              <a:rPr lang="en-US" smtClean="0"/>
              <a:t>8/2/17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EF598F-7A46-204A-ADDD-A1229C86B248}" type="slidenum">
              <a:rPr lang="en-US" smtClean="0"/>
              <a:t>‹#›</a:t>
            </a:fld>
            <a:endParaRPr lang="en-US"/>
          </a:p>
        </p:txBody>
      </p:sp>
    </p:spTree>
    <p:extLst>
      <p:ext uri="{BB962C8B-B14F-4D97-AF65-F5344CB8AC3E}">
        <p14:creationId xmlns:p14="http://schemas.microsoft.com/office/powerpoint/2010/main" val="186536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81E7F-E132-6445-AEED-102945CD4C20}" type="datetimeFigureOut">
              <a:rPr lang="en-US" smtClean="0"/>
              <a:t>8/2/17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81F886-8654-8C47-A174-271FD89A872A}" type="slidenum">
              <a:rPr lang="en-US" smtClean="0"/>
              <a:t>‹#›</a:t>
            </a:fld>
            <a:endParaRPr lang="en-US"/>
          </a:p>
        </p:txBody>
      </p:sp>
    </p:spTree>
    <p:extLst>
      <p:ext uri="{BB962C8B-B14F-4D97-AF65-F5344CB8AC3E}">
        <p14:creationId xmlns:p14="http://schemas.microsoft.com/office/powerpoint/2010/main" val="117689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an algorithm to fit a linear model to your data.</a:t>
            </a:r>
          </a:p>
          <a:p>
            <a:endParaRPr lang="en-US" dirty="0"/>
          </a:p>
          <a:p>
            <a:r>
              <a:rPr lang="en-US" dirty="0"/>
              <a:t>The next computer science question to ask is, what does it cost to run the algorithm?</a:t>
            </a:r>
          </a:p>
          <a:p>
            <a:endParaRPr lang="en-US" dirty="0"/>
          </a:p>
          <a:p>
            <a:r>
              <a:rPr lang="en-US" dirty="0"/>
              <a:t>You’ll consider that question in this lesson, as well as through a notebook that accompanies it.</a:t>
            </a:r>
          </a:p>
        </p:txBody>
      </p:sp>
      <p:sp>
        <p:nvSpPr>
          <p:cNvPr id="4" name="Slide Number Placeholder 3"/>
          <p:cNvSpPr>
            <a:spLocks noGrp="1"/>
          </p:cNvSpPr>
          <p:nvPr>
            <p:ph type="sldNum" sz="quarter" idx="10"/>
          </p:nvPr>
        </p:nvSpPr>
        <p:spPr/>
        <p:txBody>
          <a:bodyPr/>
          <a:lstStyle/>
          <a:p>
            <a:fld id="{AB81F886-8654-8C47-A174-271FD89A872A}" type="slidenum">
              <a:rPr lang="en-US" smtClean="0"/>
              <a:t>1</a:t>
            </a:fld>
            <a:endParaRPr lang="en-US"/>
          </a:p>
        </p:txBody>
      </p:sp>
    </p:spTree>
    <p:extLst>
      <p:ext uri="{BB962C8B-B14F-4D97-AF65-F5344CB8AC3E}">
        <p14:creationId xmlns:p14="http://schemas.microsoft.com/office/powerpoint/2010/main" val="1839711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“Fitting” this model to the data means computing the “best” value of Theta.</a:t>
            </a:r>
          </a:p>
          <a:p>
            <a:endParaRPr lang="en-US" dirty="0"/>
          </a:p>
          <a:p>
            <a:r>
              <a:rPr lang="en-US" dirty="0"/>
              <a:t>But what is best?</a:t>
            </a:r>
          </a:p>
        </p:txBody>
      </p:sp>
      <p:sp>
        <p:nvSpPr>
          <p:cNvPr id="4" name="Slide Number Placeholder 3"/>
          <p:cNvSpPr>
            <a:spLocks noGrp="1"/>
          </p:cNvSpPr>
          <p:nvPr>
            <p:ph type="sldNum" sz="quarter" idx="10"/>
          </p:nvPr>
        </p:nvSpPr>
        <p:spPr/>
        <p:txBody>
          <a:bodyPr/>
          <a:lstStyle/>
          <a:p>
            <a:fld id="{AB81F886-8654-8C47-A174-271FD89A872A}" type="slidenum">
              <a:rPr lang="en-US" smtClean="0"/>
              <a:t>10</a:t>
            </a:fld>
            <a:endParaRPr lang="en-US"/>
          </a:p>
        </p:txBody>
      </p:sp>
    </p:spTree>
    <p:extLst>
      <p:ext uri="{BB962C8B-B14F-4D97-AF65-F5344CB8AC3E}">
        <p14:creationId xmlns:p14="http://schemas.microsoft.com/office/powerpoint/2010/main" val="1492615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defined that through a minimization problem:</a:t>
            </a:r>
          </a:p>
        </p:txBody>
      </p:sp>
      <p:sp>
        <p:nvSpPr>
          <p:cNvPr id="4" name="Slide Number Placeholder 3"/>
          <p:cNvSpPr>
            <a:spLocks noGrp="1"/>
          </p:cNvSpPr>
          <p:nvPr>
            <p:ph type="sldNum" sz="quarter" idx="10"/>
          </p:nvPr>
        </p:nvSpPr>
        <p:spPr/>
        <p:txBody>
          <a:bodyPr/>
          <a:lstStyle/>
          <a:p>
            <a:fld id="{AB81F886-8654-8C47-A174-271FD89A872A}" type="slidenum">
              <a:rPr lang="en-US" smtClean="0"/>
              <a:t>11</a:t>
            </a:fld>
            <a:endParaRPr lang="en-US"/>
          </a:p>
        </p:txBody>
      </p:sp>
    </p:spTree>
    <p:extLst>
      <p:ext uri="{BB962C8B-B14F-4D97-AF65-F5344CB8AC3E}">
        <p14:creationId xmlns:p14="http://schemas.microsoft.com/office/powerpoint/2010/main" val="2716423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some cost function, or objective function, g-of-theta, find the optimum, theta-star, that minimizes this cost.</a:t>
            </a:r>
          </a:p>
          <a:p>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12</a:t>
            </a:fld>
            <a:endParaRPr lang="en-US"/>
          </a:p>
        </p:txBody>
      </p:sp>
    </p:spTree>
    <p:extLst>
      <p:ext uri="{BB962C8B-B14F-4D97-AF65-F5344CB8AC3E}">
        <p14:creationId xmlns:p14="http://schemas.microsoft.com/office/powerpoint/2010/main" val="3467538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choices for g, but we used this one:</a:t>
            </a:r>
          </a:p>
        </p:txBody>
      </p:sp>
      <p:sp>
        <p:nvSpPr>
          <p:cNvPr id="4" name="Slide Number Placeholder 3"/>
          <p:cNvSpPr>
            <a:spLocks noGrp="1"/>
          </p:cNvSpPr>
          <p:nvPr>
            <p:ph type="sldNum" sz="quarter" idx="10"/>
          </p:nvPr>
        </p:nvSpPr>
        <p:spPr/>
        <p:txBody>
          <a:bodyPr/>
          <a:lstStyle/>
          <a:p>
            <a:fld id="{AB81F886-8654-8C47-A174-271FD89A872A}" type="slidenum">
              <a:rPr lang="en-US" smtClean="0"/>
              <a:t>13</a:t>
            </a:fld>
            <a:endParaRPr lang="en-US"/>
          </a:p>
        </p:txBody>
      </p:sp>
    </p:spTree>
    <p:extLst>
      <p:ext uri="{BB962C8B-B14F-4D97-AF65-F5344CB8AC3E}">
        <p14:creationId xmlns:p14="http://schemas.microsoft.com/office/powerpoint/2010/main" val="3931005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the sum of squared errors, or residuals.</a:t>
            </a:r>
          </a:p>
          <a:p>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14</a:t>
            </a:fld>
            <a:endParaRPr lang="en-US"/>
          </a:p>
        </p:txBody>
      </p:sp>
    </p:spTree>
    <p:extLst>
      <p:ext uri="{BB962C8B-B14F-4D97-AF65-F5344CB8AC3E}">
        <p14:creationId xmlns:p14="http://schemas.microsoft.com/office/powerpoint/2010/main" val="3521572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what’s the solution to this minimization problem?</a:t>
            </a:r>
          </a:p>
        </p:txBody>
      </p:sp>
      <p:sp>
        <p:nvSpPr>
          <p:cNvPr id="4" name="Slide Number Placeholder 3"/>
          <p:cNvSpPr>
            <a:spLocks noGrp="1"/>
          </p:cNvSpPr>
          <p:nvPr>
            <p:ph type="sldNum" sz="quarter" idx="10"/>
          </p:nvPr>
        </p:nvSpPr>
        <p:spPr/>
        <p:txBody>
          <a:bodyPr/>
          <a:lstStyle/>
          <a:p>
            <a:fld id="{AB81F886-8654-8C47-A174-271FD89A872A}" type="slidenum">
              <a:rPr lang="en-US" smtClean="0"/>
              <a:t>15</a:t>
            </a:fld>
            <a:endParaRPr lang="en-US"/>
          </a:p>
        </p:txBody>
      </p:sp>
    </p:spTree>
    <p:extLst>
      <p:ext uri="{BB962C8B-B14F-4D97-AF65-F5344CB8AC3E}">
        <p14:creationId xmlns:p14="http://schemas.microsoft.com/office/powerpoint/2010/main" val="4007238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minimizer, or any extreme point, really, we know the gradient must be zero.</a:t>
            </a:r>
          </a:p>
          <a:p>
            <a:endParaRPr lang="en-US" dirty="0"/>
          </a:p>
          <a:p>
            <a:r>
              <a:rPr lang="en-US" dirty="0"/>
              <a:t>And in the case of the sum of squared residuals for a linear model, we can compute the gradient exactly:</a:t>
            </a:r>
          </a:p>
        </p:txBody>
      </p:sp>
      <p:sp>
        <p:nvSpPr>
          <p:cNvPr id="4" name="Slide Number Placeholder 3"/>
          <p:cNvSpPr>
            <a:spLocks noGrp="1"/>
          </p:cNvSpPr>
          <p:nvPr>
            <p:ph type="sldNum" sz="quarter" idx="10"/>
          </p:nvPr>
        </p:nvSpPr>
        <p:spPr/>
        <p:txBody>
          <a:bodyPr/>
          <a:lstStyle/>
          <a:p>
            <a:fld id="{AB81F886-8654-8C47-A174-271FD89A872A}" type="slidenum">
              <a:rPr lang="en-US" smtClean="0"/>
              <a:t>16</a:t>
            </a:fld>
            <a:endParaRPr lang="en-US"/>
          </a:p>
        </p:txBody>
      </p:sp>
    </p:spTree>
    <p:extLst>
      <p:ext uri="{BB962C8B-B14F-4D97-AF65-F5344CB8AC3E}">
        <p14:creationId xmlns:p14="http://schemas.microsoft.com/office/powerpoint/2010/main" val="3010604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2 times the quantity X-transpose-X-theta-star – X-transpose-y.</a:t>
            </a:r>
          </a:p>
          <a:p>
            <a:endParaRPr lang="en-US" dirty="0"/>
          </a:p>
          <a:p>
            <a:r>
              <a:rPr lang="en-US" dirty="0"/>
              <a:t>In other words…</a:t>
            </a:r>
          </a:p>
          <a:p>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17</a:t>
            </a:fld>
            <a:endParaRPr lang="en-US"/>
          </a:p>
        </p:txBody>
      </p:sp>
    </p:spTree>
    <p:extLst>
      <p:ext uri="{BB962C8B-B14F-4D97-AF65-F5344CB8AC3E}">
        <p14:creationId xmlns:p14="http://schemas.microsoft.com/office/powerpoint/2010/main" val="333983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X-transpose-X-theta-star equals X-transpose-y.</a:t>
            </a:r>
          </a:p>
        </p:txBody>
      </p:sp>
      <p:sp>
        <p:nvSpPr>
          <p:cNvPr id="4" name="Slide Number Placeholder 3"/>
          <p:cNvSpPr>
            <a:spLocks noGrp="1"/>
          </p:cNvSpPr>
          <p:nvPr>
            <p:ph type="sldNum" sz="quarter" idx="10"/>
          </p:nvPr>
        </p:nvSpPr>
        <p:spPr/>
        <p:txBody>
          <a:bodyPr/>
          <a:lstStyle/>
          <a:p>
            <a:fld id="{AB81F886-8654-8C47-A174-271FD89A872A}" type="slidenum">
              <a:rPr lang="en-US" smtClean="0"/>
              <a:t>18</a:t>
            </a:fld>
            <a:endParaRPr lang="en-US"/>
          </a:p>
        </p:txBody>
      </p:sp>
    </p:spTree>
    <p:extLst>
      <p:ext uri="{BB962C8B-B14F-4D97-AF65-F5344CB8AC3E}">
        <p14:creationId xmlns:p14="http://schemas.microsoft.com/office/powerpoint/2010/main" val="612214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system of equations is also known as the “normal equations” or as the “linear least-squares problem.”</a:t>
            </a:r>
          </a:p>
          <a:p>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19</a:t>
            </a:fld>
            <a:endParaRPr lang="en-US"/>
          </a:p>
        </p:txBody>
      </p:sp>
    </p:spTree>
    <p:extLst>
      <p:ext uri="{BB962C8B-B14F-4D97-AF65-F5344CB8AC3E}">
        <p14:creationId xmlns:p14="http://schemas.microsoft.com/office/powerpoint/2010/main" val="1582410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recall the linear regression problem.</a:t>
            </a:r>
          </a:p>
          <a:p>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2</a:t>
            </a:fld>
            <a:endParaRPr lang="en-US"/>
          </a:p>
        </p:txBody>
      </p:sp>
    </p:spTree>
    <p:extLst>
      <p:ext uri="{BB962C8B-B14F-4D97-AF65-F5344CB8AC3E}">
        <p14:creationId xmlns:p14="http://schemas.microsoft.com/office/powerpoint/2010/main" val="2783197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does it cost, computationally speaking?</a:t>
            </a:r>
          </a:p>
          <a:p>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20</a:t>
            </a:fld>
            <a:endParaRPr lang="en-US"/>
          </a:p>
        </p:txBody>
      </p:sp>
    </p:spTree>
    <p:extLst>
      <p:ext uri="{BB962C8B-B14F-4D97-AF65-F5344CB8AC3E}">
        <p14:creationId xmlns:p14="http://schemas.microsoft.com/office/powerpoint/2010/main" val="3251481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turns out to be on the order of the number of observations, m, times the square of the number of predictors.</a:t>
            </a:r>
          </a:p>
          <a:p>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21</a:t>
            </a:fld>
            <a:endParaRPr lang="en-US"/>
          </a:p>
        </p:txBody>
      </p:sp>
    </p:spTree>
    <p:extLst>
      <p:ext uri="{BB962C8B-B14F-4D97-AF65-F5344CB8AC3E}">
        <p14:creationId xmlns:p14="http://schemas.microsoft.com/office/powerpoint/2010/main" val="2330680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know on what it costs, asymptotically, to fit a linear model. So what’s next?</a:t>
            </a:r>
          </a:p>
          <a:p>
            <a:endParaRPr lang="en-US" dirty="0"/>
          </a:p>
          <a:p>
            <a:r>
              <a:rPr lang="en-US" dirty="0"/>
              <a:t>Well, you should now look at the companion notebook we created for this lesson. It reviews what you just watched but also asks you to write some code and run some experiments. We hope that gives you a more complete picture about how linear regression works computationally in practice.</a:t>
            </a:r>
          </a:p>
        </p:txBody>
      </p:sp>
      <p:sp>
        <p:nvSpPr>
          <p:cNvPr id="4" name="Slide Number Placeholder 3"/>
          <p:cNvSpPr>
            <a:spLocks noGrp="1"/>
          </p:cNvSpPr>
          <p:nvPr>
            <p:ph type="sldNum" sz="quarter" idx="10"/>
          </p:nvPr>
        </p:nvSpPr>
        <p:spPr/>
        <p:txBody>
          <a:bodyPr/>
          <a:lstStyle/>
          <a:p>
            <a:fld id="{AB81F886-8654-8C47-A174-271FD89A872A}" type="slidenum">
              <a:rPr lang="en-US" smtClean="0"/>
              <a:t>22</a:t>
            </a:fld>
            <a:endParaRPr lang="en-US"/>
          </a:p>
        </p:txBody>
      </p:sp>
    </p:spTree>
    <p:extLst>
      <p:ext uri="{BB962C8B-B14F-4D97-AF65-F5344CB8AC3E}">
        <p14:creationId xmlns:p14="http://schemas.microsoft.com/office/powerpoint/2010/main" val="2415703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given a vector, y, of m responses.</a:t>
            </a:r>
          </a:p>
        </p:txBody>
      </p:sp>
      <p:sp>
        <p:nvSpPr>
          <p:cNvPr id="4" name="Slide Number Placeholder 3"/>
          <p:cNvSpPr>
            <a:spLocks noGrp="1"/>
          </p:cNvSpPr>
          <p:nvPr>
            <p:ph type="sldNum" sz="quarter" idx="10"/>
          </p:nvPr>
        </p:nvSpPr>
        <p:spPr/>
        <p:txBody>
          <a:bodyPr/>
          <a:lstStyle/>
          <a:p>
            <a:fld id="{AB81F886-8654-8C47-A174-271FD89A872A}" type="slidenum">
              <a:rPr lang="en-US" smtClean="0"/>
              <a:t>3</a:t>
            </a:fld>
            <a:endParaRPr lang="en-US"/>
          </a:p>
        </p:txBody>
      </p:sp>
    </p:spTree>
    <p:extLst>
      <p:ext uri="{BB962C8B-B14F-4D97-AF65-F5344CB8AC3E}">
        <p14:creationId xmlns:p14="http://schemas.microsoft.com/office/powerpoint/2010/main" val="3373874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also have an accompanying data matrix, X.</a:t>
            </a:r>
          </a:p>
        </p:txBody>
      </p:sp>
      <p:sp>
        <p:nvSpPr>
          <p:cNvPr id="4" name="Slide Number Placeholder 3"/>
          <p:cNvSpPr>
            <a:spLocks noGrp="1"/>
          </p:cNvSpPr>
          <p:nvPr>
            <p:ph type="sldNum" sz="quarter" idx="10"/>
          </p:nvPr>
        </p:nvSpPr>
        <p:spPr/>
        <p:txBody>
          <a:bodyPr/>
          <a:lstStyle/>
          <a:p>
            <a:fld id="{AB81F886-8654-8C47-A174-271FD89A872A}" type="slidenum">
              <a:rPr lang="en-US" smtClean="0"/>
              <a:t>4</a:t>
            </a:fld>
            <a:endParaRPr lang="en-US"/>
          </a:p>
        </p:txBody>
      </p:sp>
    </p:spTree>
    <p:extLst>
      <p:ext uri="{BB962C8B-B14F-4D97-AF65-F5344CB8AC3E}">
        <p14:creationId xmlns:p14="http://schemas.microsoft.com/office/powerpoint/2010/main" val="1395948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 contains m observations, which are its rows.</a:t>
            </a:r>
          </a:p>
        </p:txBody>
      </p:sp>
      <p:sp>
        <p:nvSpPr>
          <p:cNvPr id="4" name="Slide Number Placeholder 3"/>
          <p:cNvSpPr>
            <a:spLocks noGrp="1"/>
          </p:cNvSpPr>
          <p:nvPr>
            <p:ph type="sldNum" sz="quarter" idx="10"/>
          </p:nvPr>
        </p:nvSpPr>
        <p:spPr/>
        <p:txBody>
          <a:bodyPr/>
          <a:lstStyle/>
          <a:p>
            <a:fld id="{AB81F886-8654-8C47-A174-271FD89A872A}" type="slidenum">
              <a:rPr lang="en-US" smtClean="0"/>
              <a:t>5</a:t>
            </a:fld>
            <a:endParaRPr lang="en-US"/>
          </a:p>
        </p:txBody>
      </p:sp>
    </p:spTree>
    <p:extLst>
      <p:ext uri="{BB962C8B-B14F-4D97-AF65-F5344CB8AC3E}">
        <p14:creationId xmlns:p14="http://schemas.microsoft.com/office/powerpoint/2010/main" val="2477020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each column corresponds to a predictor variable.</a:t>
            </a:r>
          </a:p>
        </p:txBody>
      </p:sp>
      <p:sp>
        <p:nvSpPr>
          <p:cNvPr id="4" name="Slide Number Placeholder 3"/>
          <p:cNvSpPr>
            <a:spLocks noGrp="1"/>
          </p:cNvSpPr>
          <p:nvPr>
            <p:ph type="sldNum" sz="quarter" idx="10"/>
          </p:nvPr>
        </p:nvSpPr>
        <p:spPr/>
        <p:txBody>
          <a:bodyPr/>
          <a:lstStyle/>
          <a:p>
            <a:fld id="{AB81F886-8654-8C47-A174-271FD89A872A}" type="slidenum">
              <a:rPr lang="en-US" smtClean="0"/>
              <a:t>6</a:t>
            </a:fld>
            <a:endParaRPr lang="en-US"/>
          </a:p>
        </p:txBody>
      </p:sp>
    </p:spTree>
    <p:extLst>
      <p:ext uri="{BB962C8B-B14F-4D97-AF65-F5344CB8AC3E}">
        <p14:creationId xmlns:p14="http://schemas.microsoft.com/office/powerpoint/2010/main" val="3614013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assume there are n of them.</a:t>
            </a:r>
          </a:p>
        </p:txBody>
      </p:sp>
      <p:sp>
        <p:nvSpPr>
          <p:cNvPr id="4" name="Slide Number Placeholder 3"/>
          <p:cNvSpPr>
            <a:spLocks noGrp="1"/>
          </p:cNvSpPr>
          <p:nvPr>
            <p:ph type="sldNum" sz="quarter" idx="10"/>
          </p:nvPr>
        </p:nvSpPr>
        <p:spPr/>
        <p:txBody>
          <a:bodyPr/>
          <a:lstStyle/>
          <a:p>
            <a:fld id="{AB81F886-8654-8C47-A174-271FD89A872A}" type="slidenum">
              <a:rPr lang="en-US" smtClean="0"/>
              <a:t>7</a:t>
            </a:fld>
            <a:endParaRPr lang="en-US"/>
          </a:p>
        </p:txBody>
      </p:sp>
    </p:spTree>
    <p:extLst>
      <p:ext uri="{BB962C8B-B14F-4D97-AF65-F5344CB8AC3E}">
        <p14:creationId xmlns:p14="http://schemas.microsoft.com/office/powerpoint/2010/main" val="3049229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to allow for an “intercept” parameter, let’s assume an additional dummy column consisting of all ones.</a:t>
            </a:r>
          </a:p>
          <a:p>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8</a:t>
            </a:fld>
            <a:endParaRPr lang="en-US"/>
          </a:p>
        </p:txBody>
      </p:sp>
    </p:spTree>
    <p:extLst>
      <p:ext uri="{BB962C8B-B14F-4D97-AF65-F5344CB8AC3E}">
        <p14:creationId xmlns:p14="http://schemas.microsoft.com/office/powerpoint/2010/main" val="4142613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there is Theta, which is a vector of n+1 model parameters, theta-zero through theta-n.</a:t>
            </a:r>
          </a:p>
          <a:p>
            <a:endParaRPr lang="en-US" dirty="0"/>
          </a:p>
        </p:txBody>
      </p:sp>
      <p:sp>
        <p:nvSpPr>
          <p:cNvPr id="4" name="Slide Number Placeholder 3"/>
          <p:cNvSpPr>
            <a:spLocks noGrp="1"/>
          </p:cNvSpPr>
          <p:nvPr>
            <p:ph type="sldNum" sz="quarter" idx="10"/>
          </p:nvPr>
        </p:nvSpPr>
        <p:spPr/>
        <p:txBody>
          <a:bodyPr/>
          <a:lstStyle/>
          <a:p>
            <a:fld id="{AB81F886-8654-8C47-A174-271FD89A872A}" type="slidenum">
              <a:rPr lang="en-US" smtClean="0"/>
              <a:t>9</a:t>
            </a:fld>
            <a:endParaRPr lang="en-US"/>
          </a:p>
        </p:txBody>
      </p:sp>
    </p:spTree>
    <p:extLst>
      <p:ext uri="{BB962C8B-B14F-4D97-AF65-F5344CB8AC3E}">
        <p14:creationId xmlns:p14="http://schemas.microsoft.com/office/powerpoint/2010/main" val="302811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7650" y="274639"/>
            <a:ext cx="6121165" cy="712848"/>
          </a:xfrm>
          <a:prstGeom prst="rect">
            <a:avLst/>
          </a:prstGeom>
        </p:spPr>
        <p:txBody>
          <a:bodyPr/>
          <a:lstStyle>
            <a:lvl1pPr algn="l">
              <a:defRPr lang="en-US" sz="4000" b="0" i="0" kern="1200" dirty="0">
                <a:solidFill>
                  <a:schemeClr val="tx1"/>
                </a:solidFill>
                <a:latin typeface="Vitesse Bold"/>
                <a:ea typeface="Vitesse" charset="0"/>
                <a:cs typeface="Vitesse Bold"/>
              </a:defRPr>
            </a:lvl1pPr>
          </a:lstStyle>
          <a:p>
            <a:r>
              <a:rPr lang="en-US" dirty="0"/>
              <a:t>Course title</a:t>
            </a:r>
          </a:p>
        </p:txBody>
      </p:sp>
      <p:sp>
        <p:nvSpPr>
          <p:cNvPr id="6" name="Text Placeholder 5"/>
          <p:cNvSpPr>
            <a:spLocks noGrp="1"/>
          </p:cNvSpPr>
          <p:nvPr>
            <p:ph type="body" sz="quarter" idx="10" hasCustomPrompt="1"/>
          </p:nvPr>
        </p:nvSpPr>
        <p:spPr>
          <a:xfrm>
            <a:off x="266461" y="796333"/>
            <a:ext cx="5672951" cy="542236"/>
          </a:xfrm>
          <a:prstGeom prst="rect">
            <a:avLst/>
          </a:prstGeom>
        </p:spPr>
        <p:txBody>
          <a:bodyPr/>
          <a:lstStyle>
            <a:lvl1pPr marL="0" indent="0">
              <a:buNone/>
              <a:defRPr lang="en-US" sz="3000" b="0" i="0" kern="1200" dirty="0">
                <a:solidFill>
                  <a:schemeClr val="tx2"/>
                </a:solidFill>
                <a:latin typeface="Vitesse Medium" charset="0"/>
                <a:ea typeface="Vitesse Medium" charset="0"/>
                <a:cs typeface="Vitesse Medium" charset="0"/>
              </a:defRPr>
            </a:lvl1pPr>
          </a:lstStyle>
          <a:p>
            <a:pPr lvl="0"/>
            <a:r>
              <a:rPr lang="en-US" dirty="0"/>
              <a:t>Module Name</a:t>
            </a:r>
          </a:p>
        </p:txBody>
      </p:sp>
      <p:sp>
        <p:nvSpPr>
          <p:cNvPr id="7" name="Text Placeholder 5"/>
          <p:cNvSpPr>
            <a:spLocks noGrp="1"/>
          </p:cNvSpPr>
          <p:nvPr>
            <p:ph type="body" sz="quarter" idx="11"/>
          </p:nvPr>
        </p:nvSpPr>
        <p:spPr>
          <a:xfrm>
            <a:off x="247648" y="2292985"/>
            <a:ext cx="5095759" cy="432669"/>
          </a:xfrm>
          <a:prstGeom prst="rect">
            <a:avLst/>
          </a:prstGeom>
        </p:spPr>
        <p:txBody>
          <a:bodyPr anchor="ctr"/>
          <a:lstStyle>
            <a:lvl1pPr marL="0" indent="0" algn="l" defTabSz="457200" rtl="0" eaLnBrk="1" latinLnBrk="0" hangingPunct="1">
              <a:lnSpc>
                <a:spcPts val="1400"/>
              </a:lnSpc>
              <a:spcBef>
                <a:spcPct val="20000"/>
              </a:spcBef>
              <a:buFont typeface="Arial"/>
              <a:buNone/>
              <a:defRPr lang="en-US" sz="2400" b="1" kern="1200" baseline="0" dirty="0">
                <a:solidFill>
                  <a:srgbClr val="EEB211"/>
                </a:solidFill>
                <a:latin typeface="Helvetica" charset="0"/>
                <a:ea typeface="Helvetica" charset="0"/>
                <a:cs typeface="Helvetica" charset="0"/>
              </a:defRPr>
            </a:lvl1pPr>
          </a:lstStyle>
          <a:p>
            <a:pPr lvl="0"/>
            <a:endParaRPr lang="en-US" dirty="0"/>
          </a:p>
          <a:p>
            <a:pPr lvl="0"/>
            <a:r>
              <a:rPr lang="en-US" dirty="0"/>
              <a:t>Professor Name, Ph.D.</a:t>
            </a:r>
          </a:p>
        </p:txBody>
      </p:sp>
      <p:sp>
        <p:nvSpPr>
          <p:cNvPr id="8" name="Text Placeholder 5"/>
          <p:cNvSpPr>
            <a:spLocks noGrp="1"/>
          </p:cNvSpPr>
          <p:nvPr>
            <p:ph type="body" sz="quarter" idx="12" hasCustomPrompt="1"/>
          </p:nvPr>
        </p:nvSpPr>
        <p:spPr>
          <a:xfrm>
            <a:off x="238241" y="2650975"/>
            <a:ext cx="4888796" cy="254281"/>
          </a:xfrm>
          <a:prstGeom prst="rect">
            <a:avLst/>
          </a:prstGeom>
        </p:spPr>
        <p:txBody>
          <a:bodyPr/>
          <a:lstStyle>
            <a:lvl1pPr marL="0" indent="0">
              <a:buNone/>
              <a:defRPr sz="1600" b="0" i="1" baseline="0">
                <a:latin typeface="Helvetica" charset="0"/>
                <a:ea typeface="Helvetica" charset="0"/>
                <a:cs typeface="Helvetica" charset="0"/>
              </a:defRPr>
            </a:lvl1pPr>
          </a:lstStyle>
          <a:p>
            <a:pPr lvl="0"/>
            <a:r>
              <a:rPr lang="en-US" dirty="0"/>
              <a:t>Title</a:t>
            </a:r>
          </a:p>
          <a:p>
            <a:pPr lvl="0"/>
            <a:endParaRPr lang="en-US" dirty="0"/>
          </a:p>
        </p:txBody>
      </p:sp>
      <p:sp>
        <p:nvSpPr>
          <p:cNvPr id="9" name="Text Placeholder 5"/>
          <p:cNvSpPr>
            <a:spLocks noGrp="1"/>
          </p:cNvSpPr>
          <p:nvPr>
            <p:ph type="body" sz="quarter" idx="13" hasCustomPrompt="1"/>
          </p:nvPr>
        </p:nvSpPr>
        <p:spPr>
          <a:xfrm>
            <a:off x="247647" y="4379683"/>
            <a:ext cx="4305091" cy="681037"/>
          </a:xfrm>
          <a:prstGeom prst="rect">
            <a:avLst/>
          </a:prstGeom>
        </p:spPr>
        <p:txBody>
          <a:bodyPr/>
          <a:lstStyle>
            <a:lvl1pPr marL="0" indent="0">
              <a:buNone/>
              <a:defRPr sz="1800" b="0" i="0" baseline="0">
                <a:solidFill>
                  <a:schemeClr val="tx2"/>
                </a:solidFill>
                <a:latin typeface="Helvetica" charset="0"/>
                <a:ea typeface="Helvetica" charset="0"/>
                <a:cs typeface="Helvetica" charset="0"/>
              </a:defRPr>
            </a:lvl1pPr>
          </a:lstStyle>
          <a:p>
            <a:pPr lvl="0"/>
            <a:r>
              <a:rPr lang="en-US" dirty="0"/>
              <a:t>Lesson name: e.g. R Examples</a:t>
            </a:r>
          </a:p>
          <a:p>
            <a:pPr lvl="0"/>
            <a:r>
              <a:rPr lang="en-US" dirty="0" err="1"/>
              <a:t>Subname</a:t>
            </a:r>
            <a:r>
              <a:rPr lang="en-US" dirty="0"/>
              <a:t> if applicable (e.g. Part II)</a:t>
            </a:r>
          </a:p>
          <a:p>
            <a:pPr lvl="0"/>
            <a:endParaRPr lang="en-US" dirty="0"/>
          </a:p>
        </p:txBody>
      </p:sp>
      <p:sp>
        <p:nvSpPr>
          <p:cNvPr id="12" name="Text Placeholder 5"/>
          <p:cNvSpPr>
            <a:spLocks noGrp="1"/>
          </p:cNvSpPr>
          <p:nvPr>
            <p:ph type="body" sz="quarter" idx="14" hasCustomPrompt="1"/>
          </p:nvPr>
        </p:nvSpPr>
        <p:spPr>
          <a:xfrm>
            <a:off x="247647" y="2896113"/>
            <a:ext cx="4794723" cy="322253"/>
          </a:xfrm>
          <a:prstGeom prst="rect">
            <a:avLst/>
          </a:prstGeom>
        </p:spPr>
        <p:txBody>
          <a:bodyPr/>
          <a:lstStyle>
            <a:lvl1pPr marL="0" indent="0">
              <a:buNone/>
              <a:defRPr sz="1200" b="0" i="0" baseline="0">
                <a:latin typeface="Helvetica" charset="0"/>
                <a:ea typeface="Helvetica" charset="0"/>
                <a:cs typeface="Helvetica" charset="0"/>
              </a:defRPr>
            </a:lvl1pPr>
          </a:lstStyle>
          <a:p>
            <a:pPr lvl="0"/>
            <a:r>
              <a:rPr lang="en-US" dirty="0"/>
              <a:t>School Name</a:t>
            </a:r>
          </a:p>
          <a:p>
            <a:pPr lvl="0"/>
            <a:endParaRPr lang="en-US" dirty="0"/>
          </a:p>
        </p:txBody>
      </p:sp>
    </p:spTree>
    <p:extLst>
      <p:ext uri="{BB962C8B-B14F-4D97-AF65-F5344CB8AC3E}">
        <p14:creationId xmlns:p14="http://schemas.microsoft.com/office/powerpoint/2010/main" val="1949956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ull Page w/ Text + Graphic">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233538" y="1110075"/>
            <a:ext cx="3595277" cy="3612444"/>
          </a:xfrm>
          <a:prstGeom prst="rect">
            <a:avLst/>
          </a:prstGeom>
        </p:spPr>
        <p:txBody>
          <a:bodyPr/>
          <a:lstStyle>
            <a:lvl1pPr marL="0" indent="0">
              <a:buFont typeface="Arial"/>
              <a:buNone/>
              <a:defRPr sz="2000">
                <a:latin typeface="Helvetica" charset="0"/>
                <a:ea typeface="Helvetica" charset="0"/>
                <a:cs typeface="Helvetica" charset="0"/>
              </a:defRPr>
            </a:lvl1pPr>
          </a:lstStyle>
          <a:p>
            <a:r>
              <a:rPr lang="en-US" b="1" dirty="0" err="1">
                <a:latin typeface="Helvetica"/>
                <a:cs typeface="Helvetica"/>
              </a:rPr>
              <a:t>Lorem</a:t>
            </a:r>
            <a:r>
              <a:rPr lang="en-US" b="1" dirty="0">
                <a:latin typeface="Helvetica"/>
                <a:cs typeface="Helvetica"/>
              </a:rPr>
              <a:t> </a:t>
            </a:r>
            <a:r>
              <a:rPr lang="en-US" b="1" dirty="0" err="1">
                <a:latin typeface="Helvetica"/>
                <a:cs typeface="Helvetica"/>
              </a:rPr>
              <a:t>Ipsum</a:t>
            </a:r>
            <a:r>
              <a:rPr lang="en-US" b="1" dirty="0">
                <a:latin typeface="Helvetica"/>
                <a:cs typeface="Helvetica"/>
              </a:rPr>
              <a:t> is simply dummy text.</a:t>
            </a:r>
          </a:p>
          <a:p>
            <a:endParaRPr lang="en-US" sz="1800" dirty="0"/>
          </a:p>
          <a:p>
            <a:r>
              <a:rPr lang="en-US" b="1" dirty="0"/>
              <a:t>It has survived</a:t>
            </a:r>
          </a:p>
          <a:p>
            <a:pPr marL="285750" indent="-285750">
              <a:buFont typeface="Arial"/>
              <a:buChar char="•"/>
            </a:pPr>
            <a:r>
              <a:rPr lang="en-US" sz="1800" dirty="0"/>
              <a:t>not only five centuries</a:t>
            </a:r>
          </a:p>
          <a:p>
            <a:pPr marL="285750" indent="-285750">
              <a:buFont typeface="Arial"/>
              <a:buChar char="•"/>
            </a:pPr>
            <a:r>
              <a:rPr lang="en-US" sz="1800" dirty="0"/>
              <a:t>but also the leap into electronic typesetting, </a:t>
            </a:r>
          </a:p>
          <a:p>
            <a:pPr marL="285750" indent="-285750">
              <a:buFont typeface="Arial"/>
              <a:buChar char="•"/>
            </a:pPr>
            <a:r>
              <a:rPr lang="en-US" sz="1800" dirty="0"/>
              <a:t>remaining essentially unchanged. </a:t>
            </a:r>
          </a:p>
        </p:txBody>
      </p:sp>
      <p:sp>
        <p:nvSpPr>
          <p:cNvPr id="6" name="Chart Placeholder 3"/>
          <p:cNvSpPr>
            <a:spLocks noGrp="1"/>
          </p:cNvSpPr>
          <p:nvPr>
            <p:ph type="chart" sz="quarter" idx="11"/>
          </p:nvPr>
        </p:nvSpPr>
        <p:spPr>
          <a:xfrm>
            <a:off x="3828815" y="1110075"/>
            <a:ext cx="4948296" cy="3612444"/>
          </a:xfrm>
          <a:prstGeom prst="rect">
            <a:avLst/>
          </a:prstGeom>
        </p:spPr>
        <p:txBody>
          <a:bodyPr/>
          <a:lstStyle>
            <a:lvl1pPr marL="0" indent="0">
              <a:buNone/>
              <a:defRPr/>
            </a:lvl1pPr>
          </a:lstStyle>
          <a:p>
            <a:endParaRPr lang="en-US" dirty="0"/>
          </a:p>
        </p:txBody>
      </p:sp>
      <p:sp>
        <p:nvSpPr>
          <p:cNvPr id="10" name="Title 1"/>
          <p:cNvSpPr>
            <a:spLocks noGrp="1"/>
          </p:cNvSpPr>
          <p:nvPr>
            <p:ph type="title"/>
          </p:nvPr>
        </p:nvSpPr>
        <p:spPr>
          <a:xfrm>
            <a:off x="252348" y="274678"/>
            <a:ext cx="8186095" cy="993775"/>
          </a:xfrm>
          <a:prstGeom prst="rect">
            <a:avLst/>
          </a:prstGeom>
        </p:spPr>
        <p:txBody>
          <a:bodyPr/>
          <a:lstStyle>
            <a:lvl1pPr algn="l">
              <a:defRPr lang="en-US" sz="40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484814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 Page w/ Graphic">
    <p:spTree>
      <p:nvGrpSpPr>
        <p:cNvPr id="1" name=""/>
        <p:cNvGrpSpPr/>
        <p:nvPr/>
      </p:nvGrpSpPr>
      <p:grpSpPr>
        <a:xfrm>
          <a:off x="0" y="0"/>
          <a:ext cx="0" cy="0"/>
          <a:chOff x="0" y="0"/>
          <a:chExt cx="0" cy="0"/>
        </a:xfrm>
      </p:grpSpPr>
      <p:sp>
        <p:nvSpPr>
          <p:cNvPr id="4" name="Chart Placeholder 3"/>
          <p:cNvSpPr>
            <a:spLocks noGrp="1"/>
          </p:cNvSpPr>
          <p:nvPr>
            <p:ph type="chart" sz="quarter" idx="10"/>
          </p:nvPr>
        </p:nvSpPr>
        <p:spPr>
          <a:xfrm>
            <a:off x="252349" y="1093392"/>
            <a:ext cx="8110832" cy="3739377"/>
          </a:xfrm>
          <a:prstGeom prst="rect">
            <a:avLst/>
          </a:prstGeom>
        </p:spPr>
        <p:txBody>
          <a:bodyPr/>
          <a:lstStyle>
            <a:lvl1pPr marL="0" indent="0">
              <a:buNone/>
              <a:defRPr/>
            </a:lvl1pPr>
          </a:lstStyle>
          <a:p>
            <a:endParaRPr lang="en-US" dirty="0"/>
          </a:p>
        </p:txBody>
      </p:sp>
      <p:sp>
        <p:nvSpPr>
          <p:cNvPr id="5" name="Title 1"/>
          <p:cNvSpPr>
            <a:spLocks noGrp="1"/>
          </p:cNvSpPr>
          <p:nvPr>
            <p:ph type="title"/>
          </p:nvPr>
        </p:nvSpPr>
        <p:spPr>
          <a:xfrm>
            <a:off x="252348" y="274678"/>
            <a:ext cx="8186095" cy="993775"/>
          </a:xfrm>
          <a:prstGeom prst="rect">
            <a:avLst/>
          </a:prstGeom>
        </p:spPr>
        <p:txBody>
          <a:bodyPr/>
          <a:lstStyle>
            <a:lvl1pPr algn="l">
              <a:defRPr lang="en-US" sz="40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399298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ead 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88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Half Page BLANK">
    <p:spTree>
      <p:nvGrpSpPr>
        <p:cNvPr id="1" name=""/>
        <p:cNvGrpSpPr/>
        <p:nvPr/>
      </p:nvGrpSpPr>
      <p:grpSpPr>
        <a:xfrm>
          <a:off x="0" y="0"/>
          <a:ext cx="0" cy="0"/>
          <a:chOff x="0" y="0"/>
          <a:chExt cx="0" cy="0"/>
        </a:xfrm>
      </p:grpSpPr>
      <p:sp>
        <p:nvSpPr>
          <p:cNvPr id="2" name="Title 1"/>
          <p:cNvSpPr>
            <a:spLocks noGrp="1"/>
          </p:cNvSpPr>
          <p:nvPr>
            <p:ph type="title"/>
          </p:nvPr>
        </p:nvSpPr>
        <p:spPr>
          <a:xfrm>
            <a:off x="252349" y="274678"/>
            <a:ext cx="6182318" cy="993775"/>
          </a:xfrm>
          <a:prstGeom prst="rect">
            <a:avLst/>
          </a:prstGeom>
        </p:spPr>
        <p:txBody>
          <a:bodyPr/>
          <a:lstStyle>
            <a:lvl1pPr algn="l">
              <a:defRPr lang="en-US" sz="40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33628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Half Page w/ Bullets">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52349" y="1268453"/>
            <a:ext cx="4611277" cy="3473979"/>
          </a:xfrm>
          <a:prstGeom prst="rect">
            <a:avLst/>
          </a:prstGeom>
        </p:spPr>
        <p:txBody>
          <a:bodyPr/>
          <a:lstStyle>
            <a:lvl1pPr marL="0" indent="0">
              <a:buNone/>
              <a:defRPr sz="2000">
                <a:latin typeface="Helvetica" charset="0"/>
                <a:ea typeface="Helvetica" charset="0"/>
                <a:cs typeface="Helvetica" charset="0"/>
              </a:defRPr>
            </a:lvl1pPr>
            <a:lvl2pPr>
              <a:defRPr sz="1800">
                <a:latin typeface="Helvetica" charset="0"/>
                <a:ea typeface="Helvetica" charset="0"/>
                <a:cs typeface="Helvetica" charset="0"/>
              </a:defRPr>
            </a:lvl2pPr>
            <a:lvl3pPr>
              <a:defRPr sz="1600">
                <a:latin typeface="Helvetica" charset="0"/>
                <a:ea typeface="Helvetica" charset="0"/>
                <a:cs typeface="Helvetica" charset="0"/>
              </a:defRPr>
            </a:lvl3pPr>
            <a:lvl4pPr>
              <a:defRPr sz="1600">
                <a:latin typeface="Helvetica" charset="0"/>
                <a:ea typeface="Helvetica" charset="0"/>
                <a:cs typeface="Helvetica" charset="0"/>
              </a:defRPr>
            </a:lvl4pPr>
            <a:lvl5pPr>
              <a:defRPr sz="1400">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252349" y="274678"/>
            <a:ext cx="6182318" cy="993775"/>
          </a:xfrm>
          <a:prstGeom prst="rect">
            <a:avLst/>
          </a:prstGeom>
        </p:spPr>
        <p:txBody>
          <a:bodyPr/>
          <a:lstStyle>
            <a:lvl1pPr algn="l">
              <a:defRPr lang="en-US" sz="40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968677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Half Page w/ Tex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252349" y="1268453"/>
            <a:ext cx="4705350" cy="3562526"/>
          </a:xfrm>
          <a:prstGeom prst="rect">
            <a:avLst/>
          </a:prstGeom>
        </p:spPr>
        <p:txBody>
          <a:bodyPr/>
          <a:lstStyle>
            <a:lvl1pPr marL="0" indent="0">
              <a:buFont typeface="Arial"/>
              <a:buNone/>
              <a:defRPr sz="2000">
                <a:latin typeface="Helvetica" charset="0"/>
                <a:ea typeface="Helvetica" charset="0"/>
                <a:cs typeface="Helvetica" charset="0"/>
              </a:defRPr>
            </a:lvl1pPr>
          </a:lstStyle>
          <a:p>
            <a:r>
              <a:rPr lang="en-US" b="1" dirty="0" err="1">
                <a:latin typeface="Helvetica"/>
                <a:cs typeface="Helvetica"/>
              </a:rPr>
              <a:t>Lorem</a:t>
            </a:r>
            <a:r>
              <a:rPr lang="en-US" b="1" dirty="0">
                <a:latin typeface="Helvetica"/>
                <a:cs typeface="Helvetica"/>
              </a:rPr>
              <a:t> </a:t>
            </a:r>
            <a:r>
              <a:rPr lang="en-US" b="1" dirty="0" err="1">
                <a:latin typeface="Helvetica"/>
                <a:cs typeface="Helvetica"/>
              </a:rPr>
              <a:t>Ipsum</a:t>
            </a:r>
            <a:r>
              <a:rPr lang="en-US" b="1" dirty="0">
                <a:latin typeface="Helvetica"/>
                <a:cs typeface="Helvetica"/>
              </a:rPr>
              <a:t> is simply dummy text.</a:t>
            </a:r>
          </a:p>
          <a:p>
            <a:endParaRPr lang="en-US" sz="1800" dirty="0"/>
          </a:p>
          <a:p>
            <a:r>
              <a:rPr lang="en-US" b="1" dirty="0"/>
              <a:t>It has survived</a:t>
            </a:r>
          </a:p>
          <a:p>
            <a:pPr marL="285750" indent="-285750">
              <a:buFont typeface="Arial"/>
              <a:buChar char="•"/>
            </a:pPr>
            <a:r>
              <a:rPr lang="en-US" sz="1800" dirty="0"/>
              <a:t>not only five centuries</a:t>
            </a:r>
          </a:p>
          <a:p>
            <a:pPr marL="285750" indent="-285750">
              <a:buFont typeface="Arial"/>
              <a:buChar char="•"/>
            </a:pPr>
            <a:r>
              <a:rPr lang="en-US" sz="1800" dirty="0"/>
              <a:t>but also the leap into electronic typesetting, </a:t>
            </a:r>
          </a:p>
          <a:p>
            <a:pPr marL="285750" indent="-285750">
              <a:buFont typeface="Arial"/>
              <a:buChar char="•"/>
            </a:pPr>
            <a:r>
              <a:rPr lang="en-US" sz="1800" dirty="0"/>
              <a:t>remaining essentially unchanged. </a:t>
            </a:r>
          </a:p>
        </p:txBody>
      </p:sp>
      <p:sp>
        <p:nvSpPr>
          <p:cNvPr id="4" name="Title 1"/>
          <p:cNvSpPr>
            <a:spLocks noGrp="1"/>
          </p:cNvSpPr>
          <p:nvPr>
            <p:ph type="title"/>
          </p:nvPr>
        </p:nvSpPr>
        <p:spPr>
          <a:xfrm>
            <a:off x="252349" y="274678"/>
            <a:ext cx="6182318" cy="993775"/>
          </a:xfrm>
          <a:prstGeom prst="rect">
            <a:avLst/>
          </a:prstGeom>
        </p:spPr>
        <p:txBody>
          <a:bodyPr/>
          <a:lstStyle>
            <a:lvl1pPr algn="l">
              <a:defRPr lang="en-US" sz="40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58256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alf Page w/ Graphic">
    <p:spTree>
      <p:nvGrpSpPr>
        <p:cNvPr id="1" name=""/>
        <p:cNvGrpSpPr/>
        <p:nvPr/>
      </p:nvGrpSpPr>
      <p:grpSpPr>
        <a:xfrm>
          <a:off x="0" y="0"/>
          <a:ext cx="0" cy="0"/>
          <a:chOff x="0" y="0"/>
          <a:chExt cx="0" cy="0"/>
        </a:xfrm>
      </p:grpSpPr>
      <p:sp>
        <p:nvSpPr>
          <p:cNvPr id="6" name="Chart Placeholder 3"/>
          <p:cNvSpPr>
            <a:spLocks noGrp="1"/>
          </p:cNvSpPr>
          <p:nvPr>
            <p:ph type="chart" sz="quarter" idx="10"/>
          </p:nvPr>
        </p:nvSpPr>
        <p:spPr>
          <a:xfrm>
            <a:off x="252349" y="1104932"/>
            <a:ext cx="4213956" cy="3739377"/>
          </a:xfrm>
          <a:prstGeom prst="rect">
            <a:avLst/>
          </a:prstGeom>
        </p:spPr>
        <p:txBody>
          <a:bodyPr/>
          <a:lstStyle>
            <a:lvl1pPr marL="0" indent="0">
              <a:buNone/>
              <a:defRPr/>
            </a:lvl1pPr>
          </a:lstStyle>
          <a:p>
            <a:endParaRPr lang="en-US" dirty="0"/>
          </a:p>
        </p:txBody>
      </p:sp>
      <p:sp>
        <p:nvSpPr>
          <p:cNvPr id="5" name="Title 1"/>
          <p:cNvSpPr>
            <a:spLocks noGrp="1"/>
          </p:cNvSpPr>
          <p:nvPr>
            <p:ph type="title"/>
          </p:nvPr>
        </p:nvSpPr>
        <p:spPr>
          <a:xfrm>
            <a:off x="252349" y="274678"/>
            <a:ext cx="6182318" cy="993775"/>
          </a:xfrm>
          <a:prstGeom prst="rect">
            <a:avLst/>
          </a:prstGeom>
        </p:spPr>
        <p:txBody>
          <a:bodyPr/>
          <a:lstStyle>
            <a:lvl1pPr algn="l">
              <a:defRPr lang="en-US" sz="40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262148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ull Page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47650" y="274639"/>
            <a:ext cx="8595313" cy="712848"/>
          </a:xfrm>
          <a:prstGeom prst="rect">
            <a:avLst/>
          </a:prstGeom>
        </p:spPr>
        <p:txBody>
          <a:bodyPr/>
          <a:lstStyle>
            <a:lvl1pPr algn="l">
              <a:defRPr lang="en-US" sz="4000" b="0" i="0" kern="1200" dirty="0">
                <a:solidFill>
                  <a:schemeClr val="tx1"/>
                </a:solidFill>
                <a:latin typeface="Vitesse Bold"/>
                <a:ea typeface="Vitesse" charset="0"/>
                <a:cs typeface="Vitesse Bold"/>
              </a:defRPr>
            </a:lvl1pPr>
          </a:lstStyle>
          <a:p>
            <a:r>
              <a:rPr lang="en-US" dirty="0"/>
              <a:t>Course title</a:t>
            </a:r>
          </a:p>
        </p:txBody>
      </p:sp>
      <p:sp>
        <p:nvSpPr>
          <p:cNvPr id="10" name="Text Placeholder 5"/>
          <p:cNvSpPr>
            <a:spLocks noGrp="1"/>
          </p:cNvSpPr>
          <p:nvPr>
            <p:ph type="body" sz="quarter" idx="10" hasCustomPrompt="1"/>
          </p:nvPr>
        </p:nvSpPr>
        <p:spPr>
          <a:xfrm>
            <a:off x="266461" y="796333"/>
            <a:ext cx="8576502" cy="542236"/>
          </a:xfrm>
          <a:prstGeom prst="rect">
            <a:avLst/>
          </a:prstGeom>
        </p:spPr>
        <p:txBody>
          <a:bodyPr/>
          <a:lstStyle>
            <a:lvl1pPr marL="0" indent="0">
              <a:buNone/>
              <a:defRPr lang="en-US" sz="3000" b="0" i="0" kern="1200" dirty="0">
                <a:solidFill>
                  <a:schemeClr val="tx2"/>
                </a:solidFill>
                <a:latin typeface="Vitesse Medium" charset="0"/>
                <a:ea typeface="Vitesse Medium" charset="0"/>
                <a:cs typeface="Vitesse Medium" charset="0"/>
              </a:defRPr>
            </a:lvl1pPr>
          </a:lstStyle>
          <a:p>
            <a:pPr lvl="0"/>
            <a:r>
              <a:rPr lang="en-US" dirty="0"/>
              <a:t>Module Name</a:t>
            </a:r>
          </a:p>
        </p:txBody>
      </p:sp>
      <p:sp>
        <p:nvSpPr>
          <p:cNvPr id="11" name="Text Placeholder 5"/>
          <p:cNvSpPr>
            <a:spLocks noGrp="1"/>
          </p:cNvSpPr>
          <p:nvPr>
            <p:ph type="body" sz="quarter" idx="11"/>
          </p:nvPr>
        </p:nvSpPr>
        <p:spPr>
          <a:xfrm>
            <a:off x="247648" y="2292985"/>
            <a:ext cx="8595315" cy="432669"/>
          </a:xfrm>
          <a:prstGeom prst="rect">
            <a:avLst/>
          </a:prstGeom>
        </p:spPr>
        <p:txBody>
          <a:bodyPr anchor="ctr"/>
          <a:lstStyle>
            <a:lvl1pPr marL="0" indent="0" algn="l" defTabSz="457200" rtl="0" eaLnBrk="1" latinLnBrk="0" hangingPunct="1">
              <a:lnSpc>
                <a:spcPts val="1400"/>
              </a:lnSpc>
              <a:spcBef>
                <a:spcPct val="20000"/>
              </a:spcBef>
              <a:buFont typeface="Arial"/>
              <a:buNone/>
              <a:defRPr lang="en-US" sz="2400" b="1" kern="1200" baseline="0" dirty="0">
                <a:solidFill>
                  <a:srgbClr val="EEB211"/>
                </a:solidFill>
                <a:latin typeface="Helvetica" charset="0"/>
                <a:ea typeface="Helvetica" charset="0"/>
                <a:cs typeface="Helvetica" charset="0"/>
              </a:defRPr>
            </a:lvl1pPr>
          </a:lstStyle>
          <a:p>
            <a:pPr lvl="0"/>
            <a:endParaRPr lang="en-US" dirty="0"/>
          </a:p>
          <a:p>
            <a:pPr lvl="0"/>
            <a:r>
              <a:rPr lang="en-US" dirty="0"/>
              <a:t>Professor Name, Ph.D.</a:t>
            </a:r>
          </a:p>
        </p:txBody>
      </p:sp>
      <p:sp>
        <p:nvSpPr>
          <p:cNvPr id="12" name="Text Placeholder 5"/>
          <p:cNvSpPr>
            <a:spLocks noGrp="1"/>
          </p:cNvSpPr>
          <p:nvPr>
            <p:ph type="body" sz="quarter" idx="12" hasCustomPrompt="1"/>
          </p:nvPr>
        </p:nvSpPr>
        <p:spPr>
          <a:xfrm>
            <a:off x="238241" y="2650975"/>
            <a:ext cx="8604722" cy="254281"/>
          </a:xfrm>
          <a:prstGeom prst="rect">
            <a:avLst/>
          </a:prstGeom>
        </p:spPr>
        <p:txBody>
          <a:bodyPr/>
          <a:lstStyle>
            <a:lvl1pPr marL="0" indent="0">
              <a:buNone/>
              <a:defRPr sz="1600" b="0" i="1" baseline="0">
                <a:latin typeface="Helvetica" charset="0"/>
                <a:ea typeface="Helvetica" charset="0"/>
                <a:cs typeface="Helvetica" charset="0"/>
              </a:defRPr>
            </a:lvl1pPr>
          </a:lstStyle>
          <a:p>
            <a:pPr lvl="0"/>
            <a:r>
              <a:rPr lang="en-US" dirty="0"/>
              <a:t>Title</a:t>
            </a:r>
          </a:p>
          <a:p>
            <a:pPr lvl="0"/>
            <a:endParaRPr lang="en-US" dirty="0"/>
          </a:p>
        </p:txBody>
      </p:sp>
      <p:sp>
        <p:nvSpPr>
          <p:cNvPr id="13" name="Text Placeholder 5"/>
          <p:cNvSpPr>
            <a:spLocks noGrp="1"/>
          </p:cNvSpPr>
          <p:nvPr>
            <p:ph type="body" sz="quarter" idx="13" hasCustomPrompt="1"/>
          </p:nvPr>
        </p:nvSpPr>
        <p:spPr>
          <a:xfrm>
            <a:off x="247647" y="4379683"/>
            <a:ext cx="8143760" cy="681037"/>
          </a:xfrm>
          <a:prstGeom prst="rect">
            <a:avLst/>
          </a:prstGeom>
        </p:spPr>
        <p:txBody>
          <a:bodyPr/>
          <a:lstStyle>
            <a:lvl1pPr marL="0" indent="0">
              <a:buNone/>
              <a:defRPr sz="1800" b="0" i="0" baseline="0">
                <a:solidFill>
                  <a:schemeClr val="tx2"/>
                </a:solidFill>
                <a:latin typeface="Helvetica" charset="0"/>
                <a:ea typeface="Helvetica" charset="0"/>
                <a:cs typeface="Helvetica" charset="0"/>
              </a:defRPr>
            </a:lvl1pPr>
          </a:lstStyle>
          <a:p>
            <a:pPr lvl="0"/>
            <a:r>
              <a:rPr lang="en-US" dirty="0"/>
              <a:t>Lesson name: e.g. R Examples</a:t>
            </a:r>
          </a:p>
          <a:p>
            <a:pPr lvl="0"/>
            <a:r>
              <a:rPr lang="en-US" dirty="0" err="1"/>
              <a:t>Subname</a:t>
            </a:r>
            <a:r>
              <a:rPr lang="en-US" dirty="0"/>
              <a:t> if applicable (e.g. Part II)</a:t>
            </a:r>
          </a:p>
          <a:p>
            <a:pPr lvl="0"/>
            <a:endParaRPr lang="en-US" dirty="0"/>
          </a:p>
        </p:txBody>
      </p:sp>
      <p:sp>
        <p:nvSpPr>
          <p:cNvPr id="14" name="Text Placeholder 5"/>
          <p:cNvSpPr>
            <a:spLocks noGrp="1"/>
          </p:cNvSpPr>
          <p:nvPr>
            <p:ph type="body" sz="quarter" idx="14" hasCustomPrompt="1"/>
          </p:nvPr>
        </p:nvSpPr>
        <p:spPr>
          <a:xfrm>
            <a:off x="247647" y="2896113"/>
            <a:ext cx="8595316" cy="322253"/>
          </a:xfrm>
          <a:prstGeom prst="rect">
            <a:avLst/>
          </a:prstGeom>
        </p:spPr>
        <p:txBody>
          <a:bodyPr/>
          <a:lstStyle>
            <a:lvl1pPr marL="0" indent="0">
              <a:buNone/>
              <a:defRPr sz="1200" b="0" i="0" baseline="0">
                <a:latin typeface="Helvetica" charset="0"/>
                <a:ea typeface="Helvetica" charset="0"/>
                <a:cs typeface="Helvetica" charset="0"/>
              </a:defRPr>
            </a:lvl1pPr>
          </a:lstStyle>
          <a:p>
            <a:pPr lvl="0"/>
            <a:r>
              <a:rPr lang="en-US" dirty="0"/>
              <a:t>School Name</a:t>
            </a:r>
          </a:p>
          <a:p>
            <a:pPr lvl="0"/>
            <a:endParaRPr lang="en-US" dirty="0"/>
          </a:p>
        </p:txBody>
      </p:sp>
    </p:spTree>
    <p:extLst>
      <p:ext uri="{BB962C8B-B14F-4D97-AF65-F5344CB8AC3E}">
        <p14:creationId xmlns:p14="http://schemas.microsoft.com/office/powerpoint/2010/main" val="198605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ull Page Blank">
    <p:spTree>
      <p:nvGrpSpPr>
        <p:cNvPr id="1" name=""/>
        <p:cNvGrpSpPr/>
        <p:nvPr/>
      </p:nvGrpSpPr>
      <p:grpSpPr>
        <a:xfrm>
          <a:off x="0" y="0"/>
          <a:ext cx="0" cy="0"/>
          <a:chOff x="0" y="0"/>
          <a:chExt cx="0" cy="0"/>
        </a:xfrm>
      </p:grpSpPr>
      <p:sp>
        <p:nvSpPr>
          <p:cNvPr id="4" name="Title 1"/>
          <p:cNvSpPr>
            <a:spLocks noGrp="1"/>
          </p:cNvSpPr>
          <p:nvPr>
            <p:ph type="title"/>
          </p:nvPr>
        </p:nvSpPr>
        <p:spPr>
          <a:xfrm>
            <a:off x="252349" y="274678"/>
            <a:ext cx="8562392" cy="993775"/>
          </a:xfrm>
          <a:prstGeom prst="rect">
            <a:avLst/>
          </a:prstGeom>
        </p:spPr>
        <p:txBody>
          <a:bodyPr/>
          <a:lstStyle>
            <a:lvl1pPr algn="l">
              <a:defRPr lang="en-US" sz="40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76158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Page w/ Bullets">
    <p:spTree>
      <p:nvGrpSpPr>
        <p:cNvPr id="1" name=""/>
        <p:cNvGrpSpPr/>
        <p:nvPr/>
      </p:nvGrpSpPr>
      <p:grpSpPr>
        <a:xfrm>
          <a:off x="0" y="0"/>
          <a:ext cx="0" cy="0"/>
          <a:chOff x="0" y="0"/>
          <a:chExt cx="0" cy="0"/>
        </a:xfrm>
      </p:grpSpPr>
      <p:sp>
        <p:nvSpPr>
          <p:cNvPr id="10" name="Content Placeholder 5"/>
          <p:cNvSpPr>
            <a:spLocks noGrp="1"/>
          </p:cNvSpPr>
          <p:nvPr>
            <p:ph sz="quarter" idx="10"/>
          </p:nvPr>
        </p:nvSpPr>
        <p:spPr>
          <a:xfrm>
            <a:off x="252349" y="1268453"/>
            <a:ext cx="8280166" cy="3519917"/>
          </a:xfrm>
          <a:prstGeom prst="rect">
            <a:avLst/>
          </a:prstGeom>
        </p:spPr>
        <p:txBody>
          <a:bodyPr/>
          <a:lstStyle>
            <a:lvl1pPr>
              <a:defRPr sz="2000">
                <a:latin typeface="Helvetica" charset="0"/>
                <a:ea typeface="Helvetica" charset="0"/>
                <a:cs typeface="Helvetica" charset="0"/>
              </a:defRPr>
            </a:lvl1pPr>
            <a:lvl2pPr>
              <a:defRPr sz="1800">
                <a:latin typeface="Helvetica" charset="0"/>
                <a:ea typeface="Helvetica" charset="0"/>
                <a:cs typeface="Helvetica" charset="0"/>
              </a:defRPr>
            </a:lvl2pPr>
            <a:lvl3pPr>
              <a:defRPr sz="1600">
                <a:latin typeface="Helvetica" charset="0"/>
                <a:ea typeface="Helvetica" charset="0"/>
                <a:cs typeface="Helvetica" charset="0"/>
              </a:defRPr>
            </a:lvl3pPr>
            <a:lvl4pPr>
              <a:defRPr sz="1400">
                <a:latin typeface="Helvetica" charset="0"/>
                <a:ea typeface="Helvetica" charset="0"/>
                <a:cs typeface="Helvetica" charset="0"/>
              </a:defRPr>
            </a:lvl4pPr>
            <a:lvl5pPr>
              <a:defRPr sz="1200">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252349" y="274678"/>
            <a:ext cx="8280166" cy="993775"/>
          </a:xfrm>
          <a:prstGeom prst="rect">
            <a:avLst/>
          </a:prstGeom>
        </p:spPr>
        <p:txBody>
          <a:bodyPr/>
          <a:lstStyle>
            <a:lvl1pPr algn="l">
              <a:defRPr lang="en-US" sz="40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76723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ull Page w/ Text">
    <p:spTree>
      <p:nvGrpSpPr>
        <p:cNvPr id="1" name=""/>
        <p:cNvGrpSpPr/>
        <p:nvPr/>
      </p:nvGrpSpPr>
      <p:grpSpPr>
        <a:xfrm>
          <a:off x="0" y="0"/>
          <a:ext cx="0" cy="0"/>
          <a:chOff x="0" y="0"/>
          <a:chExt cx="0" cy="0"/>
        </a:xfrm>
      </p:grpSpPr>
      <p:sp>
        <p:nvSpPr>
          <p:cNvPr id="4" name="Content Placeholder 4"/>
          <p:cNvSpPr>
            <a:spLocks noGrp="1"/>
          </p:cNvSpPr>
          <p:nvPr>
            <p:ph sz="quarter" idx="10" hasCustomPrompt="1"/>
          </p:nvPr>
        </p:nvSpPr>
        <p:spPr>
          <a:xfrm>
            <a:off x="252347" y="1268453"/>
            <a:ext cx="8449503" cy="3286125"/>
          </a:xfrm>
          <a:prstGeom prst="rect">
            <a:avLst/>
          </a:prstGeom>
        </p:spPr>
        <p:txBody>
          <a:bodyPr/>
          <a:lstStyle>
            <a:lvl1pPr marL="0" indent="0">
              <a:buFont typeface="Arial"/>
              <a:buNone/>
              <a:defRPr sz="2000">
                <a:latin typeface="Helvetica" charset="0"/>
                <a:ea typeface="Helvetica" charset="0"/>
                <a:cs typeface="Helvetica" charset="0"/>
              </a:defRPr>
            </a:lvl1pPr>
          </a:lstStyle>
          <a:p>
            <a:r>
              <a:rPr lang="en-US" b="1" dirty="0" err="1">
                <a:latin typeface="Helvetica"/>
                <a:cs typeface="Helvetica"/>
              </a:rPr>
              <a:t>Lorem</a:t>
            </a:r>
            <a:r>
              <a:rPr lang="en-US" b="1" dirty="0">
                <a:latin typeface="Helvetica"/>
                <a:cs typeface="Helvetica"/>
              </a:rPr>
              <a:t> </a:t>
            </a:r>
            <a:r>
              <a:rPr lang="en-US" b="1" dirty="0" err="1">
                <a:latin typeface="Helvetica"/>
                <a:cs typeface="Helvetica"/>
              </a:rPr>
              <a:t>Ipsum</a:t>
            </a:r>
            <a:r>
              <a:rPr lang="en-US" b="1" dirty="0">
                <a:latin typeface="Helvetica"/>
                <a:cs typeface="Helvetica"/>
              </a:rPr>
              <a:t> is simply dummy text </a:t>
            </a:r>
          </a:p>
          <a:p>
            <a:r>
              <a:rPr lang="en-US" sz="1800" dirty="0"/>
              <a:t>of the printing and typesetting industry. </a:t>
            </a:r>
            <a:r>
              <a:rPr lang="en-US" sz="1800" dirty="0" err="1"/>
              <a:t>Lorem</a:t>
            </a:r>
            <a:r>
              <a:rPr lang="en-US" sz="1800" dirty="0"/>
              <a:t> </a:t>
            </a:r>
            <a:r>
              <a:rPr lang="en-US" sz="1800" dirty="0" err="1"/>
              <a:t>Ipsum</a:t>
            </a:r>
            <a:r>
              <a:rPr lang="en-US" sz="1800" dirty="0"/>
              <a:t> has been the industry's standard dummy text ever since the 1500s, when an unknown printer took a galley of type and scrambled it to make a type specimen book. </a:t>
            </a:r>
          </a:p>
          <a:p>
            <a:endParaRPr lang="en-US" sz="1800" dirty="0"/>
          </a:p>
          <a:p>
            <a:r>
              <a:rPr lang="en-US" b="1" dirty="0"/>
              <a:t>It has survived</a:t>
            </a:r>
          </a:p>
          <a:p>
            <a:pPr marL="285750" indent="-285750">
              <a:buFont typeface="Arial"/>
              <a:buChar char="•"/>
            </a:pPr>
            <a:r>
              <a:rPr lang="en-US" sz="1800" dirty="0"/>
              <a:t>not only five centuries</a:t>
            </a:r>
          </a:p>
          <a:p>
            <a:pPr marL="285750" indent="-285750">
              <a:buFont typeface="Arial"/>
              <a:buChar char="•"/>
            </a:pPr>
            <a:r>
              <a:rPr lang="en-US" sz="1800" dirty="0"/>
              <a:t>but also the leap into electronic typesetting, </a:t>
            </a:r>
          </a:p>
          <a:p>
            <a:pPr marL="285750" indent="-285750">
              <a:buFont typeface="Arial"/>
              <a:buChar char="•"/>
            </a:pPr>
            <a:r>
              <a:rPr lang="en-US" sz="1800" dirty="0"/>
              <a:t>remaining essentially unchanged. </a:t>
            </a:r>
          </a:p>
        </p:txBody>
      </p:sp>
      <p:sp>
        <p:nvSpPr>
          <p:cNvPr id="5" name="Title 1"/>
          <p:cNvSpPr>
            <a:spLocks noGrp="1"/>
          </p:cNvSpPr>
          <p:nvPr>
            <p:ph type="title"/>
          </p:nvPr>
        </p:nvSpPr>
        <p:spPr>
          <a:xfrm>
            <a:off x="252348" y="274678"/>
            <a:ext cx="8449503" cy="993775"/>
          </a:xfrm>
          <a:prstGeom prst="rect">
            <a:avLst/>
          </a:prstGeom>
        </p:spPr>
        <p:txBody>
          <a:bodyPr/>
          <a:lstStyle>
            <a:lvl1pPr algn="l">
              <a:defRPr lang="en-US" sz="40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3992989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theme" Target="../theme/theme2.xml"/><Relationship Id="rId8" Type="http://schemas.openxmlformats.org/officeDocument/2006/relationships/image" Target="../media/image2.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 Id="rId3"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63171388"/>
      </p:ext>
    </p:extLst>
  </p:cSld>
  <p:clrMap bg1="lt1" tx1="dk1" bg2="lt2" tx2="dk2" accent1="accent1" accent2="accent2" accent3="accent3" accent4="accent4" accent5="accent5" accent6="accent6" hlink="hlink" folHlink="folHlink"/>
  <p:sldLayoutIdLst>
    <p:sldLayoutId id="2147483658" r:id="rId1"/>
    <p:sldLayoutId id="2147483649" r:id="rId2"/>
    <p:sldLayoutId id="2147483668" r:id="rId3"/>
    <p:sldLayoutId id="2147483660" r:id="rId4"/>
    <p:sldLayoutId id="2147483669"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458200" y="4793747"/>
            <a:ext cx="613954" cy="276783"/>
          </a:xfrm>
          <a:prstGeom prst="rect">
            <a:avLst/>
          </a:prstGeom>
        </p:spPr>
      </p:pic>
    </p:spTree>
    <p:extLst>
      <p:ext uri="{BB962C8B-B14F-4D97-AF65-F5344CB8AC3E}">
        <p14:creationId xmlns:p14="http://schemas.microsoft.com/office/powerpoint/2010/main" val="254288057"/>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664" r:id="rId3"/>
    <p:sldLayoutId id="2147483665" r:id="rId4"/>
    <p:sldLayoutId id="2147483672" r:id="rId5"/>
    <p:sldLayoutId id="2147483666" r:id="rId6"/>
  </p:sldLayoutIdLst>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20358668"/>
      </p:ext>
    </p:extLst>
  </p:cSld>
  <p:clrMap bg1="lt1" tx1="dk1" bg2="lt2" tx2="dk2" accent1="accent1" accent2="accent2" accent3="accent3" accent4="accent4" accent5="accent5" accent6="accent6" hlink="hlink" folHlink="folHlink"/>
  <p:sldLayoutIdLst>
    <p:sldLayoutId id="2147483671" r:id="rId1"/>
  </p:sldLayoutIdLst>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6667" y="262218"/>
            <a:ext cx="5691763" cy="712848"/>
          </a:xfrm>
        </p:spPr>
        <p:txBody>
          <a:bodyPr/>
          <a:lstStyle/>
          <a:p>
            <a:pPr>
              <a:lnSpc>
                <a:spcPct val="80000"/>
              </a:lnSpc>
            </a:pPr>
            <a:r>
              <a:rPr lang="en-US" dirty="0"/>
              <a:t>Introduction to Computing for Data Analysis</a:t>
            </a:r>
            <a:endParaRPr lang="en-US" b="0" dirty="0">
              <a:latin typeface="Vitesse Bold"/>
              <a:cs typeface="Vitesse Bold"/>
            </a:endParaRPr>
          </a:p>
        </p:txBody>
      </p:sp>
      <p:sp>
        <p:nvSpPr>
          <p:cNvPr id="3" name="Text Placeholder 2"/>
          <p:cNvSpPr>
            <a:spLocks noGrp="1"/>
          </p:cNvSpPr>
          <p:nvPr>
            <p:ph type="body" sz="quarter" idx="10"/>
          </p:nvPr>
        </p:nvSpPr>
        <p:spPr>
          <a:xfrm>
            <a:off x="216667" y="1710026"/>
            <a:ext cx="5279783" cy="542236"/>
          </a:xfrm>
        </p:spPr>
        <p:txBody>
          <a:bodyPr/>
          <a:lstStyle/>
          <a:p>
            <a:r>
              <a:rPr lang="en-US" sz="2600" dirty="0"/>
              <a:t>Linear regression</a:t>
            </a:r>
          </a:p>
        </p:txBody>
      </p:sp>
      <p:sp>
        <p:nvSpPr>
          <p:cNvPr id="4" name="Text Placeholder 3"/>
          <p:cNvSpPr>
            <a:spLocks noGrp="1"/>
          </p:cNvSpPr>
          <p:nvPr>
            <p:ph type="body" sz="quarter" idx="11"/>
          </p:nvPr>
        </p:nvSpPr>
        <p:spPr>
          <a:xfrm>
            <a:off x="216668" y="3125353"/>
            <a:ext cx="4305091" cy="432669"/>
          </a:xfrm>
        </p:spPr>
        <p:txBody>
          <a:bodyPr anchor="ctr"/>
          <a:lstStyle/>
          <a:p>
            <a:endParaRPr lang="en-US" dirty="0"/>
          </a:p>
          <a:p>
            <a:r>
              <a:rPr lang="en-US" dirty="0"/>
              <a:t>Richard </a:t>
            </a:r>
            <a:r>
              <a:rPr lang="en-US" dirty="0" err="1"/>
              <a:t>Vuduc</a:t>
            </a:r>
            <a:r>
              <a:rPr lang="en-US" dirty="0"/>
              <a:t>, Ph.D. </a:t>
            </a:r>
          </a:p>
        </p:txBody>
      </p:sp>
      <p:sp>
        <p:nvSpPr>
          <p:cNvPr id="5" name="Text Placeholder 4"/>
          <p:cNvSpPr>
            <a:spLocks noGrp="1"/>
          </p:cNvSpPr>
          <p:nvPr>
            <p:ph type="body" sz="quarter" idx="12"/>
          </p:nvPr>
        </p:nvSpPr>
        <p:spPr>
          <a:xfrm>
            <a:off x="216668" y="3503332"/>
            <a:ext cx="4305091" cy="254281"/>
          </a:xfrm>
        </p:spPr>
        <p:txBody>
          <a:bodyPr/>
          <a:lstStyle/>
          <a:p>
            <a:r>
              <a:rPr lang="en-US" dirty="0"/>
              <a:t>Associate Professor </a:t>
            </a:r>
          </a:p>
        </p:txBody>
      </p:sp>
      <p:sp>
        <p:nvSpPr>
          <p:cNvPr id="6" name="Text Placeholder 5"/>
          <p:cNvSpPr>
            <a:spLocks noGrp="1"/>
          </p:cNvSpPr>
          <p:nvPr>
            <p:ph type="body" sz="quarter" idx="13"/>
          </p:nvPr>
        </p:nvSpPr>
        <p:spPr>
          <a:xfrm>
            <a:off x="216668" y="4337351"/>
            <a:ext cx="4305091" cy="681037"/>
          </a:xfrm>
        </p:spPr>
        <p:txBody>
          <a:bodyPr/>
          <a:lstStyle/>
          <a:p>
            <a:r>
              <a:rPr lang="en-US" dirty="0"/>
              <a:t>Computational costs</a:t>
            </a:r>
          </a:p>
        </p:txBody>
      </p:sp>
      <p:sp>
        <p:nvSpPr>
          <p:cNvPr id="7" name="Text Placeholder 6"/>
          <p:cNvSpPr>
            <a:spLocks noGrp="1"/>
          </p:cNvSpPr>
          <p:nvPr>
            <p:ph type="body" sz="quarter" idx="14"/>
          </p:nvPr>
        </p:nvSpPr>
        <p:spPr>
          <a:xfrm>
            <a:off x="227250" y="3736711"/>
            <a:ext cx="4305091" cy="322253"/>
          </a:xfrm>
        </p:spPr>
        <p:txBody>
          <a:bodyPr/>
          <a:lstStyle/>
          <a:p>
            <a:r>
              <a:rPr lang="en-US" dirty="0"/>
              <a:t>School of Computational Science and Engineering</a:t>
            </a:r>
          </a:p>
        </p:txBody>
      </p:sp>
      <p:sp>
        <p:nvSpPr>
          <p:cNvPr id="8" name="TextBox 7"/>
          <p:cNvSpPr txBox="1"/>
          <p:nvPr/>
        </p:nvSpPr>
        <p:spPr>
          <a:xfrm>
            <a:off x="7375490" y="5807947"/>
            <a:ext cx="914400" cy="914400"/>
          </a:xfrm>
          <a:prstGeom prst="rect">
            <a:avLst/>
          </a:prstGeom>
        </p:spPr>
        <p:txBody>
          <a:bodyPr vert="horz" wrap="none" lIns="91440" tIns="45720" rIns="91440" bIns="45720" rtlCol="0">
            <a:normAutofit/>
          </a:bodyPr>
          <a:lstStyle/>
          <a:p>
            <a:pPr algn="l">
              <a:lnSpc>
                <a:spcPts val="1200"/>
              </a:lnSpc>
            </a:pPr>
            <a:endParaRPr lang="en-US" sz="1200" dirty="0">
              <a:solidFill>
                <a:srgbClr val="000000"/>
              </a:solidFill>
              <a:latin typeface="Helvetica"/>
              <a:cs typeface="Helvetica"/>
            </a:endParaRPr>
          </a:p>
        </p:txBody>
      </p:sp>
    </p:spTree>
    <p:extLst>
      <p:ext uri="{BB962C8B-B14F-4D97-AF65-F5344CB8AC3E}">
        <p14:creationId xmlns:p14="http://schemas.microsoft.com/office/powerpoint/2010/main" val="836153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753565" y="4890304"/>
            <a:ext cx="1904035" cy="925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0616274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753565" y="4890304"/>
            <a:ext cx="1904035" cy="925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877177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753565" y="4890304"/>
            <a:ext cx="1904035" cy="925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6034027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753565" y="4890304"/>
            <a:ext cx="1904035" cy="925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8247925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753565" y="4890304"/>
            <a:ext cx="1904035" cy="925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1785350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753565" y="4890304"/>
            <a:ext cx="1904035" cy="925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6977763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753565" y="4890304"/>
            <a:ext cx="1904035" cy="925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42364796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753565" y="4890304"/>
            <a:ext cx="1904035" cy="925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422156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753565" y="4890304"/>
            <a:ext cx="1904035" cy="925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40878695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753565" y="4890304"/>
            <a:ext cx="1904035" cy="925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5997640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753565" y="4890304"/>
            <a:ext cx="1904035" cy="925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577418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753565" y="4890304"/>
            <a:ext cx="1904035" cy="925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1891542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753565" y="4890304"/>
            <a:ext cx="1904035" cy="925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9849445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7438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753565" y="4890304"/>
            <a:ext cx="1904035" cy="925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935770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753565" y="4890304"/>
            <a:ext cx="1904035" cy="925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8090990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753565" y="4890304"/>
            <a:ext cx="1904035" cy="925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4143276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753565" y="4890304"/>
            <a:ext cx="1904035" cy="925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477021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753565" y="4890304"/>
            <a:ext cx="1904035" cy="925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783746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753565" y="4890304"/>
            <a:ext cx="1904035" cy="925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4184865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753565" y="4890304"/>
            <a:ext cx="1904035" cy="925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0019795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Half Page Sla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a:bodyPr>
      <a:lstStyle>
        <a:defPPr algn="l">
          <a:lnSpc>
            <a:spcPts val="1200"/>
          </a:lnSpc>
          <a:defRPr sz="1200" dirty="0" smtClean="0">
            <a:solidFill>
              <a:srgbClr val="000000"/>
            </a:solidFill>
            <a:latin typeface="Helvetica"/>
            <a:cs typeface="Helvetica"/>
          </a:defRPr>
        </a:defPPr>
      </a:lstStyle>
    </a:txDef>
  </a:objectDefaults>
  <a:extraClrSchemeLst/>
</a:theme>
</file>

<file path=ppt/theme/theme2.xml><?xml version="1.0" encoding="utf-8"?>
<a:theme xmlns:a="http://schemas.openxmlformats.org/drawingml/2006/main" name="Full Page Layou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Head Sho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3355</TotalTime>
  <Words>462</Words>
  <Application>Microsoft Macintosh PowerPoint</Application>
  <PresentationFormat>On-screen Show (16:9)</PresentationFormat>
  <Paragraphs>63</Paragraphs>
  <Slides>22</Slides>
  <Notes>22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22</vt:i4>
      </vt:variant>
    </vt:vector>
  </HeadingPairs>
  <TitlesOfParts>
    <vt:vector size="31" baseType="lpstr">
      <vt:lpstr>Arial</vt:lpstr>
      <vt:lpstr>Calibri</vt:lpstr>
      <vt:lpstr>Helvetica</vt:lpstr>
      <vt:lpstr>Vitesse</vt:lpstr>
      <vt:lpstr>Vitesse Bold</vt:lpstr>
      <vt:lpstr>Vitesse Medium</vt:lpstr>
      <vt:lpstr>Half Page Slash</vt:lpstr>
      <vt:lpstr>Full Page Layout</vt:lpstr>
      <vt:lpstr>Head Shot</vt:lpstr>
      <vt:lpstr>Introduction to Computing for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www.gatech.edu</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DUALITY</dc:title>
  <dc:creator>Professional Education</dc:creator>
  <cp:lastModifiedBy>Microsoft Office User</cp:lastModifiedBy>
  <cp:revision>354</cp:revision>
  <dcterms:created xsi:type="dcterms:W3CDTF">2017-01-20T18:55:05Z</dcterms:created>
  <dcterms:modified xsi:type="dcterms:W3CDTF">2017-08-02T19:02:13Z</dcterms:modified>
</cp:coreProperties>
</file>