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  <p:sldMasterId id="2147483670" r:id="rId3"/>
  </p:sldMasterIdLst>
  <p:notesMasterIdLst>
    <p:notesMasterId r:id="rId15"/>
  </p:notesMasterIdLst>
  <p:handoutMasterIdLst>
    <p:handoutMasterId r:id="rId16"/>
  </p:handoutMasterIdLst>
  <p:sldIdLst>
    <p:sldId id="266" r:id="rId4"/>
    <p:sldId id="284" r:id="rId5"/>
    <p:sldId id="280" r:id="rId6"/>
    <p:sldId id="283" r:id="rId7"/>
    <p:sldId id="285" r:id="rId8"/>
    <p:sldId id="286" r:id="rId9"/>
    <p:sldId id="287" r:id="rId10"/>
    <p:sldId id="296" r:id="rId11"/>
    <p:sldId id="293" r:id="rId12"/>
    <p:sldId id="294" r:id="rId13"/>
    <p:sldId id="295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284"/>
            <p14:sldId id="280"/>
            <p14:sldId id="283"/>
            <p14:sldId id="285"/>
            <p14:sldId id="286"/>
            <p14:sldId id="287"/>
            <p14:sldId id="296"/>
            <p14:sldId id="293"/>
            <p14:sldId id="294"/>
            <p14:sldId id="295"/>
          </p14:sldIdLst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A2B5"/>
    <a:srgbClr val="4687AC"/>
    <a:srgbClr val="6A99A8"/>
    <a:srgbClr val="40799A"/>
    <a:srgbClr val="5D8C9A"/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3" autoAdjust="0"/>
    <p:restoredTop sz="94669" autoAdjust="0"/>
  </p:normalViewPr>
  <p:slideViewPr>
    <p:cSldViewPr snapToGrid="0" snapToObjects="1">
      <p:cViewPr varScale="1">
        <p:scale>
          <a:sx n="117" d="100"/>
          <a:sy n="117" d="100"/>
        </p:scale>
        <p:origin x="1360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2-16T20:46:05.791"/>
    </inkml:context>
    <inkml:brush xml:id="br0">
      <inkml:brushProperty name="width" value="0.10583" units="cm"/>
      <inkml:brushProperty name="height" value="0.10583" units="cm"/>
      <inkml:brushProperty name="color" value="#DBBF45"/>
    </inkml:brush>
  </inkml:definitions>
  <inkml:trace contextRef="#ctx0" brushRef="#br0">1551 13061 3424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81E7F-E132-6445-AEED-102945CD4C20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1F886-8654-8C47-A174-271FD89A8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9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11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40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57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65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0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85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82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82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33538" y="1110075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28815" y="1110075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093392"/>
            <a:ext cx="8110832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6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4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104932"/>
            <a:ext cx="4213956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4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2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ustomXml" Target="../ink/ink1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Introduction to Computing for Data Analysis</a:t>
            </a:r>
            <a:endParaRPr lang="en-US" b="0" dirty="0">
              <a:latin typeface="Vitesse Bold"/>
              <a:cs typeface="Vitesse Bold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1684176"/>
            <a:ext cx="5279783" cy="542236"/>
          </a:xfrm>
        </p:spPr>
        <p:txBody>
          <a:bodyPr/>
          <a:lstStyle/>
          <a:p>
            <a:r>
              <a:rPr lang="en-US" dirty="0"/>
              <a:t>Pairwise association mining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3006867"/>
            <a:ext cx="4305091" cy="432669"/>
          </a:xfrm>
        </p:spPr>
        <p:txBody>
          <a:bodyPr anchor="ctr"/>
          <a:lstStyle/>
          <a:p>
            <a:endParaRPr lang="en-US" dirty="0"/>
          </a:p>
          <a:p>
            <a:r>
              <a:rPr lang="en-US" dirty="0"/>
              <a:t>Richard </a:t>
            </a:r>
            <a:r>
              <a:rPr lang="en-US" dirty="0" err="1"/>
              <a:t>Vuduc</a:t>
            </a:r>
            <a:r>
              <a:rPr lang="en-US" dirty="0"/>
              <a:t>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3384846"/>
            <a:ext cx="4305091" cy="254281"/>
          </a:xfrm>
        </p:spPr>
        <p:txBody>
          <a:bodyPr/>
          <a:lstStyle/>
          <a:p>
            <a:r>
              <a:rPr lang="en-US" dirty="0"/>
              <a:t>Associate Professor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8" y="4337351"/>
            <a:ext cx="4305091" cy="681037"/>
          </a:xfrm>
        </p:spPr>
        <p:txBody>
          <a:bodyPr/>
          <a:lstStyle/>
          <a:p>
            <a:r>
              <a:rPr lang="en-US" sz="2000"/>
              <a:t>Association </a:t>
            </a:r>
            <a:r>
              <a:rPr lang="en-US" sz="2000" dirty="0"/>
              <a:t>rule mining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3618225"/>
            <a:ext cx="4305091" cy="322253"/>
          </a:xfrm>
        </p:spPr>
        <p:txBody>
          <a:bodyPr/>
          <a:lstStyle/>
          <a:p>
            <a:r>
              <a:rPr lang="en-US" dirty="0"/>
              <a:t>School of Computational Science and Engineering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289692" y="4698480"/>
              <a:ext cx="360" cy="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/>
            <p:spPr/>
          </p:pic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0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52349" y="1052082"/>
            <a:ext cx="4855228" cy="3875047"/>
          </a:xfrm>
        </p:spPr>
        <p:txBody>
          <a:bodyPr/>
          <a:lstStyle/>
          <a:p>
            <a:r>
              <a:rPr lang="en-US" b="1" dirty="0"/>
              <a:t>For each topic in this class, we will:</a:t>
            </a:r>
          </a:p>
          <a:p>
            <a:r>
              <a:rPr lang="en-US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538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52349" y="1052082"/>
            <a:ext cx="4855228" cy="3875047"/>
          </a:xfrm>
        </p:spPr>
        <p:txBody>
          <a:bodyPr/>
          <a:lstStyle/>
          <a:p>
            <a:r>
              <a:rPr lang="en-US" b="1" dirty="0"/>
              <a:t>For each topic in this class, we will:</a:t>
            </a:r>
          </a:p>
          <a:p>
            <a:r>
              <a:rPr lang="en-US" sz="1800" dirty="0"/>
              <a:t>	</a:t>
            </a:r>
            <a:r>
              <a:rPr lang="en-US" sz="1800" b="1" dirty="0">
                <a:solidFill>
                  <a:srgbClr val="02A2B5"/>
                </a:solidFill>
              </a:rPr>
              <a:t>Ask an analysis question</a:t>
            </a:r>
          </a:p>
          <a:p>
            <a:r>
              <a:rPr lang="en-US" sz="1800" dirty="0"/>
              <a:t>	Formulate the problem</a:t>
            </a:r>
          </a:p>
          <a:p>
            <a:r>
              <a:rPr lang="en-US" sz="1800" dirty="0"/>
              <a:t>	Devise an algorithm</a:t>
            </a:r>
          </a:p>
          <a:p>
            <a:r>
              <a:rPr lang="en-US" sz="1800" dirty="0"/>
              <a:t>	Translate to code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6319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52349" y="1052082"/>
            <a:ext cx="4855228" cy="3875047"/>
          </a:xfrm>
        </p:spPr>
        <p:txBody>
          <a:bodyPr/>
          <a:lstStyle/>
          <a:p>
            <a:r>
              <a:rPr lang="en-US" b="1" dirty="0"/>
              <a:t>For each topic in this class, we will:</a:t>
            </a:r>
          </a:p>
          <a:p>
            <a:r>
              <a:rPr lang="en-US" sz="1800" dirty="0"/>
              <a:t>	Ask an analysis question</a:t>
            </a:r>
          </a:p>
          <a:p>
            <a:r>
              <a:rPr lang="en-US" sz="1800" dirty="0"/>
              <a:t>	</a:t>
            </a:r>
            <a:r>
              <a:rPr lang="en-US" sz="1800" b="1" dirty="0">
                <a:solidFill>
                  <a:srgbClr val="02A2B5"/>
                </a:solidFill>
              </a:rPr>
              <a:t>Formulate the problem</a:t>
            </a:r>
          </a:p>
          <a:p>
            <a:r>
              <a:rPr lang="en-US" sz="1800" dirty="0"/>
              <a:t>	Devise an algorithm</a:t>
            </a:r>
          </a:p>
          <a:p>
            <a:r>
              <a:rPr lang="en-US" sz="1800" dirty="0"/>
              <a:t>	Translate to code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5144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52349" y="1052082"/>
            <a:ext cx="4855228" cy="3875047"/>
          </a:xfrm>
        </p:spPr>
        <p:txBody>
          <a:bodyPr/>
          <a:lstStyle/>
          <a:p>
            <a:r>
              <a:rPr lang="en-US" b="1" dirty="0"/>
              <a:t>For each topic in this class, we will:</a:t>
            </a:r>
          </a:p>
          <a:p>
            <a:r>
              <a:rPr lang="en-US" sz="1800" dirty="0"/>
              <a:t>	Ask an analysis question</a:t>
            </a:r>
          </a:p>
          <a:p>
            <a:r>
              <a:rPr lang="en-US" sz="1800" dirty="0"/>
              <a:t>	Formulate the problem</a:t>
            </a:r>
          </a:p>
          <a:p>
            <a:r>
              <a:rPr lang="en-US" sz="1800" dirty="0"/>
              <a:t>	</a:t>
            </a:r>
            <a:r>
              <a:rPr lang="en-US" sz="1800" b="1" dirty="0">
                <a:solidFill>
                  <a:srgbClr val="02A2B5"/>
                </a:solidFill>
              </a:rPr>
              <a:t>Devise an algorithm</a:t>
            </a:r>
          </a:p>
          <a:p>
            <a:r>
              <a:rPr lang="en-US" sz="1800" dirty="0"/>
              <a:t>	Translate to code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152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52349" y="1052082"/>
            <a:ext cx="4855228" cy="3875047"/>
          </a:xfrm>
        </p:spPr>
        <p:txBody>
          <a:bodyPr/>
          <a:lstStyle/>
          <a:p>
            <a:r>
              <a:rPr lang="en-US" b="1" dirty="0"/>
              <a:t>For each topic in this class, we will:</a:t>
            </a:r>
          </a:p>
          <a:p>
            <a:r>
              <a:rPr lang="en-US" sz="1800" dirty="0"/>
              <a:t>	Ask an analysis question</a:t>
            </a:r>
          </a:p>
          <a:p>
            <a:r>
              <a:rPr lang="en-US" sz="1800" dirty="0"/>
              <a:t>	Formulate the problem</a:t>
            </a:r>
          </a:p>
          <a:p>
            <a:r>
              <a:rPr lang="en-US" sz="1800" dirty="0"/>
              <a:t>	Devise an algorithm</a:t>
            </a:r>
          </a:p>
          <a:p>
            <a:r>
              <a:rPr lang="en-US" sz="1800" dirty="0"/>
              <a:t>	</a:t>
            </a:r>
            <a:r>
              <a:rPr lang="en-US" sz="1800" b="1" dirty="0">
                <a:solidFill>
                  <a:srgbClr val="02A2B5"/>
                </a:solidFill>
              </a:rPr>
              <a:t>Translate to code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893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52349" y="1052082"/>
            <a:ext cx="4855228" cy="3875047"/>
          </a:xfrm>
        </p:spPr>
        <p:txBody>
          <a:bodyPr/>
          <a:lstStyle/>
          <a:p>
            <a:r>
              <a:rPr lang="en-US" b="1" dirty="0"/>
              <a:t>For each topic in this class, we will:</a:t>
            </a:r>
          </a:p>
          <a:p>
            <a:r>
              <a:rPr lang="en-US" sz="1800" dirty="0"/>
              <a:t>	Ask an analysis question</a:t>
            </a:r>
          </a:p>
          <a:p>
            <a:r>
              <a:rPr lang="en-US" sz="1800" dirty="0"/>
              <a:t>	Formulate the problem</a:t>
            </a:r>
          </a:p>
          <a:p>
            <a:r>
              <a:rPr lang="en-US" sz="1800" dirty="0"/>
              <a:t>	Devise an algorithm</a:t>
            </a:r>
          </a:p>
          <a:p>
            <a:r>
              <a:rPr lang="en-US" sz="1800" dirty="0"/>
              <a:t>	</a:t>
            </a:r>
            <a:r>
              <a:rPr lang="en-US" sz="1800" b="1" dirty="0">
                <a:solidFill>
                  <a:srgbClr val="02A2B5"/>
                </a:solidFill>
              </a:rPr>
              <a:t>Translate to code</a:t>
            </a:r>
          </a:p>
          <a:p>
            <a:r>
              <a:rPr lang="en-US" sz="1800" b="1" dirty="0">
                <a:solidFill>
                  <a:srgbClr val="02A2B5"/>
                </a:solidFill>
              </a:rPr>
              <a:t>	</a:t>
            </a:r>
            <a:r>
              <a:rPr lang="en-US" sz="1800" i="1" dirty="0"/>
              <a:t>???</a:t>
            </a:r>
          </a:p>
          <a:p>
            <a:r>
              <a:rPr lang="en-US" sz="1800" i="1" dirty="0"/>
              <a:t>	Profit!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42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52349" y="1052082"/>
            <a:ext cx="4855228" cy="3875047"/>
          </a:xfrm>
        </p:spPr>
        <p:txBody>
          <a:bodyPr/>
          <a:lstStyle/>
          <a:p>
            <a:r>
              <a:rPr lang="en-US" sz="3200" b="1" dirty="0">
                <a:solidFill>
                  <a:srgbClr val="02A2B5"/>
                </a:solidFill>
              </a:rPr>
              <a:t>Association rule mining</a:t>
            </a:r>
          </a:p>
          <a:p>
            <a:endParaRPr lang="en-US" sz="1800" dirty="0">
              <a:solidFill>
                <a:srgbClr val="6A99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36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1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96</Words>
  <Application>Microsoft Macintosh PowerPoint</Application>
  <PresentationFormat>On-screen Show (16:9)</PresentationFormat>
  <Paragraphs>45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Calibri</vt:lpstr>
      <vt:lpstr>Helvetica</vt:lpstr>
      <vt:lpstr>Vitesse</vt:lpstr>
      <vt:lpstr>Vitesse Bold</vt:lpstr>
      <vt:lpstr>Vitesse Medium</vt:lpstr>
      <vt:lpstr>Arial</vt:lpstr>
      <vt:lpstr>Half Page Slash</vt:lpstr>
      <vt:lpstr>Full Page Layout</vt:lpstr>
      <vt:lpstr>Head Shot</vt:lpstr>
      <vt:lpstr>Introduction to Computing for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www.gatech.edu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Microsoft Office User</cp:lastModifiedBy>
  <cp:revision>74</cp:revision>
  <dcterms:created xsi:type="dcterms:W3CDTF">2017-01-20T18:55:05Z</dcterms:created>
  <dcterms:modified xsi:type="dcterms:W3CDTF">2017-03-03T15:40:33Z</dcterms:modified>
</cp:coreProperties>
</file>