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2" r:id="rId2"/>
    <p:sldMasterId id="2147483670" r:id="rId3"/>
  </p:sldMasterIdLst>
  <p:notesMasterIdLst>
    <p:notesMasterId r:id="rId23"/>
  </p:notesMasterIdLst>
  <p:handoutMasterIdLst>
    <p:handoutMasterId r:id="rId24"/>
  </p:handoutMasterIdLst>
  <p:sldIdLst>
    <p:sldId id="266" r:id="rId4"/>
    <p:sldId id="310" r:id="rId5"/>
    <p:sldId id="291" r:id="rId6"/>
    <p:sldId id="292" r:id="rId7"/>
    <p:sldId id="293" r:id="rId8"/>
    <p:sldId id="311" r:id="rId9"/>
    <p:sldId id="294" r:id="rId10"/>
    <p:sldId id="295" r:id="rId11"/>
    <p:sldId id="296" r:id="rId12"/>
    <p:sldId id="313" r:id="rId13"/>
    <p:sldId id="317" r:id="rId14"/>
    <p:sldId id="298" r:id="rId15"/>
    <p:sldId id="314" r:id="rId16"/>
    <p:sldId id="316" r:id="rId17"/>
    <p:sldId id="315" r:id="rId18"/>
    <p:sldId id="318" r:id="rId19"/>
    <p:sldId id="320" r:id="rId20"/>
    <p:sldId id="321" r:id="rId21"/>
    <p:sldId id="322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310"/>
            <p14:sldId id="291"/>
            <p14:sldId id="292"/>
            <p14:sldId id="293"/>
            <p14:sldId id="311"/>
            <p14:sldId id="294"/>
            <p14:sldId id="295"/>
            <p14:sldId id="296"/>
            <p14:sldId id="313"/>
            <p14:sldId id="317"/>
            <p14:sldId id="298"/>
            <p14:sldId id="314"/>
            <p14:sldId id="316"/>
            <p14:sldId id="315"/>
            <p14:sldId id="318"/>
            <p14:sldId id="320"/>
            <p14:sldId id="321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6C7D"/>
    <a:srgbClr val="4D586B"/>
    <a:srgbClr val="5F6C7E"/>
    <a:srgbClr val="BB4646"/>
    <a:srgbClr val="01A2B5"/>
    <a:srgbClr val="02A2B5"/>
    <a:srgbClr val="4687AC"/>
    <a:srgbClr val="6A99A8"/>
    <a:srgbClr val="40799A"/>
    <a:srgbClr val="5D8C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3" autoAdjust="0"/>
    <p:restoredTop sz="85353" autoAdjust="0"/>
  </p:normalViewPr>
  <p:slideViewPr>
    <p:cSldViewPr snapToGrid="0" snapToObjects="1">
      <p:cViewPr>
        <p:scale>
          <a:sx n="98" d="100"/>
          <a:sy n="98" d="100"/>
        </p:scale>
        <p:origin x="3064" y="88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81E7F-E132-6445-AEED-102945CD4C20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1F886-8654-8C47-A174-271FD89A8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92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Introduction.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formalize the analysis problem.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11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transition slide to Slide 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54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Here’s a picture. (S11)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the space of all receipts and let’s say you pick one uniformly at random. (S11)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05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There’s some chance that it contains “A”.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04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There’s also some other chance it contains “B”.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33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suppose “A” happens. What’s the chance “B” also happens? (S14)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30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picture, the fraction of “A” occupied by “B” is the intersection of “A” &amp; “B”. (S15)</a:t>
            </a:r>
          </a:p>
          <a:p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Incidentally, that picture suggests a way to estimate the probabilities, given a bunch of receipts. (S15)</a:t>
            </a:r>
          </a:p>
          <a:p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[Rachel] Of course. If you have 10 receipts and 3 of them had A, then you would estimate the probability of seeing “A” on a receipt as three-tenths. (S15)</a:t>
            </a:r>
          </a:p>
          <a:p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[Rich] Assuming independently drawn receipts, yes, that sounds reasonable. Does that also suggest an algorithm? (S15)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215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[Rachel] Oh sure. (S16)</a:t>
            </a:r>
          </a:p>
          <a:p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[Rachel]</a:t>
            </a:r>
            <a:endParaRPr lang="en-US" b="0" dirty="0" smtClean="0">
              <a:effectLst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could scan all the receipts.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one, count how often item “A” happens, how often “B” happens, and how often both happen.</a:t>
            </a:r>
            <a:endParaRPr lang="en-US" b="0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564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[Rich] Awesome.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I make a suggestion?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define two interesting measures, which is what people have done historically.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 this count of A and B, what you call n_{A,B}.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divide by m, that’s an estimate of the joint </a:t>
            </a:r>
            <a:r>
              <a:rPr 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probability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 and B.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call that the “support” of A and B.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[Rachel] Okay, the support of A and B estimates their joint probability.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[Rich] Good.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890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Next, let’s call the value n_{A,B} over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n_A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“confidence.”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confidence estimates the conditional probability of B given A.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[Rachel] Got it.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“Support” and “confidence” are easier to say than “joint probability of X and Y” and “conditional probability of Y given X” over and over.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[Rich] Yes, anything to reduce excessive foaming at the mouth, which is my problem, is a good thing.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985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</a:t>
            </a:r>
            <a:r>
              <a:rPr lang="en-US" smtClean="0"/>
              <a:t>a closing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0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a set of receipts. (S2-S3)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14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a set of receipts. (S2-S3)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41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receipt,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r_i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 itself a set of items, or </a:t>
            </a:r>
            <a:r>
              <a:rPr lang="en-US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itemset</a:t>
            </a:r>
            <a:r>
              <a:rPr 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(S4)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57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[Rachel] So we’re assuming an item appears at most once on an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itemset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(S5)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[Rich] Yes, limit one item per customer. (S5)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37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 we want to find association rules, written as A implies B.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[Rachel] Like “rice implies beans.”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[Rich] Right -- a customer who buys item A, rice, also tends to buy item B, beans.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We’d like to find all instances of this rule that appear “often,” whatever “often” means.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80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[Rachel] Okay. That sounds a lot like conditional probability:</a:t>
            </a:r>
            <a:endParaRPr lang="en-US" b="0" dirty="0" smtClean="0">
              <a:effectLst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</a:t>
            </a:r>
            <a:endParaRPr lang="en-US" b="0" dirty="0" smtClean="0">
              <a:effectLst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Given that you bought rice, what’s the probability you will buy beans?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87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[Rich] Yes, that’s great. We just need to estimate the conditional probability for all pairs of items, and then report the list of pairs above some threshold.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what about an algorithm?</a:t>
            </a:r>
          </a:p>
          <a:p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[Rachel] How about a definition first?</a:t>
            </a:r>
            <a:endParaRPr lang="en-US" b="0" dirty="0" smtClean="0">
              <a:effectLst/>
            </a:endParaRPr>
          </a:p>
          <a:p>
            <a:r>
              <a:rPr 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not start with the definition.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[Rich] Of conditional probability, sure.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one way to define it is in terms of the probability of the joint event, A and B, divided by the total probability of the given event, 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05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33538" y="1110075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28815" y="1110075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093392"/>
            <a:ext cx="8110832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6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6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4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104932"/>
            <a:ext cx="4213956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6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4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2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Relationship Id="rId3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Introduction to Computing for Data Analysis</a:t>
            </a:r>
            <a:endParaRPr lang="en-US" b="0" dirty="0">
              <a:latin typeface="Vitesse Bold"/>
              <a:cs typeface="Vitesse Bold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1710026"/>
            <a:ext cx="5279783" cy="542236"/>
          </a:xfrm>
        </p:spPr>
        <p:txBody>
          <a:bodyPr/>
          <a:lstStyle/>
          <a:p>
            <a:r>
              <a:rPr lang="en-US" dirty="0"/>
              <a:t>Pairwise association mining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3125353"/>
            <a:ext cx="4305091" cy="432669"/>
          </a:xfrm>
        </p:spPr>
        <p:txBody>
          <a:bodyPr anchor="ctr"/>
          <a:lstStyle/>
          <a:p>
            <a:endParaRPr lang="en-US" dirty="0"/>
          </a:p>
          <a:p>
            <a:r>
              <a:rPr lang="en-US" dirty="0"/>
              <a:t>Richard </a:t>
            </a:r>
            <a:r>
              <a:rPr lang="en-US" dirty="0" err="1"/>
              <a:t>Vuduc</a:t>
            </a:r>
            <a:r>
              <a:rPr lang="en-US" dirty="0"/>
              <a:t>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3503332"/>
            <a:ext cx="4305091" cy="254281"/>
          </a:xfrm>
        </p:spPr>
        <p:txBody>
          <a:bodyPr/>
          <a:lstStyle/>
          <a:p>
            <a:r>
              <a:rPr lang="en-US" dirty="0"/>
              <a:t>Associate Professor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6668" y="4337351"/>
            <a:ext cx="4305091" cy="681037"/>
          </a:xfrm>
        </p:spPr>
        <p:txBody>
          <a:bodyPr/>
          <a:lstStyle/>
          <a:p>
            <a:r>
              <a:rPr lang="en-US" sz="2000" dirty="0"/>
              <a:t>Formalizing the problem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3736711"/>
            <a:ext cx="4305091" cy="322253"/>
          </a:xfrm>
        </p:spPr>
        <p:txBody>
          <a:bodyPr/>
          <a:lstStyle/>
          <a:p>
            <a:r>
              <a:rPr lang="en-US" dirty="0"/>
              <a:t>School of Computational Science and Engineering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30" b="69179"/>
          <a:stretch/>
        </p:blipFill>
        <p:spPr>
          <a:xfrm>
            <a:off x="5025224" y="301752"/>
            <a:ext cx="3798736" cy="143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7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01752"/>
            <a:ext cx="8503920" cy="467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21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87" y="301752"/>
            <a:ext cx="8507227" cy="467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01752"/>
            <a:ext cx="8503920" cy="467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29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01752"/>
            <a:ext cx="8503920" cy="467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3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01752"/>
            <a:ext cx="8503920" cy="467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31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52" y="345820"/>
            <a:ext cx="8507896" cy="445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8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054"/>
          <a:stretch/>
        </p:blipFill>
        <p:spPr>
          <a:xfrm>
            <a:off x="314499" y="171450"/>
            <a:ext cx="8515002" cy="225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9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99" y="171450"/>
            <a:ext cx="8515002" cy="4800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97189" y="2690949"/>
            <a:ext cx="2207623" cy="8621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" t="52383" r="55990"/>
          <a:stretch/>
        </p:blipFill>
        <p:spPr>
          <a:xfrm>
            <a:off x="6716578" y="2649467"/>
            <a:ext cx="2315894" cy="94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5900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511193"/>
            <a:ext cx="8503920" cy="351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6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152401"/>
            <a:ext cx="8503920" cy="387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0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152574"/>
            <a:ext cx="8503920" cy="483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511735"/>
            <a:ext cx="8503920" cy="351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511735"/>
            <a:ext cx="8503920" cy="436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2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55" y="492814"/>
            <a:ext cx="7980963" cy="437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1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80" y="275571"/>
            <a:ext cx="8458200" cy="424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6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968403"/>
            <a:ext cx="8503920" cy="298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2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2013</TotalTime>
  <Words>384</Words>
  <Application>Microsoft Macintosh PowerPoint</Application>
  <PresentationFormat>On-screen Show (16:9)</PresentationFormat>
  <Paragraphs>81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Helvetica</vt:lpstr>
      <vt:lpstr>Vitesse</vt:lpstr>
      <vt:lpstr>Vitesse Bold</vt:lpstr>
      <vt:lpstr>Vitesse Medium</vt:lpstr>
      <vt:lpstr>Half Page Slash</vt:lpstr>
      <vt:lpstr>Full Page Layout</vt:lpstr>
      <vt:lpstr>Head Shot</vt:lpstr>
      <vt:lpstr>Introduction to Computing for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www.gatech.edu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Tsao, Jinn-Wei</cp:lastModifiedBy>
  <cp:revision>105</cp:revision>
  <dcterms:created xsi:type="dcterms:W3CDTF">2017-01-20T18:55:05Z</dcterms:created>
  <dcterms:modified xsi:type="dcterms:W3CDTF">2017-09-25T23:24:04Z</dcterms:modified>
</cp:coreProperties>
</file>