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  <p:sldMasterId id="2147483670" r:id="rId3"/>
  </p:sldMasterIdLst>
  <p:notesMasterIdLst>
    <p:notesMasterId r:id="rId32"/>
  </p:notesMasterIdLst>
  <p:handoutMasterIdLst>
    <p:handoutMasterId r:id="rId33"/>
  </p:handoutMasterIdLst>
  <p:sldIdLst>
    <p:sldId id="266" r:id="rId4"/>
    <p:sldId id="310" r:id="rId5"/>
    <p:sldId id="324" r:id="rId6"/>
    <p:sldId id="325" r:id="rId7"/>
    <p:sldId id="326" r:id="rId8"/>
    <p:sldId id="328" r:id="rId9"/>
    <p:sldId id="331" r:id="rId10"/>
    <p:sldId id="327" r:id="rId11"/>
    <p:sldId id="329" r:id="rId12"/>
    <p:sldId id="330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22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10"/>
            <p14:sldId id="324"/>
            <p14:sldId id="325"/>
            <p14:sldId id="326"/>
            <p14:sldId id="328"/>
            <p14:sldId id="331"/>
            <p14:sldId id="327"/>
            <p14:sldId id="329"/>
            <p14:sldId id="330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C7D"/>
    <a:srgbClr val="4D586B"/>
    <a:srgbClr val="5F6C7E"/>
    <a:srgbClr val="BB4646"/>
    <a:srgbClr val="01A2B5"/>
    <a:srgbClr val="02A2B5"/>
    <a:srgbClr val="4687AC"/>
    <a:srgbClr val="6A99A8"/>
    <a:srgbClr val="40799A"/>
    <a:srgbClr val="5D8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21" autoAdjust="0"/>
    <p:restoredTop sz="85220" autoAdjust="0"/>
  </p:normalViewPr>
  <p:slideViewPr>
    <p:cSldViewPr snapToGrid="0" snapToObjects="1">
      <p:cViewPr varScale="1">
        <p:scale>
          <a:sx n="142" d="100"/>
          <a:sy n="142" d="100"/>
        </p:scale>
        <p:origin x="152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1E7F-E132-6445-AEED-102945CD4C20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1F886-8654-8C47-A174-271FD89A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Kids! It’s good to see you again.</a:t>
            </a:r>
          </a:p>
          <a:p>
            <a:endParaRPr lang="en-US" dirty="0"/>
          </a:p>
          <a:p>
            <a:r>
              <a:rPr lang="en-US" dirty="0"/>
              <a:t>So, you are a data analyst out in the world, writing code to crunch numbers.</a:t>
            </a:r>
          </a:p>
          <a:p>
            <a:endParaRPr lang="en-US" dirty="0"/>
          </a:p>
          <a:p>
            <a:r>
              <a:rPr lang="en-US" dirty="0"/>
              <a:t>Here is a question: How do you know your code produces the right answer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This seemingly simple question is a surprisingly complex topic!</a:t>
            </a:r>
          </a:p>
          <a:p>
            <a:endParaRPr lang="en-US" dirty="0" smtClean="0"/>
          </a:p>
          <a:p>
            <a:r>
              <a:rPr lang="en-US" dirty="0" smtClean="0"/>
              <a:t>To understand how to even begin answering the question, we’ll need to think hard about a really fundamental question that, at first glance, sounds really dumb.</a:t>
            </a:r>
          </a:p>
          <a:p>
            <a:endParaRPr lang="en-US" dirty="0" smtClean="0"/>
          </a:p>
          <a:p>
            <a:r>
              <a:rPr lang="en-US" dirty="0" smtClean="0"/>
              <a:t>Namely, how do you store a number on a computer?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1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number these.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this example, the places or positions go from 0 to 10, since there are 11 digits.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41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the string, how do you compute its mathematical value?</a:t>
            </a:r>
          </a:p>
          <a:p>
            <a:endParaRPr lang="en-US" dirty="0"/>
          </a:p>
          <a:p>
            <a:r>
              <a:rPr lang="en-US" dirty="0"/>
              <a:t>Well, each digit contributes. For instance, consider the rightmost “7”.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33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contributes a value of, well, seven!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45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about the rightmost eight?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74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contributes “80” to the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58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Continuing, what about the “8” that sits in position 7?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76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contributes 8 times 10 to the 7</a:t>
            </a:r>
            <a:r>
              <a:rPr lang="en-US" baseline="30000" dirty="0"/>
              <a:t>th</a:t>
            </a:r>
            <a:r>
              <a:rPr lang="en-US" dirty="0"/>
              <a:t> power, or 80 million.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88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Repeating for every digit, the value of the string is, naturally, the sum of what each digit contributes.</a:t>
            </a:r>
          </a:p>
          <a:p>
            <a:endParaRPr lang="en-US" dirty="0"/>
          </a:p>
          <a:p>
            <a:r>
              <a:rPr lang="en-US" dirty="0"/>
              <a:t>One times 10 to the 10</a:t>
            </a:r>
            <a:r>
              <a:rPr lang="en-US" baseline="30000" dirty="0"/>
              <a:t>th</a:t>
            </a:r>
            <a:r>
              <a:rPr lang="en-US" dirty="0"/>
              <a:t>, plus 6 times 10 to the 9</a:t>
            </a:r>
            <a:r>
              <a:rPr lang="en-US" baseline="30000" dirty="0"/>
              <a:t>th</a:t>
            </a:r>
            <a:r>
              <a:rPr lang="en-US" dirty="0"/>
              <a:t>, and so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35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Generalizing, consider *any* string of d+1 digits.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96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*its* value, assuming the digits are given in base b?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08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you have some number, like, I don’t know.</a:t>
            </a:r>
          </a:p>
          <a:p>
            <a:endParaRPr lang="en-US" dirty="0"/>
          </a:p>
          <a:p>
            <a:r>
              <a:rPr lang="en-US" dirty="0"/>
              <a:t>Let’s say this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14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Its basically the sum of each digit times the base raised to the digit’s position.</a:t>
            </a:r>
          </a:p>
          <a:p>
            <a:endParaRPr lang="en-US" dirty="0"/>
          </a:p>
          <a:p>
            <a:r>
              <a:rPr lang="en-US" dirty="0"/>
              <a:t>Or more compactly, this series.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57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realize that seems like a lot of notation for something simple.</a:t>
            </a:r>
          </a:p>
          <a:p>
            <a:endParaRPr lang="en-US" dirty="0"/>
          </a:p>
          <a:p>
            <a:r>
              <a:rPr lang="en-US" dirty="0"/>
              <a:t>But you need a solid and precise foundation to understand how numbers are represented in the machine.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76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see how, by changing the base!</a:t>
            </a:r>
          </a:p>
          <a:p>
            <a:endParaRPr lang="en-US" dirty="0"/>
          </a:p>
          <a:p>
            <a:r>
              <a:rPr lang="en-US" dirty="0"/>
              <a:t>As you probably know, computer hardware doesn’t store numbers as strings of decimal digits.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12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Rather, it uses *binary* digits, or base 2, as you see in this example.</a:t>
            </a:r>
          </a:p>
          <a:p>
            <a:endParaRPr lang="en-US" dirty="0"/>
          </a:p>
          <a:p>
            <a:r>
              <a:rPr lang="en-US" dirty="0"/>
              <a:t>So every digit is either a 0 or a 1.</a:t>
            </a:r>
          </a:p>
          <a:p>
            <a:endParaRPr lang="en-US" dirty="0"/>
          </a:p>
          <a:p>
            <a:r>
              <a:rPr lang="en-US" dirty="0"/>
              <a:t>So, what’s the value of this binary string?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792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apply the same ideas as before:</a:t>
            </a:r>
          </a:p>
          <a:p>
            <a:endParaRPr lang="en-US" dirty="0"/>
          </a:p>
          <a:p>
            <a:r>
              <a:rPr lang="en-US" dirty="0"/>
              <a:t>First, every digit has its place.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64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mathematical value is just the sum of what each digit contributes.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96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1 times 2 to the 8</a:t>
            </a:r>
            <a:r>
              <a:rPr lang="en-US" baseline="30000" dirty="0"/>
              <a:t>th</a:t>
            </a:r>
            <a:r>
              <a:rPr lang="en-US" dirty="0"/>
              <a:t>, plus 0 times 2 to the 7</a:t>
            </a:r>
            <a:r>
              <a:rPr lang="en-US" baseline="30000" dirty="0"/>
              <a:t>th</a:t>
            </a:r>
            <a:r>
              <a:rPr lang="en-US" dirty="0"/>
              <a:t>, plus 0 times 2 to the 6</a:t>
            </a:r>
            <a:r>
              <a:rPr lang="en-US" baseline="30000" dirty="0"/>
              <a:t>th</a:t>
            </a:r>
            <a:r>
              <a:rPr lang="en-US" dirty="0"/>
              <a:t>, and so on.</a:t>
            </a:r>
          </a:p>
          <a:p>
            <a:endParaRPr lang="en-US" dirty="0"/>
          </a:p>
          <a:p>
            <a:r>
              <a:rPr lang="en-US" dirty="0"/>
              <a:t>At this point, I think you can work out the rest.</a:t>
            </a:r>
          </a:p>
          <a:p>
            <a:endParaRPr lang="en-US" dirty="0"/>
          </a:p>
          <a:p>
            <a:r>
              <a:rPr lang="en-US" dirty="0"/>
              <a:t>Now one more … bit of terminology.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66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“bits” is just a shorthand for “binary digits,” in case you didn’t already know.</a:t>
            </a:r>
          </a:p>
          <a:p>
            <a:endParaRPr lang="en-US" dirty="0"/>
          </a:p>
          <a:p>
            <a:r>
              <a:rPr lang="en-US" dirty="0"/>
              <a:t>(With this bit of knowledge, you’ll look and sound like a real computer scientist at your next cocktail party, I guarantee!)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07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I realize we started with what probably seems like a really simple concept and beat it senseless.</a:t>
            </a:r>
          </a:p>
          <a:p>
            <a:endParaRPr lang="en-US" dirty="0"/>
          </a:p>
          <a:p>
            <a:r>
              <a:rPr lang="en-US" dirty="0"/>
              <a:t>But the main concept, which is to think of numbers as strings of digits, is the basic foundation of all of digital computing as we know it today!</a:t>
            </a:r>
          </a:p>
          <a:p>
            <a:endParaRPr lang="en-US" dirty="0"/>
          </a:p>
          <a:p>
            <a:r>
              <a:rPr lang="en-US" dirty="0"/>
              <a:t>Now is a good time to pause and have you do some mental exercises to reinforce these concepts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When you return, we’ll look at how to extend these basic concepts to represent not just integers, but also real numbers.</a:t>
            </a:r>
          </a:p>
          <a:p>
            <a:endParaRPr lang="en-US" dirty="0" smtClean="0"/>
          </a:p>
          <a:p>
            <a:r>
              <a:rPr lang="en-US" dirty="0" smtClean="0"/>
              <a:t>Which, I gather, is what you need to do all that fancy number crunching.</a:t>
            </a:r>
          </a:p>
          <a:p>
            <a:endParaRPr lang="en-US" dirty="0" smtClean="0"/>
          </a:p>
          <a:p>
            <a:r>
              <a:rPr lang="en-US" dirty="0" smtClean="0"/>
              <a:t>And sell me even more things I don’t actually need, or whatever it is you do with those crunchy bits.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01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see is a *string* of digits.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02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digit goes from 0 through 9, which is 10 possible values.</a:t>
            </a:r>
          </a:p>
          <a:p>
            <a:endParaRPr lang="en-US" dirty="0"/>
          </a:p>
          <a:p>
            <a:r>
              <a:rPr lang="en-US" dirty="0"/>
              <a:t>Therefore, we say the *base* of this string is 10, denoted by “little bee.”</a:t>
            </a:r>
          </a:p>
          <a:p>
            <a:endParaRPr lang="en-US" dirty="0"/>
          </a:p>
          <a:p>
            <a:r>
              <a:rPr lang="en-US" dirty="0"/>
              <a:t>Just to be clear, the string you see represents some concrete mathematical *value*.</a:t>
            </a:r>
          </a:p>
          <a:p>
            <a:endParaRPr lang="en-US" dirty="0"/>
          </a:p>
          <a:p>
            <a:r>
              <a:rPr lang="en-US" dirty="0"/>
              <a:t>So to ask for that value, let’s enclose the string by a set of brackets.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14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does this notation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99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it as saying, “given a string 1-6-1-8-blah-blah-blah”, give me the number it represents.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4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moment, you will think about number systems in bases other than 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let’s denote the base explicitly.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09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observe that every digit has a *place* in the 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1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6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Introduction to Computing for Data Analysis</a:t>
            </a:r>
            <a:endParaRPr lang="en-US" b="0" dirty="0">
              <a:latin typeface="Vitesse Bold"/>
              <a:cs typeface="Vitesse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1710026"/>
            <a:ext cx="5279783" cy="542236"/>
          </a:xfrm>
        </p:spPr>
        <p:txBody>
          <a:bodyPr/>
          <a:lstStyle/>
          <a:p>
            <a:r>
              <a:rPr lang="en-US" dirty="0"/>
              <a:t>Does my (numerical) program compute the right answer?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3125353"/>
            <a:ext cx="4305091" cy="432669"/>
          </a:xfrm>
        </p:spPr>
        <p:txBody>
          <a:bodyPr anchor="ctr"/>
          <a:lstStyle/>
          <a:p>
            <a:endParaRPr lang="en-US" dirty="0"/>
          </a:p>
          <a:p>
            <a:r>
              <a:rPr lang="en-US" dirty="0"/>
              <a:t>Richard </a:t>
            </a:r>
            <a:r>
              <a:rPr lang="en-US" dirty="0" err="1"/>
              <a:t>Vuduc</a:t>
            </a:r>
            <a:r>
              <a:rPr lang="en-US" dirty="0"/>
              <a:t>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3503332"/>
            <a:ext cx="4305091" cy="254281"/>
          </a:xfrm>
        </p:spPr>
        <p:txBody>
          <a:bodyPr/>
          <a:lstStyle/>
          <a:p>
            <a:r>
              <a:rPr lang="en-US" dirty="0"/>
              <a:t>Associate Professor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/>
              <a:t>Representing numbers</a:t>
            </a:r>
            <a:br>
              <a:rPr lang="en-US" sz="2000" dirty="0"/>
            </a:br>
            <a:r>
              <a:rPr lang="en-US" sz="2000" dirty="0"/>
              <a:t>(namely, integers)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3736711"/>
            <a:ext cx="4305091" cy="322253"/>
          </a:xfrm>
        </p:spPr>
        <p:txBody>
          <a:bodyPr/>
          <a:lstStyle/>
          <a:p>
            <a:r>
              <a:rPr lang="en-US" dirty="0"/>
              <a:t>School of Computational Science and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9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0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5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3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4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0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0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5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3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8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8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7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1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4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8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90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3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9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5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6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0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3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866</Words>
  <Application>Microsoft Macintosh PowerPoint</Application>
  <PresentationFormat>On-screen Show (16:9)</PresentationFormat>
  <Paragraphs>115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Introduction to Computing for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www.gatech.edu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Tsao, Jinn-Wei</cp:lastModifiedBy>
  <cp:revision>125</cp:revision>
  <dcterms:created xsi:type="dcterms:W3CDTF">2017-01-20T18:55:05Z</dcterms:created>
  <dcterms:modified xsi:type="dcterms:W3CDTF">2017-09-25T22:34:32Z</dcterms:modified>
</cp:coreProperties>
</file>