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31"/>
  </p:notesMasterIdLst>
  <p:handoutMasterIdLst>
    <p:handoutMasterId r:id="rId32"/>
  </p:handoutMasterIdLst>
  <p:sldIdLst>
    <p:sldId id="266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70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82574" autoAdjust="0"/>
  </p:normalViewPr>
  <p:slideViewPr>
    <p:cSldViewPr snapToGrid="0" snapToObjects="1">
      <p:cViewPr varScale="1">
        <p:scale>
          <a:sx n="169" d="100"/>
          <a:sy n="169" d="100"/>
        </p:scale>
        <p:origin x="6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0T19:47:46.359"/>
    </inkml:context>
    <inkml:brush xml:id="br0">
      <inkml:brushProperty name="width" value="0.0265" units="cm"/>
      <inkml:brushProperty name="height" value="0.0265" units="cm"/>
    </inkml:brush>
  </inkml:definitions>
  <inkml:traceGroup>
    <inkml:annotationXML>
      <emma:emma xmlns:emma="http://www.w3.org/2003/04/emma" version="1.0">
        <emma:interpretation id="{F75E772F-1130-4766-9F70-404BAF2DFDBF}" emma:medium="tactile" emma:mode="ink">
          <msink:context xmlns:msink="http://schemas.microsoft.com/ink/2010/main" type="writingRegion" rotatedBoundingBox="174,11323 199,11323 199,11348 174,11348"/>
        </emma:interpretation>
      </emma:emma>
    </inkml:annotationXML>
    <inkml:traceGroup>
      <inkml:annotationXML>
        <emma:emma xmlns:emma="http://www.w3.org/2003/04/emma" version="1.0">
          <emma:interpretation id="{FEB8A0B7-182D-4F2E-8DCB-05822AB3E9E9}" emma:medium="tactile" emma:mode="ink">
            <msink:context xmlns:msink="http://schemas.microsoft.com/ink/2010/main" type="paragraph" rotatedBoundingBox="174,11323 199,11323 199,11348 174,11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9247D0-D637-425E-8435-505E1CD3A0CD}" emma:medium="tactile" emma:mode="ink">
              <msink:context xmlns:msink="http://schemas.microsoft.com/ink/2010/main" type="line" rotatedBoundingBox="174,11323 199,11323 199,11348 174,11348"/>
            </emma:interpretation>
          </emma:emma>
        </inkml:annotationXML>
        <inkml:traceGroup>
          <inkml:annotationXML>
            <emma:emma xmlns:emma="http://www.w3.org/2003/04/emma" version="1.0">
              <emma:interpretation id="{86CB2182-1225-453A-9104-A89980822457}" emma:medium="tactile" emma:mode="ink">
                <msink:context xmlns:msink="http://schemas.microsoft.com/ink/2010/main" type="inkWord" rotatedBoundingBox="174,11323 199,11323 199,11348 174,11348"/>
              </emma:interpretation>
              <emma:one-of disjunction-type="recognition" id="oneOf0">
                <emma:interpretation id="interp0" emma:lang="en-US" emma:confidence="0">
                  <emma:literal>/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1277 11525 6976,'13'-13'-3840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you’ve seen a few examples of how finite representations of numbers can affect numerical computation.</a:t>
            </a:r>
          </a:p>
          <a:p>
            <a:endParaRPr lang="en-US" dirty="0"/>
          </a:p>
          <a:p>
            <a:r>
              <a:rPr lang="en-US" dirty="0"/>
              <a:t>But you might be wondering, okay, so how does this affect me?</a:t>
            </a:r>
          </a:p>
          <a:p>
            <a:endParaRPr lang="en-US" dirty="0"/>
          </a:p>
          <a:p>
            <a:r>
              <a:rPr lang="en-US" dirty="0"/>
              <a:t>To answer that, I’d like you to think about the following example, which you might find 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initial values, 1 and 0.1.</a:t>
            </a:r>
          </a:p>
          <a:p>
            <a:endParaRPr lang="en-US" dirty="0"/>
          </a:p>
          <a:p>
            <a:r>
              <a:rPr lang="en-US" dirty="0"/>
              <a:t>Because you are very observant, you might already be suspicious!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5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particular, you know that the machine usually stores numbers in binary.</a:t>
            </a:r>
          </a:p>
          <a:p>
            <a:endParaRPr lang="en-US" dirty="0"/>
          </a:p>
          <a:p>
            <a:r>
              <a:rPr lang="en-US" dirty="0"/>
              <a:t>Yet “0.1” in base 10 expands to an infinite binary representation.</a:t>
            </a:r>
          </a:p>
          <a:p>
            <a:endParaRPr lang="en-US" dirty="0"/>
          </a:p>
          <a:p>
            <a:r>
              <a:rPr lang="en-US" dirty="0"/>
              <a:t>Does that mean the programs will produce different results?</a:t>
            </a:r>
          </a:p>
          <a:p>
            <a:endParaRPr lang="en-US" dirty="0"/>
          </a:p>
          <a:p>
            <a:r>
              <a:rPr lang="en-US" dirty="0"/>
              <a:t>Let’s run it and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output.</a:t>
            </a:r>
          </a:p>
          <a:p>
            <a:endParaRPr lang="en-US" dirty="0"/>
          </a:p>
          <a:p>
            <a:r>
              <a:rPr lang="en-US" dirty="0"/>
              <a:t>Everything looks normal at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about Programs 1 and 2?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it appears that they produce the same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Tee-1 from Program 1 equals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is true for Program 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9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added a little assertion at the end, just to make 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0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assertion passes, so everything seems OK!</a:t>
            </a:r>
          </a:p>
          <a:p>
            <a:endParaRPr lang="en-US" dirty="0"/>
          </a:p>
          <a:p>
            <a:r>
              <a:rPr lang="en-US" dirty="0"/>
              <a:t>So what’s the big deal? Let’s try a different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I’ve picked the value of “bee” to be an exact power of two.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following program fragment.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computer stores everything in binary, unlike the previous example, this value can be represented exactly.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that’s true even though the printed output, which is in base-10, shows a messy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2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run the two programs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4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like they’ve produced slightly different results!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9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Indeed, this fact causes the assertion to fail,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8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5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 case, with inexact inputs, the two programs produced exactly the same results.</a:t>
            </a:r>
          </a:p>
          <a:p>
            <a:endParaRPr lang="en-US" dirty="0"/>
          </a:p>
          <a:p>
            <a:r>
              <a:rPr lang="en-US" dirty="0"/>
              <a:t>Yet with exactly represented inputs, the two programs can produce different results.</a:t>
            </a:r>
          </a:p>
          <a:p>
            <a:endParaRPr lang="en-US" dirty="0"/>
          </a:p>
          <a:p>
            <a:r>
              <a:rPr lang="en-US" dirty="0"/>
              <a:t>With everything you know so far, you should be able to explain what just happened.</a:t>
            </a:r>
          </a:p>
          <a:p>
            <a:endParaRPr lang="en-US" dirty="0"/>
          </a:p>
          <a:p>
            <a:r>
              <a:rPr lang="en-US" dirty="0"/>
              <a:t>So take a moment to think about that. And when you return, we’ll dive into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call this Program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admit it’s kind of a silly program.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take a moment to pause and ask yourself, what value will the variable “t” as in Tom have after the program completes?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consider a different program, Program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it, too, for a moment.</a:t>
            </a:r>
          </a:p>
          <a:p>
            <a:endParaRPr lang="en-US" dirty="0"/>
          </a:p>
          <a:p>
            <a:r>
              <a:rPr lang="en-US" dirty="0"/>
              <a:t>In fact, if you told me it should produce the same output, a reasonable person would agree!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what would that person say?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he or she said that “tee” should equal “a”, that seems right.</a:t>
            </a:r>
          </a:p>
          <a:p>
            <a:endParaRPr lang="en-US" dirty="0"/>
          </a:p>
          <a:p>
            <a:r>
              <a:rPr lang="en-US" dirty="0"/>
              <a:t>Or does it?</a:t>
            </a:r>
          </a:p>
          <a:p>
            <a:endParaRPr lang="en-US" dirty="0"/>
          </a:p>
          <a:p>
            <a:r>
              <a:rPr lang="en-US" dirty="0"/>
              <a:t>Let’s do an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Python notebook containing the two program fragments.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ustomXml" Target="../ink/ink1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Does my (numerical) program compute the right answer?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A small surprise?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6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1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5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7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9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2970" y="4076393"/>
              <a:ext cx="4680" cy="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0" y="4074053"/>
                <a:ext cx="9360" cy="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3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556</Words>
  <Application>Microsoft Macintosh PowerPoint</Application>
  <PresentationFormat>On-screen Show (16:9)</PresentationFormat>
  <Paragraphs>89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166</cp:revision>
  <dcterms:created xsi:type="dcterms:W3CDTF">2017-01-20T18:55:05Z</dcterms:created>
  <dcterms:modified xsi:type="dcterms:W3CDTF">2017-03-31T14:13:07Z</dcterms:modified>
</cp:coreProperties>
</file>