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23"/>
  </p:notesMasterIdLst>
  <p:handoutMasterIdLst>
    <p:handoutMasterId r:id="rId24"/>
  </p:handoutMasterIdLst>
  <p:sldIdLst>
    <p:sldId id="266" r:id="rId4"/>
    <p:sldId id="308" r:id="rId5"/>
    <p:sldId id="309" r:id="rId6"/>
    <p:sldId id="319" r:id="rId7"/>
    <p:sldId id="320" r:id="rId8"/>
    <p:sldId id="321" r:id="rId9"/>
    <p:sldId id="310" r:id="rId10"/>
    <p:sldId id="311" r:id="rId11"/>
    <p:sldId id="317" r:id="rId12"/>
    <p:sldId id="323" r:id="rId13"/>
    <p:sldId id="324" r:id="rId14"/>
    <p:sldId id="325" r:id="rId15"/>
    <p:sldId id="326" r:id="rId16"/>
    <p:sldId id="327" r:id="rId17"/>
    <p:sldId id="332" r:id="rId18"/>
    <p:sldId id="329" r:id="rId19"/>
    <p:sldId id="330" r:id="rId20"/>
    <p:sldId id="331" r:id="rId21"/>
    <p:sldId id="322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309"/>
            <p14:sldId id="319"/>
            <p14:sldId id="320"/>
            <p14:sldId id="321"/>
            <p14:sldId id="310"/>
            <p14:sldId id="311"/>
            <p14:sldId id="317"/>
            <p14:sldId id="323"/>
            <p14:sldId id="324"/>
            <p14:sldId id="325"/>
            <p14:sldId id="326"/>
            <p14:sldId id="327"/>
            <p14:sldId id="332"/>
            <p14:sldId id="329"/>
            <p14:sldId id="330"/>
            <p14:sldId id="33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75766" autoAdjust="0"/>
  </p:normalViewPr>
  <p:slideViewPr>
    <p:cSldViewPr snapToGrid="0" snapToObjects="1">
      <p:cViewPr>
        <p:scale>
          <a:sx n="94" d="100"/>
          <a:sy n="94" d="100"/>
        </p:scale>
        <p:origin x="3184" y="6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mentioned, regular expressions are extremely useful when users want to search for a pattern. 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expressions is a special language for encoding these patterns.</a:t>
            </a:r>
            <a:endParaRPr lang="en-US" b="0" dirty="0" smtClean="0">
              <a:effectLst/>
            </a:endParaRPr>
          </a:p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useful times to use regular expressions includes:</a:t>
            </a:r>
            <a:endParaRPr lang="en-US" b="0" dirty="0" smtClean="0">
              <a:effectLst/>
            </a:endParaRPr>
          </a:p>
          <a:p>
            <a:pPr marL="171450" indent="-171450" rtl="0" fontAlgn="base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Extracting URL results from Google</a:t>
            </a:r>
          </a:p>
          <a:p>
            <a:pPr marL="171450" indent="-171450" rtl="0" fontAlgn="base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 a username or password</a:t>
            </a:r>
          </a:p>
          <a:p>
            <a:pPr marL="171450" indent="-171450" rtl="0" fontAlgn="base">
              <a:buFontTx/>
              <a:buChar char="-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base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 understand the usefulness of regular expressions, we need know how to formulate the expressions.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we need to talk through are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metacharacters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These are special characters that don’t match themselves when used. </a:t>
            </a:r>
            <a:endParaRPr lang="en-US" dirty="0" smtClean="0"/>
          </a:p>
          <a:p>
            <a:pPr marL="0" indent="0" rtl="0" fontAlgn="base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few other uses for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metacharacters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The first involves alternative uses for the carrot key.  When put at the beginning of a sequence, it denotes that the pattern should be matched at the beginning of the line.  Similarly, the dollar symbol matches at the end of the line.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special character is the period.  It is used to match anything except a newline character.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 last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metacharacter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will discuss is the asterisk,*.  This character specifies that the previous character can be matched zero or more times.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example using the asterisk is ca*t.  This says that “a” can be matched zero or more times.  Hence we will be able to match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cat,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other ways of repeating or counting with regular expressions.  We can use the plus symbol, +, to look for one or more of a specific symbol.  Additionally, the question mark, ?, can be used to look at zero or one of the previous character.  Continuing our cat example from above,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ca?t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match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cat but not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also specify the count of the letter that we want.  Using {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m,n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in conjunction with our cat example, let m = 3 and n = 5.  Then ca{3,5}t would match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caaaat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caaaaat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not cat 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t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 have learned the components of regular expressions, we need to discuss how we can group the components together. </a:t>
            </a:r>
            <a:endParaRPr lang="en-US" b="0" dirty="0" smtClean="0">
              <a:effectLst/>
            </a:endParaRPr>
          </a:p>
          <a:p>
            <a:pPr rtl="0" fontAlgn="t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8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Grouping allows us to dissect strings and divide them into different subgroups which will allow us to match different components.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8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denote groups using parentheses (). 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8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for example, by grouping ab inside the parentheses and then putting an asterisk behind it, we are saying we can match ab zero or multiple times.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check our understanding of grouping and then we can walk through a real world example of using regular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metacharacter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we will discuss is the square bracket, [ ].  The square bracket is used to specify character classes.  For example, 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is equivalent to [a-c] and will match any of the character a, b, or c in a string.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[a-z] will match lower case letters.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example, 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$] will look for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$ (even though the $ sign is 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metacharacter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metacharacter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important to discuss is the carrot key, ^.  This character (when used with square brackets) is used to get the complementing set.  For example, [^5] will match any character except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important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metacharacter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backslash,\.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Python string literals, the backslash can be followed by various characters to signal various special sequences.  It can also be used to escape other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metacharacters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there are special sequences which begin with a backslash that represent predefined sets of characters.  There are special sequences for decimal digits and non-decimal digits.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there are some for matching any whitespace character.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some for matching any alphanumeric character.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we can combine these special sequences with a character class.  For example, [\s,.]  will match whitespace characters, commas or periods.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250" y="1793085"/>
            <a:ext cx="7292666" cy="542236"/>
          </a:xfrm>
        </p:spPr>
        <p:txBody>
          <a:bodyPr/>
          <a:lstStyle/>
          <a:p>
            <a:r>
              <a:rPr lang="en-US" dirty="0"/>
              <a:t>Preprocessing unstructured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923212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 smtClean="0"/>
              <a:t>Rachel </a:t>
            </a:r>
            <a:r>
              <a:rPr lang="en-US" dirty="0" err="1" smtClean="0"/>
              <a:t>Wiseley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301191"/>
            <a:ext cx="4305091" cy="254281"/>
          </a:xfrm>
        </p:spPr>
        <p:txBody>
          <a:bodyPr/>
          <a:lstStyle/>
          <a:p>
            <a:r>
              <a:rPr lang="en-US" dirty="0" smtClean="0"/>
              <a:t>Teaching Assistant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Regular Expressions - </a:t>
            </a:r>
            <a:r>
              <a:rPr lang="en-US" sz="2000" dirty="0" err="1"/>
              <a:t>Metacharacters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534570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147" r="9467"/>
          <a:stretch/>
        </p:blipFill>
        <p:spPr>
          <a:xfrm>
            <a:off x="1783533" y="0"/>
            <a:ext cx="62287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773" r="15653"/>
          <a:stretch/>
        </p:blipFill>
        <p:spPr>
          <a:xfrm>
            <a:off x="2091350" y="0"/>
            <a:ext cx="53958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854" r="5094"/>
          <a:stretch/>
        </p:blipFill>
        <p:spPr>
          <a:xfrm>
            <a:off x="1077362" y="0"/>
            <a:ext cx="64551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534" r="28347"/>
          <a:stretch/>
        </p:blipFill>
        <p:spPr>
          <a:xfrm>
            <a:off x="1222218" y="0"/>
            <a:ext cx="51876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827" r="16721"/>
          <a:stretch/>
        </p:blipFill>
        <p:spPr>
          <a:xfrm>
            <a:off x="1756371" y="0"/>
            <a:ext cx="56403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87" r="20134"/>
          <a:stretch/>
        </p:blipFill>
        <p:spPr>
          <a:xfrm>
            <a:off x="1566250" y="0"/>
            <a:ext cx="55407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187" r="16081"/>
          <a:stretch/>
        </p:blipFill>
        <p:spPr>
          <a:xfrm>
            <a:off x="1702051" y="0"/>
            <a:ext cx="57489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213" r="1920" b="54059"/>
          <a:stretch/>
        </p:blipFill>
        <p:spPr>
          <a:xfrm>
            <a:off x="1611516" y="1181477"/>
            <a:ext cx="6099813" cy="23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734" r="31654"/>
          <a:stretch/>
        </p:blipFill>
        <p:spPr>
          <a:xfrm>
            <a:off x="2172832" y="0"/>
            <a:ext cx="39563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3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977" t="-1563" r="6207" b="1563"/>
          <a:stretch/>
        </p:blipFill>
        <p:spPr>
          <a:xfrm>
            <a:off x="2117834" y="155864"/>
            <a:ext cx="4829504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245" r="21342"/>
          <a:stretch/>
        </p:blipFill>
        <p:spPr>
          <a:xfrm>
            <a:off x="1452282" y="0"/>
            <a:ext cx="55521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765" r="17399"/>
          <a:stretch/>
        </p:blipFill>
        <p:spPr>
          <a:xfrm>
            <a:off x="1751106" y="0"/>
            <a:ext cx="558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87" r="21434"/>
          <a:stretch/>
        </p:blipFill>
        <p:spPr>
          <a:xfrm>
            <a:off x="2097741" y="0"/>
            <a:ext cx="4888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088" r="18174"/>
          <a:stretch/>
        </p:blipFill>
        <p:spPr>
          <a:xfrm>
            <a:off x="1523999" y="0"/>
            <a:ext cx="57493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076" r="18103"/>
          <a:stretch/>
        </p:blipFill>
        <p:spPr>
          <a:xfrm>
            <a:off x="1607671" y="0"/>
            <a:ext cx="56716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111" r="16841"/>
          <a:stretch/>
        </p:blipFill>
        <p:spPr>
          <a:xfrm>
            <a:off x="1529976" y="0"/>
            <a:ext cx="58808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281" r="20245"/>
          <a:stretch/>
        </p:blipFill>
        <p:spPr>
          <a:xfrm>
            <a:off x="1440329" y="0"/>
            <a:ext cx="56537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341</Words>
  <Application>Microsoft Macintosh PowerPoint</Application>
  <PresentationFormat>On-screen Show (16:9)</PresentationFormat>
  <Paragraphs>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Tsao, Jinn-Wei</cp:lastModifiedBy>
  <cp:revision>93</cp:revision>
  <dcterms:created xsi:type="dcterms:W3CDTF">2017-01-20T18:55:05Z</dcterms:created>
  <dcterms:modified xsi:type="dcterms:W3CDTF">2017-09-25T22:21:09Z</dcterms:modified>
</cp:coreProperties>
</file>