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34"/>
  </p:notesMasterIdLst>
  <p:sldIdLst>
    <p:sldId id="256" r:id="rId5"/>
    <p:sldId id="327" r:id="rId6"/>
    <p:sldId id="334" r:id="rId7"/>
    <p:sldId id="318" r:id="rId8"/>
    <p:sldId id="335" r:id="rId9"/>
    <p:sldId id="328" r:id="rId10"/>
    <p:sldId id="329" r:id="rId11"/>
    <p:sldId id="330" r:id="rId12"/>
    <p:sldId id="331" r:id="rId13"/>
    <p:sldId id="337" r:id="rId14"/>
    <p:sldId id="338" r:id="rId15"/>
    <p:sldId id="332" r:id="rId16"/>
    <p:sldId id="351" r:id="rId17"/>
    <p:sldId id="353" r:id="rId18"/>
    <p:sldId id="336" r:id="rId19"/>
    <p:sldId id="352" r:id="rId20"/>
    <p:sldId id="340" r:id="rId21"/>
    <p:sldId id="341" r:id="rId22"/>
    <p:sldId id="342" r:id="rId23"/>
    <p:sldId id="326" r:id="rId24"/>
    <p:sldId id="343" r:id="rId25"/>
    <p:sldId id="348" r:id="rId26"/>
    <p:sldId id="349" r:id="rId27"/>
    <p:sldId id="350" r:id="rId28"/>
    <p:sldId id="344" r:id="rId29"/>
    <p:sldId id="347" r:id="rId30"/>
    <p:sldId id="275" r:id="rId31"/>
    <p:sldId id="276" r:id="rId32"/>
    <p:sldId id="346" r:id="rId33"/>
  </p:sldIdLst>
  <p:sldSz cx="12192000" cy="6858000"/>
  <p:notesSz cx="6858000" cy="91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hemiah Myers" initials="NM" lastIdx="2" clrIdx="0">
    <p:extLst>
      <p:ext uri="{19B8F6BF-5375-455C-9EA6-DF929625EA0E}">
        <p15:presenceInfo xmlns:p15="http://schemas.microsoft.com/office/powerpoint/2012/main" userId="S::z1765058@students.niu.edu::3ae9bdd0-a9cd-4764-9b08-69bf7cf06d72" providerId="AD"/>
      </p:ext>
    </p:extLst>
  </p:cmAuthor>
  <p:cmAuthor id="2" name="Robert Leadingham" initials="RL" lastIdx="2" clrIdx="1">
    <p:extLst>
      <p:ext uri="{19B8F6BF-5375-455C-9EA6-DF929625EA0E}">
        <p15:presenceInfo xmlns:p15="http://schemas.microsoft.com/office/powerpoint/2012/main" userId="S::z1787335@students.niu.edu::529b1f9f-b013-4169-848c-0315fca115dd" providerId="AD"/>
      </p:ext>
    </p:extLst>
  </p:cmAuthor>
  <p:cmAuthor id="3" name="OMER BIN ALI BAJUBAIR" initials="OBAB" lastIdx="2" clrIdx="2">
    <p:extLst>
      <p:ext uri="{19B8F6BF-5375-455C-9EA6-DF929625EA0E}">
        <p15:presenceInfo xmlns:p15="http://schemas.microsoft.com/office/powerpoint/2012/main" userId="S::Z1905006@students.niu.edu::60bd89f8-5d6e-4a9f-88ff-1b1ab4c12753" providerId="AD"/>
      </p:ext>
    </p:extLst>
  </p:cmAuthor>
  <p:cmAuthor id="4" name="moyeed95@outlook.com" initials="m" lastIdx="2" clrIdx="3">
    <p:extLst>
      <p:ext uri="{19B8F6BF-5375-455C-9EA6-DF929625EA0E}">
        <p15:presenceInfo xmlns:p15="http://schemas.microsoft.com/office/powerpoint/2012/main" userId="2fea0d531f9f2b6e" providerId="Windows Live"/>
      </p:ext>
    </p:extLst>
  </p:cmAuthor>
  <p:cmAuthor id="5" name="Abdul Moyeed Mohammed" initials="AMM" lastIdx="1" clrIdx="4">
    <p:extLst>
      <p:ext uri="{19B8F6BF-5375-455C-9EA6-DF929625EA0E}">
        <p15:presenceInfo xmlns:p15="http://schemas.microsoft.com/office/powerpoint/2012/main" userId="Abdul Moyeed Mohamm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6E0306-EF6F-4A4F-B906-C9F1B7CC45DC}" v="12" dt="2021-10-21T23:59:55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47" autoAdjust="0"/>
    <p:restoredTop sz="85155" autoAdjust="0"/>
  </p:normalViewPr>
  <p:slideViewPr>
    <p:cSldViewPr snapToGrid="0">
      <p:cViewPr>
        <p:scale>
          <a:sx n="76" d="100"/>
          <a:sy n="76" d="100"/>
        </p:scale>
        <p:origin x="5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F0FA8-3EB7-4813-A4FB-777B17823F82}" type="datetimeFigureOut">
              <a:rPr lang="en-US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482EE-E9DF-4389-B74C-0CEE58627D5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04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482EE-E9DF-4389-B74C-0CEE58627D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32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F22EF-CF13-4EA3-BA93-BBE40C1538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59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NLP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482EE-E9DF-4389-B74C-0CEE58627D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68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CV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482EE-E9DF-4389-B74C-0CEE58627D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74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482EE-E9DF-4389-B74C-0CEE58627D5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40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482EE-E9DF-4389-B74C-0CEE58627D5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51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1194329"/>
          </a:xfrm>
          <a:prstGeom prst="rect">
            <a:avLst/>
          </a:prstGeom>
          <a:solidFill>
            <a:srgbClr val="C8102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2800" y="3733800"/>
            <a:ext cx="10566400" cy="1219200"/>
          </a:xfrm>
        </p:spPr>
        <p:txBody>
          <a:bodyPr anchor="b"/>
          <a:lstStyle>
            <a:lvl1pPr algn="ctr">
              <a:defRPr sz="3600">
                <a:solidFill>
                  <a:srgbClr val="C8102E"/>
                </a:solidFill>
              </a:defRPr>
            </a:lvl1pPr>
          </a:lstStyle>
          <a:p>
            <a:r>
              <a:rPr lang="en-US"/>
              <a:t>Click here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72"/>
          <a:stretch/>
        </p:blipFill>
        <p:spPr>
          <a:xfrm>
            <a:off x="3896074" y="289525"/>
            <a:ext cx="4399853" cy="268227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34240"/>
            <a:ext cx="8737600" cy="80486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952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4648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828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905000"/>
            <a:ext cx="10138129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295400"/>
            <a:ext cx="10160000" cy="533400"/>
          </a:xfrm>
        </p:spPr>
        <p:txBody>
          <a:bodyPr/>
          <a:lstStyle>
            <a:lvl1pPr marL="0" indent="0">
              <a:buNone/>
              <a:defRPr b="1" baseline="0">
                <a:solidFill>
                  <a:srgbClr val="AF0000"/>
                </a:solidFill>
              </a:defRPr>
            </a:lvl1pPr>
          </a:lstStyle>
          <a:p>
            <a:pPr lvl="0"/>
            <a:r>
              <a:rPr lang="en-US"/>
              <a:t>Sub-Header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29578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1"/>
            <a:ext cx="53848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1"/>
            <a:ext cx="53848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151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2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2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609600" y="3581401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6197600" y="3581401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522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219200"/>
            <a:ext cx="5127313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sz="2100" b="1">
                <a:solidFill>
                  <a:srgbClr val="C8102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1858962"/>
            <a:ext cx="51273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8568" y="1219200"/>
            <a:ext cx="5084233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sz="2100" b="1">
                <a:solidFill>
                  <a:srgbClr val="C8102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8568" y="1858962"/>
            <a:ext cx="50842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0080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0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C8102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0" y="6340476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55200" y="6324601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2FED1A7-FB98-43FD-AA3D-E7C3EC56B2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81998"/>
            <a:ext cx="904813" cy="118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7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6" r:id="rId3"/>
    <p:sldLayoutId id="2147483661" r:id="rId4"/>
    <p:sldLayoutId id="2147483665" r:id="rId5"/>
    <p:sldLayoutId id="2147483662" r:id="rId6"/>
    <p:sldLayoutId id="2147483663" r:id="rId7"/>
    <p:sldLayoutId id="214748366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latin typeface="Myriad Pro" panose="020B0503030403020204" pitchFamily="34" charset="0"/>
          <a:ea typeface="Roboto Slab" pitchFamily="2" charset="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532" y="3178077"/>
            <a:ext cx="9328934" cy="1688785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accent1"/>
                </a:solidFill>
                <a:effectLst/>
                <a:latin typeface="Myriad Pro" panose="020B0503030403020204"/>
                <a:ea typeface="Calibri" panose="020F0502020204030204" pitchFamily="34" charset="0"/>
                <a:cs typeface="Calibri" panose="020F0502020204030204" pitchFamily="34" charset="0"/>
              </a:rPr>
              <a:t>ISR-PROJECT : </a:t>
            </a:r>
            <a:r>
              <a:rPr lang="en-US"/>
              <a:t>Predicting Future Jobs Based on Scholarly Research Articles </a:t>
            </a:r>
            <a:r>
              <a:rPr lang="en-US">
                <a:solidFill>
                  <a:srgbClr val="FF0000"/>
                </a:solidFill>
                <a:effectLst/>
                <a:latin typeface="Myriad Pro" panose="020B0503030403020204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dirty="0">
                <a:solidFill>
                  <a:srgbClr val="FF0000"/>
                </a:solidFill>
                <a:effectLst/>
                <a:latin typeface="Myriad Pro" panose="020B0503030403020204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800" dirty="0">
                <a:solidFill>
                  <a:srgbClr val="FF0000"/>
                </a:solidFill>
                <a:effectLst/>
                <a:latin typeface="Rockwell Nova" panose="020B0604020202020204" pitchFamily="18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solidFill>
                <a:srgbClr val="FF0000"/>
              </a:solidFill>
              <a:effectLst/>
              <a:latin typeface="Rockwell Nova" panose="020B0604020202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BB84E-58D7-4990-9D55-6C43E51E8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1595" y="6370304"/>
            <a:ext cx="1828959" cy="365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EB5AA2-D542-4319-8A24-DD3C731EA6EB}"/>
              </a:ext>
            </a:extLst>
          </p:cNvPr>
          <p:cNvSpPr txBox="1"/>
          <p:nvPr/>
        </p:nvSpPr>
        <p:spPr>
          <a:xfrm>
            <a:off x="242887" y="4866862"/>
            <a:ext cx="11706225" cy="838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Mohamme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</a:t>
            </a:r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Abdul Moyeed   (Z1912165)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Northern </a:t>
            </a:r>
            <a:r>
              <a:rPr lang="en-US" sz="20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Illinois University, DeKalb, IL USA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Omer Bin </a:t>
            </a:r>
            <a:r>
              <a:rPr lang="en-US" sz="2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 Bajubair              (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Z1905006)   		</a:t>
            </a:r>
            <a:r>
              <a:rPr lang="en-US" sz="20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Northern Illinois University, DeKalb, IL USA</a:t>
            </a:r>
          </a:p>
        </p:txBody>
      </p:sp>
    </p:spTree>
    <p:extLst>
      <p:ext uri="{BB962C8B-B14F-4D97-AF65-F5344CB8AC3E}">
        <p14:creationId xmlns:p14="http://schemas.microsoft.com/office/powerpoint/2010/main" val="1020178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698F94-6670-4B05-9EB8-9F70CCD93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47800"/>
            <a:ext cx="10464800" cy="4648200"/>
          </a:xfrm>
        </p:spPr>
        <p:txBody>
          <a:bodyPr/>
          <a:lstStyle/>
          <a:p>
            <a:r>
              <a:rPr lang="en-US"/>
              <a:t>Is there a correlation between publication of scholarly articles and the jobs being posted by the companies? </a:t>
            </a:r>
          </a:p>
          <a:p>
            <a:endParaRPr lang="en-US"/>
          </a:p>
          <a:p>
            <a:r>
              <a:rPr lang="en-US"/>
              <a:t>Predicting the effect of an influx of research articles on the future job market.</a:t>
            </a:r>
          </a:p>
          <a:p>
            <a:endParaRPr lang="en-US"/>
          </a:p>
          <a:p>
            <a:r>
              <a:rPr lang="en-US"/>
              <a:t>The results of our research will help policy makers, investors, and companies make optimal decisions.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FF2997-93C9-4CF5-B15F-F0B97823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044EFE-98CE-4D57-A100-FB0188D0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Significance</a:t>
            </a:r>
          </a:p>
        </p:txBody>
      </p:sp>
    </p:spTree>
    <p:extLst>
      <p:ext uri="{BB962C8B-B14F-4D97-AF65-F5344CB8AC3E}">
        <p14:creationId xmlns:p14="http://schemas.microsoft.com/office/powerpoint/2010/main" val="2122713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698F94-6670-4B05-9EB8-9F70CCD93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47800"/>
            <a:ext cx="10464800" cy="4648200"/>
          </a:xfrm>
        </p:spPr>
        <p:txBody>
          <a:bodyPr/>
          <a:lstStyle/>
          <a:p>
            <a:r>
              <a:rPr lang="en-US"/>
              <a:t>Job Market has been varying over the years due to many reasons, most recent one is Covid-19.</a:t>
            </a:r>
          </a:p>
          <a:p>
            <a:endParaRPr lang="en-US"/>
          </a:p>
          <a:p>
            <a:r>
              <a:rPr lang="en-US"/>
              <a:t> The research on employability has been going on from a long time to predict how each factor has or will affect it.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FF2997-93C9-4CF5-B15F-F0B97823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044EFE-98CE-4D57-A100-FB0188D0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Information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A1A6A7-CA91-4CEA-BE78-38816969B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893" y="4090813"/>
            <a:ext cx="4080106" cy="1947746"/>
          </a:xfrm>
          <a:prstGeom prst="rect">
            <a:avLst/>
          </a:prstGeom>
        </p:spPr>
      </p:pic>
      <p:pic>
        <p:nvPicPr>
          <p:cNvPr id="4100" name="Picture 4" descr="COVID-19's crop crisis: Pandemic poses major risk to Asia's food supply and  trade - expert">
            <a:extLst>
              <a:ext uri="{FF2B5EF4-FFF2-40B4-BE49-F238E27FC236}">
                <a16:creationId xmlns:a16="http://schemas.microsoft.com/office/drawing/2014/main" id="{318237CA-322F-422F-AF03-935FA23CF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293" y="4205694"/>
            <a:ext cx="3435814" cy="183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544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C7E661-9DC3-4722-A8D3-13C180788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11244146" cy="4648200"/>
          </a:xfrm>
        </p:spPr>
        <p:txBody>
          <a:bodyPr/>
          <a:lstStyle/>
          <a:p>
            <a:r>
              <a:rPr lang="en-US"/>
              <a:t>Collected Data from </a:t>
            </a:r>
            <a:r>
              <a:rPr lang="en-US" b="1"/>
              <a:t>Indeed</a:t>
            </a:r>
            <a:r>
              <a:rPr lang="en-US"/>
              <a:t>.</a:t>
            </a:r>
          </a:p>
          <a:p>
            <a:r>
              <a:rPr lang="en-US"/>
              <a:t>Collected </a:t>
            </a:r>
            <a:r>
              <a:rPr lang="en-US" b="1"/>
              <a:t>Scholarly research articles</a:t>
            </a:r>
            <a:r>
              <a:rPr lang="en-US"/>
              <a:t> from </a:t>
            </a:r>
            <a:r>
              <a:rPr lang="en-US" b="1"/>
              <a:t>Dimensions</a:t>
            </a:r>
            <a:r>
              <a:rPr lang="en-US"/>
              <a:t>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3FCD90-6613-45D8-9184-42678E0E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79BE09-F5B7-4887-9F07-938C6A5E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74E60-CE76-4150-9E4D-6D2ED4405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03" y="3144645"/>
            <a:ext cx="5813270" cy="2754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B0ADA4-3FD4-4424-8713-EE3A42865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421" y="3235247"/>
            <a:ext cx="4545980" cy="266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11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70E052-9673-405A-86D5-91094492F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9906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Statistics : C</a:t>
            </a:r>
            <a:r>
              <a:rPr lang="en-US" sz="3100" i="0">
                <a:effectLst/>
              </a:rPr>
              <a:t>ount of Research Papers from Dimensions</a:t>
            </a:r>
            <a:endParaRPr lang="en-US" sz="310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F250137-D9D5-4219-AFD9-44DD0852E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737" y="1905000"/>
            <a:ext cx="8795857" cy="4114800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2BB49-9A4D-4252-82C4-16A711EC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5200" y="6324601"/>
            <a:ext cx="1828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2FED1A7-FB98-43FD-AA3D-E7C3EC56B298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54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3621-1F89-49B8-BAEF-27DC00C4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Papers published Each year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E4286545-1471-45CF-994C-A5DB7FC9A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458" y="1905000"/>
            <a:ext cx="7826059" cy="41148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E303D-F0A5-43F2-9FFB-F6BB8AD32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16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3F8454-8188-4FC4-B8D1-18A46A3254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i="0" u="none" strike="noStrike" dirty="0">
                <a:solidFill>
                  <a:srgbClr val="242424"/>
                </a:solidFill>
                <a:effectLst/>
                <a:latin typeface="+mn-lt"/>
              </a:rPr>
              <a:t>2018:  </a:t>
            </a:r>
            <a:endParaRPr lang="en-US" sz="2400" b="1" dirty="0">
              <a:effectLst/>
              <a:latin typeface="+mn-lt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effectLst/>
                <a:latin typeface="+mn-lt"/>
              </a:rPr>
              <a:t> </a:t>
            </a:r>
            <a:r>
              <a:rPr lang="en-US" sz="2400" b="0" i="0" u="none" strike="noStrike" dirty="0">
                <a:solidFill>
                  <a:srgbClr val="242424"/>
                </a:solidFill>
                <a:effectLst/>
                <a:latin typeface="+mn-lt"/>
              </a:rPr>
              <a:t>'Computer Vision': 108181</a:t>
            </a:r>
            <a:endParaRPr lang="en-US" sz="2400" b="0" dirty="0">
              <a:effectLst/>
              <a:latin typeface="+mn-lt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effectLst/>
                <a:latin typeface="+mn-lt"/>
              </a:rPr>
              <a:t> </a:t>
            </a:r>
            <a:r>
              <a:rPr lang="en-US" sz="2400" b="0" i="0" u="none" strike="noStrike" dirty="0">
                <a:solidFill>
                  <a:srgbClr val="242424"/>
                </a:solidFill>
                <a:effectLst/>
                <a:latin typeface="+mn-lt"/>
              </a:rPr>
              <a:t>'Machine Learning': 71489</a:t>
            </a:r>
            <a:endParaRPr lang="en-US" sz="2400" b="0" dirty="0">
              <a:effectLst/>
              <a:latin typeface="+mn-lt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effectLst/>
                <a:latin typeface="+mn-lt"/>
              </a:rPr>
              <a:t> </a:t>
            </a:r>
            <a:r>
              <a:rPr lang="en-US" sz="2400" b="0" i="0" u="none" strike="noStrike" dirty="0">
                <a:solidFill>
                  <a:srgbClr val="242424"/>
                </a:solidFill>
                <a:effectLst/>
                <a:latin typeface="+mn-lt"/>
              </a:rPr>
              <a:t>'NLP': 13221</a:t>
            </a:r>
            <a:endParaRPr lang="en-US" sz="2400" b="0" dirty="0">
              <a:effectLst/>
              <a:latin typeface="+mn-lt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effectLst/>
                <a:latin typeface="+mn-lt"/>
              </a:rPr>
              <a:t> </a:t>
            </a:r>
            <a:r>
              <a:rPr lang="en-US" sz="2400" b="0" i="0" u="none" strike="noStrike" dirty="0">
                <a:solidFill>
                  <a:srgbClr val="242424"/>
                </a:solidFill>
                <a:effectLst/>
                <a:latin typeface="+mn-lt"/>
              </a:rPr>
              <a:t>'Robotics': 61560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242424"/>
              </a:solidFill>
              <a:latin typeface="+mn-lt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242424"/>
              </a:solidFill>
              <a:latin typeface="+mn-lt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dirty="0">
                <a:solidFill>
                  <a:srgbClr val="242424"/>
                </a:solidFill>
                <a:effectLst/>
                <a:latin typeface="+mn-lt"/>
              </a:rPr>
              <a:t>2019: </a:t>
            </a:r>
            <a:endParaRPr lang="en-US" sz="2400" b="1" dirty="0">
              <a:effectLst/>
              <a:latin typeface="+mn-lt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effectLst/>
                <a:latin typeface="+mn-lt"/>
              </a:rPr>
              <a:t> </a:t>
            </a:r>
            <a:r>
              <a:rPr lang="en-US" sz="2400" b="0" i="0" u="none" strike="noStrike" dirty="0">
                <a:solidFill>
                  <a:srgbClr val="242424"/>
                </a:solidFill>
                <a:effectLst/>
                <a:latin typeface="+mn-lt"/>
              </a:rPr>
              <a:t>'Computer Vision': 108243</a:t>
            </a:r>
            <a:endParaRPr lang="en-US" sz="2400" b="0" dirty="0">
              <a:effectLst/>
              <a:latin typeface="+mn-lt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effectLst/>
                <a:latin typeface="+mn-lt"/>
              </a:rPr>
              <a:t> </a:t>
            </a:r>
            <a:r>
              <a:rPr lang="en-US" sz="2400" b="0" i="0" u="none" strike="noStrike" dirty="0">
                <a:solidFill>
                  <a:srgbClr val="242424"/>
                </a:solidFill>
                <a:effectLst/>
                <a:latin typeface="+mn-lt"/>
              </a:rPr>
              <a:t>'Machine Learning': 71570</a:t>
            </a:r>
            <a:endParaRPr lang="en-US" sz="2400" b="0" dirty="0">
              <a:effectLst/>
              <a:latin typeface="+mn-lt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effectLst/>
                <a:latin typeface="+mn-lt"/>
              </a:rPr>
              <a:t> </a:t>
            </a:r>
            <a:r>
              <a:rPr lang="en-US" sz="2400" b="0" i="0" u="none" strike="noStrike" dirty="0">
                <a:solidFill>
                  <a:srgbClr val="242424"/>
                </a:solidFill>
                <a:effectLst/>
                <a:latin typeface="+mn-lt"/>
              </a:rPr>
              <a:t>'NLP': 13221</a:t>
            </a:r>
            <a:endParaRPr lang="en-US" sz="2400" b="0" dirty="0">
              <a:effectLst/>
              <a:latin typeface="+mn-lt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effectLst/>
                <a:latin typeface="+mn-lt"/>
              </a:rPr>
              <a:t> </a:t>
            </a:r>
            <a:r>
              <a:rPr lang="en-US" sz="2400" b="0" i="0" u="none" strike="noStrike" dirty="0">
                <a:solidFill>
                  <a:srgbClr val="242424"/>
                </a:solidFill>
                <a:effectLst/>
                <a:latin typeface="+mn-lt"/>
              </a:rPr>
              <a:t>'Robotics': 61611</a:t>
            </a:r>
            <a:endParaRPr lang="en-US" sz="2400" b="0" dirty="0">
              <a:effectLst/>
              <a:latin typeface="+mn-lt"/>
            </a:endParaRPr>
          </a:p>
          <a:p>
            <a:pPr marL="0" indent="0">
              <a:buNone/>
            </a:pPr>
            <a:br>
              <a:rPr lang="en-US" sz="2400" dirty="0">
                <a:latin typeface="+mn-lt"/>
              </a:rPr>
            </a:br>
            <a:endParaRPr lang="en-US" sz="2400" b="0" dirty="0">
              <a:effectLst/>
              <a:latin typeface="+mn-lt"/>
            </a:endParaRPr>
          </a:p>
          <a:p>
            <a:pPr marL="0" indent="0">
              <a:buNone/>
            </a:pPr>
            <a:br>
              <a:rPr lang="en-US" sz="2400" dirty="0"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03BE4-71B6-4A4E-AE0D-1C90BFBDE1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>
                <a:solidFill>
                  <a:srgbClr val="242424"/>
                </a:solidFill>
                <a:effectLst/>
                <a:latin typeface="+mn-lt"/>
              </a:rPr>
              <a:t>2020: </a:t>
            </a:r>
            <a:endParaRPr lang="en-US" sz="2600" b="1">
              <a:effectLst/>
              <a:latin typeface="+mn-lt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>
                <a:effectLst/>
                <a:latin typeface="+mn-lt"/>
              </a:rPr>
              <a:t> </a:t>
            </a:r>
            <a:r>
              <a:rPr lang="en-US" sz="2600" b="0" i="0" u="none" strike="noStrike">
                <a:solidFill>
                  <a:srgbClr val="242424"/>
                </a:solidFill>
                <a:effectLst/>
                <a:latin typeface="+mn-lt"/>
              </a:rPr>
              <a:t>'Computer Vision': 108243</a:t>
            </a:r>
            <a:endParaRPr lang="en-US" sz="2600" b="0">
              <a:effectLst/>
              <a:latin typeface="+mn-lt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>
                <a:effectLst/>
                <a:latin typeface="+mn-lt"/>
              </a:rPr>
              <a:t> </a:t>
            </a:r>
            <a:r>
              <a:rPr lang="en-US" sz="2600" b="0" i="0" u="none" strike="noStrike">
                <a:solidFill>
                  <a:srgbClr val="242424"/>
                </a:solidFill>
                <a:effectLst/>
                <a:latin typeface="+mn-lt"/>
              </a:rPr>
              <a:t>'Machine Learning': 71570</a:t>
            </a:r>
            <a:endParaRPr lang="en-US" sz="2600" b="0">
              <a:effectLst/>
              <a:latin typeface="+mn-lt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>
                <a:effectLst/>
                <a:latin typeface="+mn-lt"/>
              </a:rPr>
              <a:t> </a:t>
            </a:r>
            <a:r>
              <a:rPr lang="en-US" sz="2600" b="0" i="0" u="none" strike="noStrike">
                <a:solidFill>
                  <a:srgbClr val="242424"/>
                </a:solidFill>
                <a:effectLst/>
                <a:latin typeface="+mn-lt"/>
              </a:rPr>
              <a:t>'NLP': 13221</a:t>
            </a:r>
            <a:endParaRPr lang="en-US" sz="2600" b="0">
              <a:effectLst/>
              <a:latin typeface="+mn-lt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>
                <a:effectLst/>
                <a:latin typeface="+mn-lt"/>
              </a:rPr>
              <a:t> </a:t>
            </a:r>
            <a:r>
              <a:rPr lang="en-US" sz="2600" b="0" i="0" u="none" strike="noStrike">
                <a:solidFill>
                  <a:srgbClr val="242424"/>
                </a:solidFill>
                <a:effectLst/>
                <a:latin typeface="+mn-lt"/>
              </a:rPr>
              <a:t>'Robotics': 61611</a:t>
            </a:r>
            <a:endParaRPr lang="en-US" sz="2600" b="0">
              <a:effectLst/>
              <a:latin typeface="+mn-lt"/>
            </a:endParaRPr>
          </a:p>
          <a:p>
            <a:endParaRPr lang="en-US" sz="2600">
              <a:latin typeface="+mn-lt"/>
            </a:endParaRPr>
          </a:p>
          <a:p>
            <a:endParaRPr lang="en-US" sz="2600">
              <a:latin typeface="+mn-lt"/>
            </a:endParaRPr>
          </a:p>
          <a:p>
            <a:endParaRPr lang="en-US" sz="2600">
              <a:latin typeface="+mn-lt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>
                <a:solidFill>
                  <a:srgbClr val="242424"/>
                </a:solidFill>
                <a:effectLst/>
                <a:latin typeface="+mn-lt"/>
              </a:rPr>
              <a:t>2021: </a:t>
            </a:r>
            <a:endParaRPr lang="en-US" sz="2600" b="1">
              <a:effectLst/>
              <a:latin typeface="+mn-lt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>
                <a:effectLst/>
                <a:latin typeface="+mn-lt"/>
              </a:rPr>
              <a:t> </a:t>
            </a:r>
            <a:r>
              <a:rPr lang="en-US" sz="2600" b="0" i="0" u="none" strike="noStrike">
                <a:solidFill>
                  <a:srgbClr val="242424"/>
                </a:solidFill>
                <a:effectLst/>
                <a:latin typeface="+mn-lt"/>
              </a:rPr>
              <a:t>'Computer Vision': 108243</a:t>
            </a:r>
            <a:endParaRPr lang="en-US" sz="2600" b="0">
              <a:effectLst/>
              <a:latin typeface="+mn-lt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>
                <a:effectLst/>
                <a:latin typeface="+mn-lt"/>
              </a:rPr>
              <a:t> </a:t>
            </a:r>
            <a:r>
              <a:rPr lang="en-US" sz="2600" b="0" i="0" u="none" strike="noStrike">
                <a:solidFill>
                  <a:srgbClr val="242424"/>
                </a:solidFill>
                <a:effectLst/>
                <a:latin typeface="+mn-lt"/>
              </a:rPr>
              <a:t>'Machine Learning': 71570</a:t>
            </a:r>
            <a:endParaRPr lang="en-US" sz="2600" b="0">
              <a:effectLst/>
              <a:latin typeface="+mn-lt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>
                <a:effectLst/>
                <a:latin typeface="+mn-lt"/>
              </a:rPr>
              <a:t> </a:t>
            </a:r>
            <a:r>
              <a:rPr lang="en-US" sz="2600" b="0" i="0" u="none" strike="noStrike">
                <a:solidFill>
                  <a:srgbClr val="242424"/>
                </a:solidFill>
                <a:effectLst/>
                <a:latin typeface="+mn-lt"/>
              </a:rPr>
              <a:t>'NLP': 13221</a:t>
            </a:r>
            <a:endParaRPr lang="en-US" sz="2600" b="0">
              <a:effectLst/>
              <a:latin typeface="+mn-lt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>
                <a:effectLst/>
                <a:latin typeface="+mn-lt"/>
              </a:rPr>
              <a:t> </a:t>
            </a:r>
            <a:r>
              <a:rPr lang="en-US" sz="2600" b="0" i="0" u="none" strike="noStrike">
                <a:solidFill>
                  <a:srgbClr val="242424"/>
                </a:solidFill>
                <a:effectLst/>
                <a:latin typeface="+mn-lt"/>
              </a:rPr>
              <a:t>'Robotics': 61611</a:t>
            </a:r>
            <a:endParaRPr lang="en-US" sz="2600" b="0">
              <a:effectLst/>
              <a:latin typeface="+mn-lt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FBD3B-32DA-4FE4-A033-844D6EBF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1285F88-E40B-46BE-95B6-F5D639F0D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08" y="168274"/>
            <a:ext cx="10872439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Statistics : C</a:t>
            </a:r>
            <a:r>
              <a:rPr lang="en-US" sz="3700" i="0" dirty="0">
                <a:effectLst/>
                <a:latin typeface="Segoe UI" panose="020B0502040204020203" pitchFamily="34" charset="0"/>
              </a:rPr>
              <a:t>ount of jobs in previous years on Indeed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3706788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4806FE-F6A1-46E5-8099-E8656342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990600"/>
          </a:xfrm>
        </p:spPr>
        <p:txBody>
          <a:bodyPr anchor="ctr">
            <a:normAutofit/>
          </a:bodyPr>
          <a:lstStyle/>
          <a:p>
            <a:r>
              <a:rPr lang="en-US" dirty="0"/>
              <a:t>Jobs in Last Year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D2955755-9AA9-434F-B50F-09C4026F0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808" y="1905000"/>
            <a:ext cx="7837714" cy="4114800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8B12F-6675-4C51-9306-EDEA719E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5200" y="6324601"/>
            <a:ext cx="1828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2FED1A7-FB98-43FD-AA3D-E7C3EC56B298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B5F6C52-C359-48C7-8AEC-6AF83A8354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95400"/>
            <a:ext cx="10160000" cy="533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2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8E4159-4021-4CA3-8BA9-DEE58723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Previous publications focusses on employment and what factors were more prominent in employability.</a:t>
            </a:r>
          </a:p>
          <a:p>
            <a:endParaRPr lang="en-US"/>
          </a:p>
          <a:p>
            <a:r>
              <a:rPr lang="en-US"/>
              <a:t>Predicts the skill shortage in labor market based on a machine learning Approach. </a:t>
            </a:r>
          </a:p>
          <a:p>
            <a:endParaRPr lang="en-US"/>
          </a:p>
          <a:p>
            <a:r>
              <a:rPr lang="en-US"/>
              <a:t>Predicted future earning based on the five broad fields of study.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936D9C-16FF-46FF-9F52-82C2948F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01EDB3-4F89-47A1-9AE3-14BB8E3C1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Work</a:t>
            </a:r>
          </a:p>
        </p:txBody>
      </p:sp>
    </p:spTree>
    <p:extLst>
      <p:ext uri="{BB962C8B-B14F-4D97-AF65-F5344CB8AC3E}">
        <p14:creationId xmlns:p14="http://schemas.microsoft.com/office/powerpoint/2010/main" val="99555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82A1E6-EE8E-4E60-A0CA-634E4D593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BADB67-C7E7-4038-A312-1675D77F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19F64A-C60B-4639-9251-FA8C9BCC0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Method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FA2CEA-89C5-4808-BDFF-E6900F5D6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08" y="2812802"/>
            <a:ext cx="10047694" cy="232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70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CFE1FE-054E-44C1-BA1B-2D023BC9E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Correlation between frequency or research papers publish and similar topic Jobs posted.</a:t>
            </a:r>
          </a:p>
          <a:p>
            <a:endParaRPr lang="en-US"/>
          </a:p>
          <a:p>
            <a:r>
              <a:rPr lang="en-US"/>
              <a:t>Visualizations in the form of Heatmaps and Dendograms.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626F2D-2090-43DA-B02E-4351CEFA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2C39E7-419F-4BC6-9A80-D5805202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</a:p>
        </p:txBody>
      </p:sp>
      <p:pic>
        <p:nvPicPr>
          <p:cNvPr id="5122" name="Picture 2" descr="Basic Data Analysis | Guide to Market Research| Q Research Software">
            <a:extLst>
              <a:ext uri="{FF2B5EF4-FFF2-40B4-BE49-F238E27FC236}">
                <a16:creationId xmlns:a16="http://schemas.microsoft.com/office/drawing/2014/main" id="{1F60D53F-6F40-406D-97EC-8AE41CDC5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223" y="371242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2694CE-0DBE-4C85-8D19-735EC1EE0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277" y="3695700"/>
            <a:ext cx="2377533" cy="21037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341259-6797-4FD2-92D5-2FB078EEB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7" y="3579019"/>
            <a:ext cx="3468030" cy="23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71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2851" y="1219200"/>
            <a:ext cx="9432349" cy="46482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100">
                <a:latin typeface="Myriad Pro"/>
                <a:cs typeface="Arial"/>
              </a:rPr>
              <a:t>Executive Summary</a:t>
            </a:r>
          </a:p>
          <a:p>
            <a:r>
              <a:rPr lang="en-US" sz="2100">
                <a:latin typeface="Myriad Pro"/>
                <a:cs typeface="Arial"/>
              </a:rPr>
              <a:t>Introduction</a:t>
            </a:r>
            <a:endParaRPr lang="en-US" sz="2100" dirty="0"/>
          </a:p>
          <a:p>
            <a:r>
              <a:rPr lang="en-US" sz="2100">
                <a:latin typeface="Myriad Pro"/>
                <a:cs typeface="Arial"/>
              </a:rPr>
              <a:t>Problem Significance</a:t>
            </a:r>
          </a:p>
          <a:p>
            <a:r>
              <a:rPr lang="en-US" sz="2100">
                <a:latin typeface="Myriad Pro"/>
                <a:cs typeface="Arial"/>
              </a:rPr>
              <a:t>Background Information</a:t>
            </a:r>
            <a:endParaRPr lang="en-US" sz="2100" dirty="0">
              <a:latin typeface="Myriad Pro"/>
              <a:cs typeface="Arial"/>
            </a:endParaRPr>
          </a:p>
          <a:p>
            <a:r>
              <a:rPr lang="en-US" sz="2100">
                <a:latin typeface="Myriad Pro"/>
                <a:cs typeface="Arial"/>
              </a:rPr>
              <a:t>Dataset</a:t>
            </a:r>
          </a:p>
          <a:p>
            <a:r>
              <a:rPr lang="en-US" sz="2100">
                <a:latin typeface="Myriad Pro"/>
                <a:cs typeface="Arial"/>
              </a:rPr>
              <a:t>Related Work</a:t>
            </a:r>
          </a:p>
          <a:p>
            <a:r>
              <a:rPr lang="en-US" sz="2100">
                <a:latin typeface="Myriad Pro"/>
                <a:cs typeface="Arial"/>
              </a:rPr>
              <a:t>Proposed Method</a:t>
            </a:r>
          </a:p>
          <a:p>
            <a:r>
              <a:rPr lang="en-US" sz="2100">
                <a:latin typeface="Myriad Pro"/>
                <a:cs typeface="Arial"/>
              </a:rPr>
              <a:t>Evaluation</a:t>
            </a:r>
          </a:p>
          <a:p>
            <a:r>
              <a:rPr lang="en-US" sz="2100">
                <a:latin typeface="Myriad Pro"/>
                <a:cs typeface="Arial"/>
              </a:rPr>
              <a:t>Results</a:t>
            </a:r>
          </a:p>
          <a:p>
            <a:r>
              <a:rPr lang="en-US" sz="2100"/>
              <a:t>Code Review</a:t>
            </a:r>
          </a:p>
          <a:p>
            <a:r>
              <a:rPr lang="en-US" sz="2100"/>
              <a:t>Conclusion and Future Work</a:t>
            </a:r>
          </a:p>
          <a:p>
            <a:r>
              <a:rPr lang="en-US" sz="2100">
                <a:latin typeface="Myriad Pro"/>
                <a:cs typeface="Arial"/>
              </a:rPr>
              <a:t>Acknowledgements</a:t>
            </a:r>
            <a:endParaRPr lang="en-US" sz="2100" dirty="0"/>
          </a:p>
          <a:p>
            <a:r>
              <a:rPr lang="en-US" sz="2100">
                <a:latin typeface="Myriad Pro"/>
                <a:cs typeface="Arial"/>
              </a:rPr>
              <a:t>References</a:t>
            </a:r>
            <a:endParaRPr lang="en-US" sz="210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yriad Pro"/>
                <a:cs typeface="Arial"/>
              </a:rPr>
              <a:t>Overview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80B15-7DEB-4F70-9DC5-FBD63CB8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5200" y="6324601"/>
            <a:ext cx="1828800" cy="361949"/>
          </a:xfrm>
        </p:spPr>
        <p:txBody>
          <a:bodyPr/>
          <a:lstStyle/>
          <a:p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12243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11DD28-53B1-4876-9248-6ADE154A1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699" y="1507300"/>
            <a:ext cx="3409878" cy="3051840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8E9268-BC01-4990-9156-D6BA54B4C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5200" y="6324601"/>
            <a:ext cx="1828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2FED1A7-FB98-43FD-AA3D-E7C3EC56B298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9A217-C1AE-4E0B-AA84-5D567EC63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990600"/>
          </a:xfrm>
        </p:spPr>
        <p:txBody>
          <a:bodyPr anchor="ctr"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 CODE REVIEW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85B221-9751-4546-9A16-B465ADC02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42" y="3234690"/>
            <a:ext cx="3268028" cy="27527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9F1D3A-5936-4A75-9326-2904D0BA9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261" y="3182777"/>
            <a:ext cx="3409878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9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0797609-E25A-48A0-8A36-88F30A74F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18" y="1295401"/>
            <a:ext cx="4830763" cy="4830763"/>
          </a:xfrm>
          <a:prstGeom prst="rect">
            <a:avLst/>
          </a:prstGeom>
          <a:noFill/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9AE89FB-38AE-45CB-93D8-637D0FE6CA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618" y="1295400"/>
            <a:ext cx="4830763" cy="483076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B0F4B5-0C01-44EE-88F3-880B643E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5200" y="6324601"/>
            <a:ext cx="1828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2FED1A7-FB98-43FD-AA3D-E7C3EC56B298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3373B7-F666-49B7-BBEE-0231A4C29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990600"/>
          </a:xfrm>
        </p:spPr>
        <p:txBody>
          <a:bodyPr anchor="ctr">
            <a:normAutofit/>
          </a:bodyPr>
          <a:lstStyle/>
          <a:p>
            <a:r>
              <a:rPr lang="en-US" dirty="0"/>
              <a:t>Results - LDA Comparison - NLP</a:t>
            </a:r>
          </a:p>
        </p:txBody>
      </p:sp>
    </p:spTree>
    <p:extLst>
      <p:ext uri="{BB962C8B-B14F-4D97-AF65-F5344CB8AC3E}">
        <p14:creationId xmlns:p14="http://schemas.microsoft.com/office/powerpoint/2010/main" val="2032833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9E98338-5CD0-4E9E-92DD-41C2F263B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19200"/>
            <a:ext cx="4648200" cy="4648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5A6DC1-B4FE-45DB-A12C-43493737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22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0AD9C6-36FF-4A12-B865-2A078D59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Comparison – Computer Vision</a:t>
            </a:r>
          </a:p>
        </p:txBody>
      </p:sp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E67E802-D7A3-4E17-AD77-E8EF897118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219200"/>
            <a:ext cx="4648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10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809B8DE-E63A-4EE9-97E5-99F89EDC5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95" y="1341455"/>
            <a:ext cx="4648200" cy="4648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AE2C55-14C8-4853-840C-1089ED9D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23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0E01E4-ED39-4E59-90AF-704CFD94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Comparison – Machine Learning</a:t>
            </a:r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23F906B-5E38-4E83-B0A5-7F50B33AA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42357"/>
            <a:ext cx="4446396" cy="444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19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3F30C13-C820-4547-8CBE-F8B2351C3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58" y="1341455"/>
            <a:ext cx="4648200" cy="4648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8B769F-E407-4EF7-AF77-29E61534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24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39464D-961C-4495-B1D4-7ABAC726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Comparison - Robotics</a:t>
            </a:r>
          </a:p>
        </p:txBody>
      </p:sp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B222D10-C3F1-4891-BAAC-0107C0F57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335" y="1219200"/>
            <a:ext cx="4869265" cy="486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41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treemap chart&#10;&#10;Description automatically generated">
            <a:extLst>
              <a:ext uri="{FF2B5EF4-FFF2-40B4-BE49-F238E27FC236}">
                <a16:creationId xmlns:a16="http://schemas.microsoft.com/office/drawing/2014/main" id="{1E20FC3A-DD0C-4DB4-BE95-4DE47A7BC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09" y="1371600"/>
            <a:ext cx="6792684" cy="4648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3BBB07-1C9E-4225-A397-D5C2EB49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25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2BDD96-4BD6-4375-B68E-D381DA12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73091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7567C4-F1C7-4188-99E1-E33926BA4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FontTx/>
              <a:buChar char="-"/>
            </a:pPr>
            <a:r>
              <a:rPr lang="en-US" b="0" dirty="0">
                <a:effectLst/>
                <a:latin typeface="Myriad Pro" panose="020B0503030403020204"/>
              </a:rPr>
              <a:t>Improvised Dataset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dirty="0">
                <a:latin typeface="Myriad Pro" panose="020B0503030403020204"/>
              </a:rPr>
              <a:t>Full Text of Scholarly Articles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b="0" dirty="0">
                <a:effectLst/>
                <a:latin typeface="Myriad Pro" panose="020B0503030403020204"/>
              </a:rPr>
            </a:br>
            <a:endParaRPr lang="en-US" dirty="0">
              <a:latin typeface="Myriad Pro" panose="020B050303040302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3BBB07-1C9E-4225-A397-D5C2EB49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26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2BDD96-4BD6-4375-B68E-D381DA12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603087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482F83-5CAB-4655-BD61-28DD8C200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39590"/>
            <a:ext cx="11478322" cy="42802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Dr. Hamed Alhoori </a:t>
            </a:r>
            <a:r>
              <a:rPr lang="en-US" dirty="0"/>
              <a:t>( </a:t>
            </a:r>
            <a:r>
              <a:rPr lang="en-US" sz="2800" dirty="0"/>
              <a:t>For all the help with project related doubts )</a:t>
            </a:r>
          </a:p>
          <a:p>
            <a:r>
              <a:rPr lang="en-US" b="1" dirty="0"/>
              <a:t>Abdul Rahman Shaik  </a:t>
            </a:r>
            <a:r>
              <a:rPr lang="en-US" dirty="0"/>
              <a:t>( PhD CS NIU )</a:t>
            </a:r>
          </a:p>
          <a:p>
            <a:r>
              <a:rPr lang="en-US" dirty="0"/>
              <a:t>Indeed , Dimensions , LinkedIn</a:t>
            </a:r>
          </a:p>
          <a:p>
            <a:r>
              <a:rPr lang="en-US" dirty="0">
                <a:latin typeface="Myriad Pro"/>
                <a:cs typeface="Arial"/>
              </a:rPr>
              <a:t>Scholarly Research Articles</a:t>
            </a:r>
          </a:p>
          <a:p>
            <a:r>
              <a:rPr lang="en-US" dirty="0" err="1">
                <a:latin typeface="Myriad Pro"/>
                <a:cs typeface="Arial"/>
              </a:rPr>
              <a:t>Youtube</a:t>
            </a:r>
            <a:endParaRPr lang="en-US" dirty="0">
              <a:latin typeface="Myriad Pro"/>
              <a:cs typeface="Arial"/>
            </a:endParaRPr>
          </a:p>
          <a:p>
            <a:r>
              <a:rPr lang="en-US" dirty="0"/>
              <a:t>Medium</a:t>
            </a:r>
          </a:p>
          <a:p>
            <a:r>
              <a:rPr lang="en-US" dirty="0"/>
              <a:t>Google , Google Photos</a:t>
            </a:r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41B874-D96A-4E9F-BD2E-A531E6C4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27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E0E701-F064-4C64-A95A-0F041B4D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635957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3A87D8-8F57-4548-9D5C-2A9B8784A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61" y="1349297"/>
            <a:ext cx="10987668" cy="46482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/>
              <a:t>[1] By BRIAN BEERS, https://www.investopedia.com/terms/ j/job-market.asp</a:t>
            </a:r>
          </a:p>
          <a:p>
            <a:r>
              <a:rPr lang="en-US" sz="2400"/>
              <a:t>[2] Mezhoudi, N., Alghamdi, R., Aljunaid, R. et al. Employability prediction: a survey of current approaches, research challenges and applications. J Ambient Intell Human Comput (2021). </a:t>
            </a:r>
          </a:p>
          <a:p>
            <a:r>
              <a:rPr lang="en-US" sz="2400"/>
              <a:t>[3] PREDICTING EMPLOYMENT THROUGH MACHINE LEARNING By Linsey S. Hugo (May-2019) </a:t>
            </a:r>
          </a:p>
          <a:p>
            <a:r>
              <a:rPr lang="en-US" sz="2400"/>
              <a:t>[4] AI, Robotics, and the Future of Jobs BY AARON SMITH AND JANNA ANDERSON</a:t>
            </a:r>
          </a:p>
          <a:p>
            <a:r>
              <a:rPr lang="en-US" sz="2400"/>
              <a:t>[5] Arthur R (2021) Studying the UK job market during the COVID-19 crisis with online job ads. PLoS ONE 16(5): e0251431. https://doi.org/10.1371/journal.pone. 0251431 </a:t>
            </a:r>
          </a:p>
          <a:p>
            <a:endParaRPr lang="en-US" sz="2400">
              <a:latin typeface="Myriad Pro" panose="020B0503030403020204" charset="0"/>
            </a:endParaRPr>
          </a:p>
          <a:p>
            <a:endParaRPr lang="en-US" sz="2400" dirty="0">
              <a:latin typeface="Myriad Pro" panose="020B050303040302020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C80867-C026-4B19-B7F4-23EAB423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F0A33-0808-4CD7-B43B-38DFEEF1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99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84697B-B362-4EF1-B37C-620615657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[6] Moro E, Frank MR, Pentland A, Rutherford A, Cebrian M, Rahwan I. Universal resilience patterns in labor markets. Nature Communications. 2021;12(1):1–8. pmid:33785734 </a:t>
            </a:r>
          </a:p>
          <a:p>
            <a:r>
              <a:rPr lang="en-US"/>
              <a:t>[7] Berger MC. Predicted Future Earnings and Choice of College Major. ILR Review. 1988;41(3):418- 429. doi:10.1177/001979398804100306 </a:t>
            </a:r>
          </a:p>
          <a:p>
            <a:r>
              <a:rPr lang="en-US"/>
              <a:t>[8] G. Jason Jolley, Predicting North Carolina’s Job Market in 2020 </a:t>
            </a:r>
          </a:p>
          <a:p>
            <a:r>
              <a:rPr lang="en-US"/>
              <a:t>[9] Sandefer, Ryan; Marc, David; Mancilla, Desla; Hamada, Debra. "Survey Predicts Future HIM Workforce Shifts: HIM Industry Estimates the Job Roles, Skills Needed in the Near Future" Journal of AHIMA 86, no.7 (July 2015): 32- 35. [12] N. Dawson, M. -A. Rizoiu, B. Johnston and M. -A. Williams, "Predicting Skill Shortages in Labor Markets: A Machine Learning Approach," 2020 IEEE International Conference on Big Data (Big Data), 2020, pp. 3052-3061, doi: 10.1109/BigData50022.2020.937777 3.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627C51-123E-4874-9741-FB58071EC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1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FB1519-63F8-42FF-BCA0-F94F4E50A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will be measuring the impact of scholarly research articles on job market.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620A61-FF19-41BF-90D2-773F84DB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AACA41-1E64-4696-9182-A24DE42C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yriad Pro" panose="020B0503030403020204"/>
              </a:rPr>
              <a:t>Executive Summary</a:t>
            </a:r>
            <a:endParaRPr lang="en-US"/>
          </a:p>
        </p:txBody>
      </p:sp>
      <p:pic>
        <p:nvPicPr>
          <p:cNvPr id="1026" name="Picture 2" descr="IEEE Logo | Logos Rates">
            <a:extLst>
              <a:ext uri="{FF2B5EF4-FFF2-40B4-BE49-F238E27FC236}">
                <a16:creationId xmlns:a16="http://schemas.microsoft.com/office/drawing/2014/main" id="{55679A73-59A7-4BD9-8B06-E82CE752D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22" y="3534267"/>
            <a:ext cx="2551150" cy="111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ubmissions">
            <a:extLst>
              <a:ext uri="{FF2B5EF4-FFF2-40B4-BE49-F238E27FC236}">
                <a16:creationId xmlns:a16="http://schemas.microsoft.com/office/drawing/2014/main" id="{1724A5BF-B080-4765-9D3A-048BD34F8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437" y="3172814"/>
            <a:ext cx="2143125" cy="195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ob market logo icon flat design white background Vector Image">
            <a:extLst>
              <a:ext uri="{FF2B5EF4-FFF2-40B4-BE49-F238E27FC236}">
                <a16:creationId xmlns:a16="http://schemas.microsoft.com/office/drawing/2014/main" id="{F3B3313A-BBD8-466E-9E65-09EEDD659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384" y="2843213"/>
            <a:ext cx="2117802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6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oup of people standing around a podium&#10;&#10;Description automatically generated with low confidence">
            <a:extLst>
              <a:ext uri="{FF2B5EF4-FFF2-40B4-BE49-F238E27FC236}">
                <a16:creationId xmlns:a16="http://schemas.microsoft.com/office/drawing/2014/main" id="{7DA6F9C5-00E5-400B-ABB7-94E5D7001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596" y="1371600"/>
            <a:ext cx="8528807" cy="4648200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0E212E-9E31-4C1D-8DD5-EB934C99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5200" y="6324601"/>
            <a:ext cx="1828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2FED1A7-FB98-43FD-AA3D-E7C3EC56B29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CE7F0CF1-BE4A-4106-A2CD-F7F1CB7DA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1066800"/>
          </a:xfrm>
        </p:spPr>
        <p:txBody>
          <a:bodyPr/>
          <a:lstStyle/>
          <a:p>
            <a:r>
              <a:rPr lang="en-US" i="0">
                <a:effectLst/>
                <a:latin typeface="Myriad Pro" panose="020B0503030403020204"/>
              </a:rPr>
              <a:t>What is Scholarly Research Articles?</a:t>
            </a:r>
            <a:endParaRPr lang="en-US">
              <a:latin typeface="Myriad Pro" panose="020B0503030403020204"/>
            </a:endParaRPr>
          </a:p>
        </p:txBody>
      </p:sp>
    </p:spTree>
    <p:extLst>
      <p:ext uri="{BB962C8B-B14F-4D97-AF65-F5344CB8AC3E}">
        <p14:creationId xmlns:p14="http://schemas.microsoft.com/office/powerpoint/2010/main" val="184499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5EF0CF-D4E8-4512-805C-BD33034F7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88" y="1447800"/>
            <a:ext cx="10464800" cy="4648200"/>
          </a:xfrm>
        </p:spPr>
        <p:txBody>
          <a:bodyPr/>
          <a:lstStyle/>
          <a:p>
            <a:r>
              <a:rPr lang="en-US"/>
              <a:t>Data gathering from websites like Indeed, LinkedIn to see if an influx in research papers published has a correlation with the jobs being published in the market. </a:t>
            </a:r>
          </a:p>
          <a:p>
            <a:endParaRPr lang="en-US"/>
          </a:p>
          <a:p>
            <a:r>
              <a:rPr lang="en-US"/>
              <a:t>We want to predict the future jobs that can be posted based on current research articles published.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2D9F2B-C692-47D4-8F71-F046BFB3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91010D-5A45-4EA2-A77F-FF84FAE47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17" y="4650059"/>
            <a:ext cx="3850888" cy="122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A231E98-B74C-40A7-8ACC-D8DE0E94C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215" y="4537946"/>
            <a:ext cx="1502743" cy="144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rrelation graph Icon - Download in Flat Style">
            <a:extLst>
              <a:ext uri="{FF2B5EF4-FFF2-40B4-BE49-F238E27FC236}">
                <a16:creationId xmlns:a16="http://schemas.microsoft.com/office/drawing/2014/main" id="{B1AA0660-B9B2-4D10-A2A0-FE659963C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76" y="4270917"/>
            <a:ext cx="2134452" cy="182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924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17D0A5C1-5243-4B6F-BFC1-03611B671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85" y="1650379"/>
            <a:ext cx="5497552" cy="438242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0FCF9E-4846-4D3F-9626-90312055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8546F4-EB2F-42AA-953F-7E089681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61" y="152400"/>
            <a:ext cx="10961649" cy="1066800"/>
          </a:xfrm>
        </p:spPr>
        <p:txBody>
          <a:bodyPr>
            <a:normAutofit fontScale="90000"/>
          </a:bodyPr>
          <a:lstStyle/>
          <a:p>
            <a:r>
              <a:rPr lang="en-US"/>
              <a:t>WORD CLOUD :Computer Vision (Papers vs Jobs 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12319DB-6B71-4878-8C9D-7E8516771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065" y="1650379"/>
            <a:ext cx="5497552" cy="438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577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0FCF9E-4846-4D3F-9626-90312055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8546F4-EB2F-42AA-953F-7E089681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WORD CLOUD :  NLP (Papers vs Jobs 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2460DFC-7DD1-49A9-907F-7EF6755F1B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91" y="1650381"/>
            <a:ext cx="5475248" cy="427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E72231A-0B57-46F0-9C0D-8FB7B3CA3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763" y="1650381"/>
            <a:ext cx="5475248" cy="415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409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AE5353-5DE5-4260-8A6E-299EF53B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A171B0-74BA-4EBC-A4D0-6138A9C8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WORD CLOUD : Robotics (Papers vs Jobs )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179AAB-0E31-44E0-A6F5-B9023089BF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73" y="1647593"/>
            <a:ext cx="5731727" cy="437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C8CA4F2-8F60-4904-AB97-77BE912BF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161" y="1647593"/>
            <a:ext cx="5326566" cy="42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239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BE627B-9876-4B0C-8332-8AEA1E05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82B363-B8BD-4CE7-999A-FCAEA0EA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20" y="152400"/>
            <a:ext cx="10489580" cy="1066800"/>
          </a:xfrm>
        </p:spPr>
        <p:txBody>
          <a:bodyPr>
            <a:noAutofit/>
          </a:bodyPr>
          <a:lstStyle/>
          <a:p>
            <a:r>
              <a:rPr lang="en-US" sz="3400"/>
              <a:t>WORD CLOUD :Machine Learning (Papers vs Jobs )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2DB342F-94D5-469C-B1BC-C48BB1BAE5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85" y="1640623"/>
            <a:ext cx="5876694" cy="426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67AAAF9-6C78-4051-9541-AED32D30E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450" y="1640623"/>
            <a:ext cx="5073804" cy="426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1790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9C7E25D44C694E88C6DBABD5A61165" ma:contentTypeVersion="2" ma:contentTypeDescription="Create a new document." ma:contentTypeScope="" ma:versionID="20c58716c253c54b17ed10b6a3162858">
  <xsd:schema xmlns:xsd="http://www.w3.org/2001/XMLSchema" xmlns:xs="http://www.w3.org/2001/XMLSchema" xmlns:p="http://schemas.microsoft.com/office/2006/metadata/properties" xmlns:ns2="e3121e44-d470-46bc-a90f-696703ab6020" targetNamespace="http://schemas.microsoft.com/office/2006/metadata/properties" ma:root="true" ma:fieldsID="018b3a0b447d0860941e4a2624de07e1" ns2:_="">
    <xsd:import namespace="e3121e44-d470-46bc-a90f-696703ab60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121e44-d470-46bc-a90f-696703ab60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72341F-9E62-48DB-B35E-2522088F90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C18A32-8DC9-4FF0-BD69-4C3A5AFEB3E9}">
  <ds:schemaRefs>
    <ds:schemaRef ds:uri="e3121e44-d470-46bc-a90f-696703ab602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14293E3-7C4B-4585-8711-1B4FF0B2772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3108</TotalTime>
  <Words>907</Words>
  <Application>Microsoft Office PowerPoint</Application>
  <PresentationFormat>Widescreen</PresentationFormat>
  <Paragraphs>149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Myriad Pro</vt:lpstr>
      <vt:lpstr>Rockwell Nova</vt:lpstr>
      <vt:lpstr>Segoe UI</vt:lpstr>
      <vt:lpstr>1_Office Theme</vt:lpstr>
      <vt:lpstr>ISR-PROJECT : Predicting Future Jobs Based on Scholarly Research Articles    </vt:lpstr>
      <vt:lpstr>Overview</vt:lpstr>
      <vt:lpstr>Executive Summary</vt:lpstr>
      <vt:lpstr>What is Scholarly Research Articles?</vt:lpstr>
      <vt:lpstr>PowerPoint Presentation</vt:lpstr>
      <vt:lpstr>WORD CLOUD :Computer Vision (Papers vs Jobs )</vt:lpstr>
      <vt:lpstr>WORD CLOUD :  NLP (Papers vs Jobs )</vt:lpstr>
      <vt:lpstr>WORD CLOUD : Robotics (Papers vs Jobs ) </vt:lpstr>
      <vt:lpstr>WORD CLOUD :Machine Learning (Papers vs Jobs ) </vt:lpstr>
      <vt:lpstr>Problem Significance</vt:lpstr>
      <vt:lpstr>Background Information</vt:lpstr>
      <vt:lpstr>DATASET</vt:lpstr>
      <vt:lpstr>Statistics : Count of Research Papers from Dimensions</vt:lpstr>
      <vt:lpstr>Research Papers published Each year</vt:lpstr>
      <vt:lpstr>Statistics : Count of jobs in previous years on Indeed</vt:lpstr>
      <vt:lpstr>Jobs in Last Year</vt:lpstr>
      <vt:lpstr>Related Work</vt:lpstr>
      <vt:lpstr>Proposed Method</vt:lpstr>
      <vt:lpstr>Evaluation</vt:lpstr>
      <vt:lpstr> CODE REVIEW</vt:lpstr>
      <vt:lpstr>Results - LDA Comparison - NLP</vt:lpstr>
      <vt:lpstr>LDA Comparison – Computer Vision</vt:lpstr>
      <vt:lpstr>LDA Comparison – Machine Learning</vt:lpstr>
      <vt:lpstr>LDA Comparison - Robotics</vt:lpstr>
      <vt:lpstr>Conclusion</vt:lpstr>
      <vt:lpstr>Future Work</vt:lpstr>
      <vt:lpstr>Acknowledgements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OMER BIN ALI BAJUBAIR</dc:creator>
  <cp:lastModifiedBy>Abdul Moyeed Mohammed</cp:lastModifiedBy>
  <cp:revision>253</cp:revision>
  <dcterms:created xsi:type="dcterms:W3CDTF">2020-03-03T18:39:34Z</dcterms:created>
  <dcterms:modified xsi:type="dcterms:W3CDTF">2021-12-10T06:12:44Z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0x010100279C7E25D44C694E88C6DBABD5A61165</vt:lpwstr>
  </property>
</Properties>
</file>