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5" r:id="rId15"/>
    <p:sldId id="288" r:id="rId16"/>
    <p:sldId id="280" r:id="rId17"/>
    <p:sldId id="281" r:id="rId18"/>
    <p:sldId id="282" r:id="rId19"/>
    <p:sldId id="283" r:id="rId20"/>
    <p:sldId id="284" r:id="rId21"/>
    <p:sldId id="286" r:id="rId22"/>
    <p:sldId id="287" r:id="rId23"/>
    <p:sldId id="269" r:id="rId24"/>
    <p:sldId id="270" r:id="rId25"/>
    <p:sldId id="279" r:id="rId26"/>
    <p:sldId id="271" r:id="rId27"/>
    <p:sldId id="273" r:id="rId28"/>
    <p:sldId id="274" r:id="rId29"/>
    <p:sldId id="275" r:id="rId30"/>
    <p:sldId id="276" r:id="rId31"/>
    <p:sldId id="272" r:id="rId32"/>
    <p:sldId id="277" r:id="rId33"/>
    <p:sldId id="278" r:id="rId3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58067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402442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23729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310299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425192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127978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96329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111380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253854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370314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B943E-42C4-48FC-876F-3E0895C0BE0A}" type="datetimeFigureOut">
              <a:rPr lang="he-IL" smtClean="0"/>
              <a:t>ב'/שבט/תשפ"ב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1AB2907-93B3-418F-B11F-BBD337238AFC}" type="slidenum">
              <a:rPr lang="he-IL" smtClean="0"/>
              <a:t>‹#›</a:t>
            </a:fld>
            <a:endParaRPr lang="he-IL"/>
          </a:p>
        </p:txBody>
      </p:sp>
    </p:spTree>
    <p:extLst>
      <p:ext uri="{BB962C8B-B14F-4D97-AF65-F5344CB8AC3E}">
        <p14:creationId xmlns:p14="http://schemas.microsoft.com/office/powerpoint/2010/main" val="34831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B943E-42C4-48FC-876F-3E0895C0BE0A}" type="datetimeFigureOut">
              <a:rPr lang="he-IL" smtClean="0"/>
              <a:t>ב'/שבט/תשפ"ב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B2907-93B3-418F-B11F-BBD337238AFC}" type="slidenum">
              <a:rPr lang="he-IL" smtClean="0"/>
              <a:t>‹#›</a:t>
            </a:fld>
            <a:endParaRPr lang="he-IL"/>
          </a:p>
        </p:txBody>
      </p:sp>
    </p:spTree>
    <p:extLst>
      <p:ext uri="{BB962C8B-B14F-4D97-AF65-F5344CB8AC3E}">
        <p14:creationId xmlns:p14="http://schemas.microsoft.com/office/powerpoint/2010/main" val="207828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029"/>
            <a:ext cx="9144000" cy="2387600"/>
          </a:xfrm>
        </p:spPr>
        <p:txBody>
          <a:bodyPr/>
          <a:lstStyle/>
          <a:p>
            <a:r>
              <a:rPr lang="en-US" dirty="0"/>
              <a:t>CookMe</a:t>
            </a:r>
            <a:endParaRPr lang="he-IL" dirty="0"/>
          </a:p>
        </p:txBody>
      </p:sp>
      <p:sp>
        <p:nvSpPr>
          <p:cNvPr id="3" name="Subtitle 2"/>
          <p:cNvSpPr>
            <a:spLocks noGrp="1"/>
          </p:cNvSpPr>
          <p:nvPr>
            <p:ph type="subTitle" idx="1"/>
          </p:nvPr>
        </p:nvSpPr>
        <p:spPr>
          <a:xfrm>
            <a:off x="1524000" y="5479440"/>
            <a:ext cx="9144000" cy="1655762"/>
          </a:xfrm>
        </p:spPr>
        <p:txBody>
          <a:bodyPr/>
          <a:lstStyle/>
          <a:p>
            <a:r>
              <a:rPr lang="en-US" dirty="0"/>
              <a:t>https://github.com/omerRabin/CookMeApp.git</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774" y="2129571"/>
            <a:ext cx="4008452" cy="3117125"/>
          </a:xfrm>
          <a:prstGeom prst="rect">
            <a:avLst/>
          </a:prstGeom>
        </p:spPr>
      </p:pic>
    </p:spTree>
    <p:extLst>
      <p:ext uri="{BB962C8B-B14F-4D97-AF65-F5344CB8AC3E}">
        <p14:creationId xmlns:p14="http://schemas.microsoft.com/office/powerpoint/2010/main" val="35783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ACTIVITY DIAGRAM</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3526"/>
            <a:ext cx="10372725" cy="4943474"/>
          </a:xfrm>
        </p:spPr>
      </p:pic>
    </p:spTree>
    <p:extLst>
      <p:ext uri="{BB962C8B-B14F-4D97-AF65-F5344CB8AC3E}">
        <p14:creationId xmlns:p14="http://schemas.microsoft.com/office/powerpoint/2010/main" val="223011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SEQUENCE DIAGRAM</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4950"/>
            <a:ext cx="10515600" cy="4895849"/>
          </a:xfrm>
        </p:spPr>
      </p:pic>
    </p:spTree>
    <p:extLst>
      <p:ext uri="{BB962C8B-B14F-4D97-AF65-F5344CB8AC3E}">
        <p14:creationId xmlns:p14="http://schemas.microsoft.com/office/powerpoint/2010/main" val="71559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STATE MACHINE DIAGRAM</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475" y="1524000"/>
            <a:ext cx="9124949" cy="4652963"/>
          </a:xfrm>
        </p:spPr>
      </p:pic>
    </p:spTree>
    <p:extLst>
      <p:ext uri="{BB962C8B-B14F-4D97-AF65-F5344CB8AC3E}">
        <p14:creationId xmlns:p14="http://schemas.microsoft.com/office/powerpoint/2010/main" val="110461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ERD</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1466850"/>
            <a:ext cx="8534400" cy="4710113"/>
          </a:xfrm>
        </p:spPr>
      </p:pic>
    </p:spTree>
    <p:extLst>
      <p:ext uri="{BB962C8B-B14F-4D97-AF65-F5344CB8AC3E}">
        <p14:creationId xmlns:p14="http://schemas.microsoft.com/office/powerpoint/2010/main" val="323288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t>תיאור המערכת המתוכננת</a:t>
            </a:r>
            <a:endParaRPr lang="he-IL" dirty="0"/>
          </a:p>
        </p:txBody>
      </p:sp>
      <p:sp>
        <p:nvSpPr>
          <p:cNvPr id="3" name="Content Placeholder 2"/>
          <p:cNvSpPr>
            <a:spLocks noGrp="1"/>
          </p:cNvSpPr>
          <p:nvPr>
            <p:ph idx="1"/>
          </p:nvPr>
        </p:nvSpPr>
        <p:spPr>
          <a:xfrm>
            <a:off x="838200" y="1825625"/>
            <a:ext cx="10398369" cy="3291498"/>
          </a:xfrm>
        </p:spPr>
        <p:txBody>
          <a:bodyPr/>
          <a:lstStyle/>
          <a:p>
            <a:r>
              <a:rPr lang="he-IL" dirty="0"/>
              <a:t>אנחנו מעוניינים ליצור אפליקציה שתהווה מעין רשת חברתית המאפשרת לשתף מתכונים, שבה יהיה מאגר מידע ענק של כל המתכונים ודירוגם (לייקים), במקום ללכת להרבה אתרים שונים, אנחנו מרכזים את כל המתכונים למקום אחד ונותנים למשתמש אופציה לראות דירוג של המתכון ובכך מקלים על המשתמש בחיפוש מתכונים. במצב הקיים הבעיה העיקרית היא שיש רשתות חברתיות כמו פייסבוק ואינסטגרם ויש אתרי מתכונים כמו פודי והשולחן, אבל אין אפליקציה אחת המשלבת את שתיהן ופה אנחנו נכנסים לתמונה. </a:t>
            </a:r>
          </a:p>
        </p:txBody>
      </p:sp>
    </p:spTree>
    <p:extLst>
      <p:ext uri="{BB962C8B-B14F-4D97-AF65-F5344CB8AC3E}">
        <p14:creationId xmlns:p14="http://schemas.microsoft.com/office/powerpoint/2010/main" val="223320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52C854-3F0B-4E23-BB89-F11614E73E6A}"/>
              </a:ext>
            </a:extLst>
          </p:cNvPr>
          <p:cNvSpPr>
            <a:spLocks noGrp="1"/>
          </p:cNvSpPr>
          <p:nvPr>
            <p:ph type="title"/>
          </p:nvPr>
        </p:nvSpPr>
        <p:spPr/>
        <p:txBody>
          <a:bodyPr/>
          <a:lstStyle/>
          <a:p>
            <a:pPr algn="ctr"/>
            <a:r>
              <a:rPr lang="he-IL" dirty="0"/>
              <a:t>פערים בין התכנון למה שמימשנו בפועל</a:t>
            </a:r>
          </a:p>
        </p:txBody>
      </p:sp>
      <p:sp>
        <p:nvSpPr>
          <p:cNvPr id="3" name="מציין מיקום תוכן 2">
            <a:extLst>
              <a:ext uri="{FF2B5EF4-FFF2-40B4-BE49-F238E27FC236}">
                <a16:creationId xmlns:a16="http://schemas.microsoft.com/office/drawing/2014/main" id="{287CB51F-EE4F-47EC-90AE-10B4CC35BFBC}"/>
              </a:ext>
            </a:extLst>
          </p:cNvPr>
          <p:cNvSpPr>
            <a:spLocks noGrp="1"/>
          </p:cNvSpPr>
          <p:nvPr>
            <p:ph idx="1"/>
          </p:nvPr>
        </p:nvSpPr>
        <p:spPr/>
        <p:txBody>
          <a:bodyPr/>
          <a:lstStyle/>
          <a:p>
            <a:r>
              <a:rPr lang="he-IL" dirty="0"/>
              <a:t>1. אפשרות לשלוח הודעה לבעל המתכון- כדי לאפשר למשתמשים לקבל פידבק על המתכונים שלהם או לשאול שאלות על אופן ההכנה של המתכון.</a:t>
            </a:r>
          </a:p>
          <a:p>
            <a:endParaRPr lang="he-IL" dirty="0"/>
          </a:p>
        </p:txBody>
      </p:sp>
    </p:spTree>
    <p:extLst>
      <p:ext uri="{BB962C8B-B14F-4D97-AF65-F5344CB8AC3E}">
        <p14:creationId xmlns:p14="http://schemas.microsoft.com/office/powerpoint/2010/main" val="1779972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B7BF781-216F-499E-822E-FCCE0B540006}"/>
              </a:ext>
            </a:extLst>
          </p:cNvPr>
          <p:cNvSpPr>
            <a:spLocks noGrp="1"/>
          </p:cNvSpPr>
          <p:nvPr>
            <p:ph idx="1"/>
          </p:nvPr>
        </p:nvSpPr>
        <p:spPr>
          <a:xfrm>
            <a:off x="247892" y="436662"/>
            <a:ext cx="10515600" cy="5686345"/>
          </a:xfrm>
        </p:spPr>
        <p:txBody>
          <a:bodyPr/>
          <a:lstStyle/>
          <a:p>
            <a:pPr>
              <a:lnSpc>
                <a:spcPct val="150000"/>
              </a:lnSpc>
            </a:pPr>
            <a:r>
              <a:rPr lang="en-US" dirty="0"/>
              <a:t>Our project is developed in Android Studio using Fire Base and Java.</a:t>
            </a:r>
          </a:p>
          <a:p>
            <a:pPr>
              <a:lnSpc>
                <a:spcPct val="150000"/>
              </a:lnSpc>
            </a:pPr>
            <a:r>
              <a:rPr lang="en-US" dirty="0"/>
              <a:t>Android Studio environment enable us:</a:t>
            </a:r>
          </a:p>
          <a:p>
            <a:pPr>
              <a:lnSpc>
                <a:spcPct val="150000"/>
              </a:lnSpc>
            </a:pPr>
            <a:r>
              <a:rPr lang="en-US" dirty="0"/>
              <a:t> to view logs, and open our app in a simulator </a:t>
            </a:r>
          </a:p>
          <a:p>
            <a:pPr>
              <a:lnSpc>
                <a:spcPct val="150000"/>
              </a:lnSpc>
            </a:pPr>
            <a:r>
              <a:rPr lang="en-US" dirty="0"/>
              <a:t>Building binaries(APK and IPA files) that can be uploaded to the Play Store.</a:t>
            </a:r>
          </a:p>
        </p:txBody>
      </p:sp>
    </p:spTree>
    <p:extLst>
      <p:ext uri="{BB962C8B-B14F-4D97-AF65-F5344CB8AC3E}">
        <p14:creationId xmlns:p14="http://schemas.microsoft.com/office/powerpoint/2010/main" val="20463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3166CE-D647-493D-978B-DA1DE37B00BF}"/>
              </a:ext>
            </a:extLst>
          </p:cNvPr>
          <p:cNvSpPr>
            <a:spLocks noGrp="1"/>
          </p:cNvSpPr>
          <p:nvPr>
            <p:ph type="title"/>
          </p:nvPr>
        </p:nvSpPr>
        <p:spPr/>
        <p:txBody>
          <a:bodyPr/>
          <a:lstStyle/>
          <a:p>
            <a:pPr algn="ctr"/>
            <a:r>
              <a:rPr lang="en-US" dirty="0" err="1"/>
              <a:t>CookMe</a:t>
            </a:r>
            <a:endParaRPr lang="he-IL" dirty="0"/>
          </a:p>
        </p:txBody>
      </p:sp>
      <p:sp>
        <p:nvSpPr>
          <p:cNvPr id="3" name="מציין מיקום תוכן 2">
            <a:extLst>
              <a:ext uri="{FF2B5EF4-FFF2-40B4-BE49-F238E27FC236}">
                <a16:creationId xmlns:a16="http://schemas.microsoft.com/office/drawing/2014/main" id="{6F8E3F1F-73E5-47E3-9294-AFC5CDEE0AB8}"/>
              </a:ext>
            </a:extLst>
          </p:cNvPr>
          <p:cNvSpPr>
            <a:spLocks noGrp="1"/>
          </p:cNvSpPr>
          <p:nvPr>
            <p:ph idx="1"/>
          </p:nvPr>
        </p:nvSpPr>
        <p:spPr>
          <a:xfrm>
            <a:off x="838200" y="1825625"/>
            <a:ext cx="10515600" cy="4795094"/>
          </a:xfrm>
        </p:spPr>
        <p:txBody>
          <a:bodyPr>
            <a:normAutofit fontScale="92500" lnSpcReduction="10000"/>
          </a:bodyPr>
          <a:lstStyle/>
          <a:p>
            <a:pPr marL="0" indent="0" algn="r">
              <a:buNone/>
            </a:pPr>
            <a:r>
              <a:rPr lang="he-IL" dirty="0"/>
              <a:t>האפליקציה שלנו באה לתת מענה לאנשים שמחפשים מתכון שהם רוצים להכין עם המצרכים שיש ברשותם בבית.</a:t>
            </a:r>
          </a:p>
          <a:p>
            <a:pPr marL="0" indent="0" algn="r">
              <a:buNone/>
            </a:pPr>
            <a:r>
              <a:rPr lang="he-IL" dirty="0"/>
              <a:t>האפליקציה תאפשר למשתמש לבחור את המצרכים שיש ברשותו ומיד תציג עבורו רשימה של מתכונים שמותאמים במיוחד לאותם מצרכים. התועלת בסוג תהליך החיפוש הזה הוא שהמשתמש מקבל אך ורק את המתכונים </a:t>
            </a:r>
            <a:r>
              <a:rPr lang="he-IL" dirty="0" err="1"/>
              <a:t>הרלוונטים</a:t>
            </a:r>
            <a:r>
              <a:rPr lang="he-IL" dirty="0"/>
              <a:t> אליו שלא כוללים את המרכיבים שאין ברשותו- כך נחסך לו גם המון זמן.</a:t>
            </a:r>
          </a:p>
          <a:p>
            <a:pPr marL="0" indent="0" algn="r">
              <a:buNone/>
            </a:pPr>
            <a:r>
              <a:rPr lang="he-IL" dirty="0"/>
              <a:t>בנוסף, האפליקציה מעניקה גם את האופציה להעלות מתכונים שכל המשתמשים יוכלו לצפות בהם ולנסות אותם. אופציה זו באמת מעשירה ומרחיבה את כמות המתכונים שאנחנו מציעים </a:t>
            </a:r>
            <a:r>
              <a:rPr lang="he-IL" dirty="0" err="1"/>
              <a:t>למשתמשנו</a:t>
            </a:r>
            <a:r>
              <a:rPr lang="he-IL" dirty="0"/>
              <a:t>. </a:t>
            </a:r>
            <a:endParaRPr lang="en-US" dirty="0"/>
          </a:p>
          <a:p>
            <a:pPr marL="0" indent="0" algn="r">
              <a:buNone/>
            </a:pPr>
            <a:r>
              <a:rPr lang="he-IL" dirty="0"/>
              <a:t>כמו כן, האפליקציה שלנו מאוד נוחה לתפעול על ידי המשתמש, היא מציעה מגוון אופציות ואף </a:t>
            </a:r>
            <a:r>
              <a:rPr lang="he-IL" dirty="0" err="1"/>
              <a:t>איזור</a:t>
            </a:r>
            <a:r>
              <a:rPr lang="he-IL" dirty="0"/>
              <a:t> אישי שבו המשתמש יכול להגדיר מהם המצרכים שאליהם הוא אלרגי, לצפות במתכונים שהוא העלה ובמתכונים המועדפים עליו. האפליקציה תכלול גם מתכונים של שפים מנוסים בתחום האוכל.</a:t>
            </a:r>
          </a:p>
          <a:p>
            <a:pPr marL="0" indent="0">
              <a:buNone/>
            </a:pPr>
            <a:endParaRPr lang="he-IL" dirty="0"/>
          </a:p>
        </p:txBody>
      </p:sp>
    </p:spTree>
    <p:extLst>
      <p:ext uri="{BB962C8B-B14F-4D97-AF65-F5344CB8AC3E}">
        <p14:creationId xmlns:p14="http://schemas.microsoft.com/office/powerpoint/2010/main" val="383983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3DD515-579C-42CD-8DEC-CC2484B75855}"/>
              </a:ext>
            </a:extLst>
          </p:cNvPr>
          <p:cNvSpPr>
            <a:spLocks noGrp="1"/>
          </p:cNvSpPr>
          <p:nvPr>
            <p:ph type="title"/>
          </p:nvPr>
        </p:nvSpPr>
        <p:spPr/>
        <p:txBody>
          <a:bodyPr/>
          <a:lstStyle/>
          <a:p>
            <a:pPr algn="ctr"/>
            <a:r>
              <a:rPr lang="he-IL" dirty="0"/>
              <a:t>קהל היעד שלנו</a:t>
            </a:r>
          </a:p>
        </p:txBody>
      </p:sp>
      <p:sp>
        <p:nvSpPr>
          <p:cNvPr id="3" name="מציין מיקום תוכן 2">
            <a:extLst>
              <a:ext uri="{FF2B5EF4-FFF2-40B4-BE49-F238E27FC236}">
                <a16:creationId xmlns:a16="http://schemas.microsoft.com/office/drawing/2014/main" id="{5FBF43D0-5824-4DD2-AB35-090DC85101CC}"/>
              </a:ext>
            </a:extLst>
          </p:cNvPr>
          <p:cNvSpPr>
            <a:spLocks noGrp="1"/>
          </p:cNvSpPr>
          <p:nvPr>
            <p:ph idx="1"/>
          </p:nvPr>
        </p:nvSpPr>
        <p:spPr/>
        <p:txBody>
          <a:bodyPr/>
          <a:lstStyle/>
          <a:p>
            <a:pPr marL="0" indent="0" algn="r">
              <a:lnSpc>
                <a:spcPct val="150000"/>
              </a:lnSpc>
              <a:buNone/>
            </a:pPr>
            <a:r>
              <a:rPr lang="he-IL" dirty="0"/>
              <a:t> פונה לכל מי שהתנסה או מעוניין להתנסות בבישול ואפייה</a:t>
            </a:r>
            <a:r>
              <a:rPr lang="en-US" dirty="0" err="1"/>
              <a:t>CookMe</a:t>
            </a:r>
            <a:endParaRPr lang="en-US" dirty="0"/>
          </a:p>
          <a:p>
            <a:pPr marL="0" indent="0" algn="r">
              <a:lnSpc>
                <a:spcPct val="150000"/>
              </a:lnSpc>
              <a:buNone/>
            </a:pPr>
            <a:r>
              <a:rPr lang="he-IL" dirty="0"/>
              <a:t>מילד קטן ועד אמא, כל מי שנתקע עם מצרכים ואין לו רעיון איך לחבר אותם למתכון, יוכל להשתמש בחיפוש שהאפליקציה שלנו מציעה וכך יוכל לראות מה המתכון שהכי רלוונטי אליו.</a:t>
            </a:r>
            <a:r>
              <a:rPr lang="en-US" dirty="0"/>
              <a:t> </a:t>
            </a:r>
            <a:endParaRPr lang="he-IL" dirty="0"/>
          </a:p>
        </p:txBody>
      </p:sp>
    </p:spTree>
    <p:extLst>
      <p:ext uri="{BB962C8B-B14F-4D97-AF65-F5344CB8AC3E}">
        <p14:creationId xmlns:p14="http://schemas.microsoft.com/office/powerpoint/2010/main" val="5567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F9E7F4-5C87-42DB-8A57-AFFC44D38DAF}"/>
              </a:ext>
            </a:extLst>
          </p:cNvPr>
          <p:cNvSpPr>
            <a:spLocks noGrp="1"/>
          </p:cNvSpPr>
          <p:nvPr>
            <p:ph type="title"/>
          </p:nvPr>
        </p:nvSpPr>
        <p:spPr/>
        <p:txBody>
          <a:bodyPr/>
          <a:lstStyle/>
          <a:p>
            <a:pPr algn="ctr"/>
            <a:r>
              <a:rPr lang="he-IL" dirty="0"/>
              <a:t>תכונות הליבה של הממשק</a:t>
            </a:r>
          </a:p>
        </p:txBody>
      </p:sp>
      <p:sp>
        <p:nvSpPr>
          <p:cNvPr id="3" name="מציין מיקום תוכן 2">
            <a:extLst>
              <a:ext uri="{FF2B5EF4-FFF2-40B4-BE49-F238E27FC236}">
                <a16:creationId xmlns:a16="http://schemas.microsoft.com/office/drawing/2014/main" id="{A62159A0-BAD7-499F-9CC2-B93CB87C64D8}"/>
              </a:ext>
            </a:extLst>
          </p:cNvPr>
          <p:cNvSpPr>
            <a:spLocks noGrp="1"/>
          </p:cNvSpPr>
          <p:nvPr>
            <p:ph idx="1"/>
          </p:nvPr>
        </p:nvSpPr>
        <p:spPr/>
        <p:txBody>
          <a:bodyPr>
            <a:normAutofit lnSpcReduction="10000"/>
          </a:bodyPr>
          <a:lstStyle/>
          <a:p>
            <a:pPr marL="0" indent="0" algn="r">
              <a:buNone/>
            </a:pPr>
            <a:r>
              <a:rPr lang="he-IL" dirty="0"/>
              <a:t>העלאת מתכון</a:t>
            </a:r>
            <a:endParaRPr lang="en-US" dirty="0"/>
          </a:p>
          <a:p>
            <a:pPr marL="0" indent="0" algn="r">
              <a:buNone/>
            </a:pPr>
            <a:r>
              <a:rPr lang="he-IL" dirty="0"/>
              <a:t>הצגת מתכון</a:t>
            </a:r>
          </a:p>
          <a:p>
            <a:pPr marL="0" indent="0" algn="r">
              <a:buNone/>
            </a:pPr>
            <a:r>
              <a:rPr lang="he-IL" dirty="0"/>
              <a:t>חיפוש מתכון על פי מרכיבים </a:t>
            </a:r>
          </a:p>
          <a:p>
            <a:pPr marL="0" indent="0" algn="r">
              <a:buNone/>
            </a:pPr>
            <a:r>
              <a:rPr lang="he-IL" dirty="0"/>
              <a:t>מחיקת מתכון</a:t>
            </a:r>
          </a:p>
          <a:p>
            <a:pPr marL="0" indent="0" algn="r">
              <a:buNone/>
            </a:pPr>
            <a:r>
              <a:rPr lang="he-IL" dirty="0"/>
              <a:t>עדכון פרופיל לגבי רגישויות למאכלים מסוימים</a:t>
            </a:r>
          </a:p>
          <a:p>
            <a:pPr marL="0" indent="0" algn="r">
              <a:buNone/>
            </a:pPr>
            <a:r>
              <a:rPr lang="he-IL" dirty="0"/>
              <a:t>צפייה במתכונים אהובים</a:t>
            </a:r>
          </a:p>
          <a:p>
            <a:pPr marL="0" indent="0" algn="r">
              <a:buNone/>
            </a:pPr>
            <a:r>
              <a:rPr lang="he-IL" dirty="0"/>
              <a:t>צפייה במתכונים </a:t>
            </a:r>
            <a:r>
              <a:rPr lang="he-IL" dirty="0" err="1"/>
              <a:t>שהעלתי</a:t>
            </a:r>
            <a:endParaRPr lang="he-IL" dirty="0"/>
          </a:p>
          <a:p>
            <a:pPr marL="0" indent="0" algn="r">
              <a:buNone/>
            </a:pPr>
            <a:r>
              <a:rPr lang="he-IL" dirty="0"/>
              <a:t>אישור והוספת מצרך שאינו קיים והוצע על ידי לקוח(מתבצע על ידי מנהל בלבד)</a:t>
            </a:r>
          </a:p>
          <a:p>
            <a:pPr marL="0" indent="0" algn="r">
              <a:buNone/>
            </a:pPr>
            <a:endParaRPr lang="he-IL" dirty="0"/>
          </a:p>
        </p:txBody>
      </p:sp>
    </p:spTree>
    <p:extLst>
      <p:ext uri="{BB962C8B-B14F-4D97-AF65-F5344CB8AC3E}">
        <p14:creationId xmlns:p14="http://schemas.microsoft.com/office/powerpoint/2010/main" val="197080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REGISTRATION AND LOGIN</a:t>
            </a:r>
            <a:endParaRPr lang="he-IL"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9317" y="1687220"/>
            <a:ext cx="2245483" cy="4431297"/>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719" y="1690687"/>
            <a:ext cx="2216831" cy="4424361"/>
          </a:xfrm>
          <a:prstGeom prst="rect">
            <a:avLst/>
          </a:prstGeom>
        </p:spPr>
      </p:pic>
      <p:cxnSp>
        <p:nvCxnSpPr>
          <p:cNvPr id="10" name="Straight Arrow Connector 9"/>
          <p:cNvCxnSpPr/>
          <p:nvPr/>
        </p:nvCxnSpPr>
        <p:spPr>
          <a:xfrm>
            <a:off x="3943350" y="4733925"/>
            <a:ext cx="676275" cy="115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4613841" y="5679318"/>
            <a:ext cx="2219325" cy="646331"/>
          </a:xfrm>
          <a:prstGeom prst="rect">
            <a:avLst/>
          </a:prstGeom>
          <a:noFill/>
        </p:spPr>
        <p:txBody>
          <a:bodyPr wrap="square" rtlCol="1">
            <a:spAutoFit/>
          </a:bodyPr>
          <a:lstStyle/>
          <a:p>
            <a:r>
              <a:rPr lang="en-US" sz="1200" b="1" dirty="0"/>
              <a:t>The login button sends a request to the database to check the authentication.</a:t>
            </a:r>
            <a:endParaRPr lang="he-IL" sz="1200" b="1" dirty="0"/>
          </a:p>
        </p:txBody>
      </p:sp>
      <p:cxnSp>
        <p:nvCxnSpPr>
          <p:cNvPr id="17" name="Straight Arrow Connector 16"/>
          <p:cNvCxnSpPr>
            <a:endCxn id="21" idx="3"/>
          </p:cNvCxnSpPr>
          <p:nvPr/>
        </p:nvCxnSpPr>
        <p:spPr>
          <a:xfrm flipH="1" flipV="1">
            <a:off x="7066303" y="3174058"/>
            <a:ext cx="1365818" cy="27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001873" y="2943225"/>
            <a:ext cx="2064430" cy="461665"/>
          </a:xfrm>
          <a:prstGeom prst="rect">
            <a:avLst/>
          </a:prstGeom>
          <a:noFill/>
        </p:spPr>
        <p:txBody>
          <a:bodyPr wrap="square" rtlCol="1">
            <a:spAutoFit/>
          </a:bodyPr>
          <a:lstStyle/>
          <a:p>
            <a:r>
              <a:rPr lang="en-US" sz="1200" b="1" dirty="0"/>
              <a:t>Text input –checking if the email is valid.</a:t>
            </a:r>
            <a:endParaRPr lang="he-IL" sz="1200" b="1" dirty="0"/>
          </a:p>
        </p:txBody>
      </p:sp>
      <p:sp>
        <p:nvSpPr>
          <p:cNvPr id="25" name="TextBox 24"/>
          <p:cNvSpPr txBox="1"/>
          <p:nvPr/>
        </p:nvSpPr>
        <p:spPr>
          <a:xfrm>
            <a:off x="5023268" y="3557736"/>
            <a:ext cx="1837077" cy="461665"/>
          </a:xfrm>
          <a:prstGeom prst="rect">
            <a:avLst/>
          </a:prstGeom>
          <a:noFill/>
        </p:spPr>
        <p:txBody>
          <a:bodyPr wrap="square" rtlCol="1">
            <a:spAutoFit/>
          </a:bodyPr>
          <a:lstStyle/>
          <a:p>
            <a:r>
              <a:rPr lang="en-US" sz="1200" b="1" dirty="0"/>
              <a:t>Text input – checking if the password is valid.</a:t>
            </a:r>
            <a:endParaRPr lang="he-IL" sz="1200" b="1" dirty="0"/>
          </a:p>
        </p:txBody>
      </p:sp>
      <p:cxnSp>
        <p:nvCxnSpPr>
          <p:cNvPr id="27" name="Straight Arrow Connector 26"/>
          <p:cNvCxnSpPr>
            <a:endCxn id="25" idx="1"/>
          </p:cNvCxnSpPr>
          <p:nvPr/>
        </p:nvCxnSpPr>
        <p:spPr>
          <a:xfrm flipV="1">
            <a:off x="3943350" y="3788569"/>
            <a:ext cx="1079918" cy="3357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endCxn id="21" idx="1"/>
          </p:cNvCxnSpPr>
          <p:nvPr/>
        </p:nvCxnSpPr>
        <p:spPr>
          <a:xfrm flipV="1">
            <a:off x="3925509" y="3174058"/>
            <a:ext cx="1076364" cy="302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5" idx="3"/>
          </p:cNvCxnSpPr>
          <p:nvPr/>
        </p:nvCxnSpPr>
        <p:spPr>
          <a:xfrm flipH="1">
            <a:off x="6860345" y="3788568"/>
            <a:ext cx="157177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6362700" y="4638676"/>
            <a:ext cx="1412194" cy="461665"/>
          </a:xfrm>
          <a:prstGeom prst="rect">
            <a:avLst/>
          </a:prstGeom>
          <a:noFill/>
        </p:spPr>
        <p:txBody>
          <a:bodyPr wrap="square" rtlCol="1">
            <a:spAutoFit/>
          </a:bodyPr>
          <a:lstStyle/>
          <a:p>
            <a:r>
              <a:rPr lang="en-US" sz="1200" b="1" dirty="0"/>
              <a:t>Add to database request.</a:t>
            </a:r>
            <a:endParaRPr lang="he-IL" sz="1200" b="1" dirty="0"/>
          </a:p>
        </p:txBody>
      </p:sp>
      <p:cxnSp>
        <p:nvCxnSpPr>
          <p:cNvPr id="36" name="Straight Arrow Connector 35"/>
          <p:cNvCxnSpPr>
            <a:endCxn id="34" idx="3"/>
          </p:cNvCxnSpPr>
          <p:nvPr/>
        </p:nvCxnSpPr>
        <p:spPr>
          <a:xfrm flipH="1" flipV="1">
            <a:off x="7774894" y="4869509"/>
            <a:ext cx="657227" cy="195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6901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BD94AC-68CE-46AE-B377-160E12D63A1F}"/>
              </a:ext>
            </a:extLst>
          </p:cNvPr>
          <p:cNvSpPr>
            <a:spLocks noGrp="1"/>
          </p:cNvSpPr>
          <p:nvPr>
            <p:ph type="title"/>
          </p:nvPr>
        </p:nvSpPr>
        <p:spPr/>
        <p:txBody>
          <a:bodyPr/>
          <a:lstStyle/>
          <a:p>
            <a:pPr algn="ctr"/>
            <a:r>
              <a:rPr lang="en-US" dirty="0"/>
              <a:t>Flow</a:t>
            </a:r>
            <a:endParaRPr lang="he-IL" dirty="0"/>
          </a:p>
        </p:txBody>
      </p:sp>
      <p:sp>
        <p:nvSpPr>
          <p:cNvPr id="3" name="מציין מיקום תוכן 2">
            <a:extLst>
              <a:ext uri="{FF2B5EF4-FFF2-40B4-BE49-F238E27FC236}">
                <a16:creationId xmlns:a16="http://schemas.microsoft.com/office/drawing/2014/main" id="{467028C8-43D4-4F82-8CF4-0B1ABF7FB3F7}"/>
              </a:ext>
            </a:extLst>
          </p:cNvPr>
          <p:cNvSpPr>
            <a:spLocks noGrp="1"/>
          </p:cNvSpPr>
          <p:nvPr>
            <p:ph idx="1"/>
          </p:nvPr>
        </p:nvSpPr>
        <p:spPr>
          <a:xfrm>
            <a:off x="467810" y="1354238"/>
            <a:ext cx="10515600" cy="4730128"/>
          </a:xfrm>
        </p:spPr>
        <p:txBody>
          <a:bodyPr/>
          <a:lstStyle/>
          <a:p>
            <a:pPr marL="0" indent="0" algn="r">
              <a:buNone/>
            </a:pPr>
            <a:r>
              <a:rPr lang="he-IL" dirty="0"/>
              <a:t>משתמש נכנס למסך הרשמה/התחברות-&gt; המשתמש מתחבר לדף הראשי</a:t>
            </a:r>
          </a:p>
        </p:txBody>
      </p:sp>
      <p:sp>
        <p:nvSpPr>
          <p:cNvPr id="18" name="חץ: למטה 17">
            <a:extLst>
              <a:ext uri="{FF2B5EF4-FFF2-40B4-BE49-F238E27FC236}">
                <a16:creationId xmlns:a16="http://schemas.microsoft.com/office/drawing/2014/main" id="{10C8E3A3-2E83-4EF2-A792-20DF74E4523F}"/>
              </a:ext>
            </a:extLst>
          </p:cNvPr>
          <p:cNvSpPr/>
          <p:nvPr/>
        </p:nvSpPr>
        <p:spPr>
          <a:xfrm>
            <a:off x="3493430" y="1876110"/>
            <a:ext cx="354863" cy="975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חץ: למטה 18">
            <a:extLst>
              <a:ext uri="{FF2B5EF4-FFF2-40B4-BE49-F238E27FC236}">
                <a16:creationId xmlns:a16="http://schemas.microsoft.com/office/drawing/2014/main" id="{CFC8FB00-43CE-498B-A2BB-07FF5C40C1A5}"/>
              </a:ext>
            </a:extLst>
          </p:cNvPr>
          <p:cNvSpPr/>
          <p:nvPr/>
        </p:nvSpPr>
        <p:spPr>
          <a:xfrm>
            <a:off x="4896185" y="1841479"/>
            <a:ext cx="354863" cy="908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3" name="תיבת טקסט 22">
            <a:extLst>
              <a:ext uri="{FF2B5EF4-FFF2-40B4-BE49-F238E27FC236}">
                <a16:creationId xmlns:a16="http://schemas.microsoft.com/office/drawing/2014/main" id="{36B1799F-E737-410A-B6A0-66A6C07B7C77}"/>
              </a:ext>
            </a:extLst>
          </p:cNvPr>
          <p:cNvSpPr txBox="1"/>
          <p:nvPr/>
        </p:nvSpPr>
        <p:spPr>
          <a:xfrm>
            <a:off x="2763850" y="2884345"/>
            <a:ext cx="2132335" cy="646331"/>
          </a:xfrm>
          <a:prstGeom prst="rect">
            <a:avLst/>
          </a:prstGeom>
          <a:noFill/>
        </p:spPr>
        <p:txBody>
          <a:bodyPr wrap="square" rtlCol="1">
            <a:spAutoFit/>
          </a:bodyPr>
          <a:lstStyle/>
          <a:p>
            <a:r>
              <a:rPr lang="he-IL" dirty="0"/>
              <a:t>2)משתמש לוחץ על העלאת מתכון</a:t>
            </a:r>
          </a:p>
        </p:txBody>
      </p:sp>
      <p:sp>
        <p:nvSpPr>
          <p:cNvPr id="24" name="תיבת טקסט 23">
            <a:extLst>
              <a:ext uri="{FF2B5EF4-FFF2-40B4-BE49-F238E27FC236}">
                <a16:creationId xmlns:a16="http://schemas.microsoft.com/office/drawing/2014/main" id="{06652752-248F-42DB-BF30-7FF391BF5D85}"/>
              </a:ext>
            </a:extLst>
          </p:cNvPr>
          <p:cNvSpPr txBox="1"/>
          <p:nvPr/>
        </p:nvSpPr>
        <p:spPr>
          <a:xfrm>
            <a:off x="4650931" y="2749838"/>
            <a:ext cx="1689903" cy="1200329"/>
          </a:xfrm>
          <a:prstGeom prst="rect">
            <a:avLst/>
          </a:prstGeom>
          <a:noFill/>
        </p:spPr>
        <p:txBody>
          <a:bodyPr wrap="square" rtlCol="1">
            <a:spAutoFit/>
          </a:bodyPr>
          <a:lstStyle/>
          <a:p>
            <a:r>
              <a:rPr lang="he-IL" dirty="0"/>
              <a:t>1)משתמש לוחץ על</a:t>
            </a:r>
          </a:p>
          <a:p>
            <a:r>
              <a:rPr lang="he-IL" dirty="0"/>
              <a:t>כפתור ה-</a:t>
            </a:r>
            <a:endParaRPr lang="en-US" dirty="0"/>
          </a:p>
          <a:p>
            <a:r>
              <a:rPr lang="en-US" dirty="0" err="1"/>
              <a:t>cookme</a:t>
            </a:r>
            <a:r>
              <a:rPr lang="he-IL" dirty="0"/>
              <a:t>  </a:t>
            </a:r>
          </a:p>
        </p:txBody>
      </p:sp>
      <p:sp>
        <p:nvSpPr>
          <p:cNvPr id="27" name="חץ: למטה 26">
            <a:extLst>
              <a:ext uri="{FF2B5EF4-FFF2-40B4-BE49-F238E27FC236}">
                <a16:creationId xmlns:a16="http://schemas.microsoft.com/office/drawing/2014/main" id="{FBDAC3DE-D7B5-4383-89F4-9B3ABC471922}"/>
              </a:ext>
            </a:extLst>
          </p:cNvPr>
          <p:cNvSpPr/>
          <p:nvPr/>
        </p:nvSpPr>
        <p:spPr>
          <a:xfrm>
            <a:off x="1602444" y="1773856"/>
            <a:ext cx="354863" cy="975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תיבת טקסט 30">
            <a:extLst>
              <a:ext uri="{FF2B5EF4-FFF2-40B4-BE49-F238E27FC236}">
                <a16:creationId xmlns:a16="http://schemas.microsoft.com/office/drawing/2014/main" id="{31D12952-3418-4DD8-AC28-DF2C6B32B571}"/>
              </a:ext>
            </a:extLst>
          </p:cNvPr>
          <p:cNvSpPr txBox="1"/>
          <p:nvPr/>
        </p:nvSpPr>
        <p:spPr>
          <a:xfrm>
            <a:off x="550701" y="2815621"/>
            <a:ext cx="2174667" cy="923330"/>
          </a:xfrm>
          <a:prstGeom prst="rect">
            <a:avLst/>
          </a:prstGeom>
          <a:noFill/>
        </p:spPr>
        <p:txBody>
          <a:bodyPr wrap="square" rtlCol="1">
            <a:spAutoFit/>
          </a:bodyPr>
          <a:lstStyle/>
          <a:p>
            <a:r>
              <a:rPr lang="he-IL" dirty="0"/>
              <a:t>3)המשתמש לוחץ על כפתור המעבר לאזור האישי</a:t>
            </a:r>
          </a:p>
        </p:txBody>
      </p:sp>
      <p:sp>
        <p:nvSpPr>
          <p:cNvPr id="32" name="תיבת טקסט 31">
            <a:extLst>
              <a:ext uri="{FF2B5EF4-FFF2-40B4-BE49-F238E27FC236}">
                <a16:creationId xmlns:a16="http://schemas.microsoft.com/office/drawing/2014/main" id="{298C8F86-2EA7-44E4-B3E5-E29DC54A31BA}"/>
              </a:ext>
            </a:extLst>
          </p:cNvPr>
          <p:cNvSpPr txBox="1"/>
          <p:nvPr/>
        </p:nvSpPr>
        <p:spPr>
          <a:xfrm>
            <a:off x="7976539" y="4216901"/>
            <a:ext cx="4027526" cy="1754326"/>
          </a:xfrm>
          <a:prstGeom prst="rect">
            <a:avLst/>
          </a:prstGeom>
          <a:noFill/>
        </p:spPr>
        <p:txBody>
          <a:bodyPr wrap="square" rtlCol="1">
            <a:spAutoFit/>
          </a:bodyPr>
          <a:lstStyle/>
          <a:p>
            <a:pPr algn="r"/>
            <a:r>
              <a:rPr lang="he-IL" dirty="0"/>
              <a:t>אופציה 1: המשתמש בוחר את המצרכים שיש ברשותו מכל קטגוריית מזון-&gt; לאחר שבחר את כל המצרכים-&gt; המשתמש לוחץ על כפתור סיום החיפוש-&gt; המשתמש מקבל רשימה של כל המתכונים </a:t>
            </a:r>
            <a:r>
              <a:rPr lang="he-IL" dirty="0" err="1"/>
              <a:t>הרלוונטים</a:t>
            </a:r>
            <a:r>
              <a:rPr lang="he-IL" dirty="0"/>
              <a:t> ביותר אליו.</a:t>
            </a:r>
          </a:p>
        </p:txBody>
      </p:sp>
      <p:sp>
        <p:nvSpPr>
          <p:cNvPr id="33" name="תיבת טקסט 32">
            <a:extLst>
              <a:ext uri="{FF2B5EF4-FFF2-40B4-BE49-F238E27FC236}">
                <a16:creationId xmlns:a16="http://schemas.microsoft.com/office/drawing/2014/main" id="{FE3EAE5D-B490-4CF4-9DA8-5C2B4CA64390}"/>
              </a:ext>
            </a:extLst>
          </p:cNvPr>
          <p:cNvSpPr txBox="1"/>
          <p:nvPr/>
        </p:nvSpPr>
        <p:spPr>
          <a:xfrm>
            <a:off x="6096000" y="2179435"/>
            <a:ext cx="3317528" cy="461665"/>
          </a:xfrm>
          <a:prstGeom prst="rect">
            <a:avLst/>
          </a:prstGeom>
          <a:noFill/>
        </p:spPr>
        <p:txBody>
          <a:bodyPr wrap="square" rtlCol="1">
            <a:spAutoFit/>
          </a:bodyPr>
          <a:lstStyle/>
          <a:p>
            <a:r>
              <a:rPr lang="he-IL" sz="2400" b="1" dirty="0"/>
              <a:t>למשתמש יש 3 אופציות:</a:t>
            </a:r>
          </a:p>
        </p:txBody>
      </p:sp>
      <p:sp>
        <p:nvSpPr>
          <p:cNvPr id="34" name="תיבת טקסט 33">
            <a:extLst>
              <a:ext uri="{FF2B5EF4-FFF2-40B4-BE49-F238E27FC236}">
                <a16:creationId xmlns:a16="http://schemas.microsoft.com/office/drawing/2014/main" id="{B5860558-41BA-4C84-B024-71CE42C4788E}"/>
              </a:ext>
            </a:extLst>
          </p:cNvPr>
          <p:cNvSpPr txBox="1"/>
          <p:nvPr/>
        </p:nvSpPr>
        <p:spPr>
          <a:xfrm>
            <a:off x="4215462" y="4108006"/>
            <a:ext cx="2740422" cy="2031325"/>
          </a:xfrm>
          <a:prstGeom prst="rect">
            <a:avLst/>
          </a:prstGeom>
          <a:noFill/>
        </p:spPr>
        <p:txBody>
          <a:bodyPr wrap="square" rtlCol="1">
            <a:spAutoFit/>
          </a:bodyPr>
          <a:lstStyle/>
          <a:p>
            <a:pPr algn="r"/>
            <a:r>
              <a:rPr lang="he-IL" dirty="0"/>
              <a:t>אופציה 2: המשתמש מקליד את המצרכים למתכון, אופן ההכנה ונותן תיאור למתכון-&gt; המשתמש לוחץ על </a:t>
            </a:r>
            <a:r>
              <a:rPr lang="he-IL" dirty="0" err="1"/>
              <a:t>ההעלאת</a:t>
            </a:r>
            <a:r>
              <a:rPr lang="he-IL" dirty="0"/>
              <a:t> המתכון-&gt; אם חסר מצרך נשלחת הודעה למנהל שיוסיף אותו-&gt; המתכון עולה למאגר.</a:t>
            </a:r>
            <a:r>
              <a:rPr lang="en-US" dirty="0"/>
              <a:t> </a:t>
            </a:r>
            <a:endParaRPr lang="he-IL" dirty="0"/>
          </a:p>
        </p:txBody>
      </p:sp>
      <p:sp>
        <p:nvSpPr>
          <p:cNvPr id="38" name="תיבת טקסט 37">
            <a:extLst>
              <a:ext uri="{FF2B5EF4-FFF2-40B4-BE49-F238E27FC236}">
                <a16:creationId xmlns:a16="http://schemas.microsoft.com/office/drawing/2014/main" id="{004ED302-D697-4009-9B36-3A5453F0A3F8}"/>
              </a:ext>
            </a:extLst>
          </p:cNvPr>
          <p:cNvSpPr txBox="1"/>
          <p:nvPr/>
        </p:nvSpPr>
        <p:spPr>
          <a:xfrm>
            <a:off x="8355" y="3962070"/>
            <a:ext cx="3695544" cy="2862322"/>
          </a:xfrm>
          <a:prstGeom prst="rect">
            <a:avLst/>
          </a:prstGeom>
          <a:noFill/>
        </p:spPr>
        <p:txBody>
          <a:bodyPr wrap="square" rtlCol="1">
            <a:spAutoFit/>
          </a:bodyPr>
          <a:lstStyle/>
          <a:p>
            <a:pPr algn="r"/>
            <a:r>
              <a:rPr lang="he-IL" dirty="0"/>
              <a:t>אופציה 3: המשתמש לוחץ על כפתור הרגישויות-&gt; המשתמש יכול להוסיף לרשימת הרגישויות את כל המצרכים שאליהם הוא רגיש</a:t>
            </a:r>
          </a:p>
          <a:p>
            <a:pPr algn="r"/>
            <a:r>
              <a:rPr lang="he-IL" dirty="0"/>
              <a:t>המשתמש לוחץ על מתכונים שהעליתי-&gt; מוצגים למשתמש כל המתכונים שהוא העלה</a:t>
            </a:r>
          </a:p>
          <a:p>
            <a:pPr algn="r"/>
            <a:r>
              <a:rPr lang="he-IL" dirty="0"/>
              <a:t>המשתמש לוחץ על מתכונים אהובים-&gt; מוצגים למשתמש כל המתכונים שסימן שאהב</a:t>
            </a:r>
          </a:p>
        </p:txBody>
      </p:sp>
    </p:spTree>
    <p:extLst>
      <p:ext uri="{BB962C8B-B14F-4D97-AF65-F5344CB8AC3E}">
        <p14:creationId xmlns:p14="http://schemas.microsoft.com/office/powerpoint/2010/main" val="1210953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a:t>
            </a:r>
            <a:endParaRPr lang="he-IL"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569" y="1690688"/>
            <a:ext cx="3116850" cy="397798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550" y="1690688"/>
            <a:ext cx="6401355" cy="3429297"/>
          </a:xfrm>
          <a:prstGeom prst="rect">
            <a:avLst/>
          </a:prstGeom>
        </p:spPr>
      </p:pic>
    </p:spTree>
    <p:extLst>
      <p:ext uri="{BB962C8B-B14F-4D97-AF65-F5344CB8AC3E}">
        <p14:creationId xmlns:p14="http://schemas.microsoft.com/office/powerpoint/2010/main" val="87862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a:t>
            </a:r>
            <a:endParaRPr lang="he-IL" b="1" dirty="0"/>
          </a:p>
        </p:txBody>
      </p:sp>
      <p:pic>
        <p:nvPicPr>
          <p:cNvPr id="4" name="Content Placeholder 3"/>
          <p:cNvPicPr>
            <a:picLocks noGrp="1" noChangeAspect="1"/>
          </p:cNvPicPr>
          <p:nvPr>
            <p:ph idx="1"/>
          </p:nvPr>
        </p:nvPicPr>
        <p:blipFill>
          <a:blip r:embed="rId2"/>
          <a:stretch>
            <a:fillRect/>
          </a:stretch>
        </p:blipFill>
        <p:spPr>
          <a:xfrm>
            <a:off x="1044351" y="1897907"/>
            <a:ext cx="4054191" cy="34506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446" y="1897907"/>
            <a:ext cx="4701947" cy="3924640"/>
          </a:xfrm>
          <a:prstGeom prst="rect">
            <a:avLst/>
          </a:prstGeom>
        </p:spPr>
      </p:pic>
    </p:spTree>
    <p:extLst>
      <p:ext uri="{BB962C8B-B14F-4D97-AF65-F5344CB8AC3E}">
        <p14:creationId xmlns:p14="http://schemas.microsoft.com/office/powerpoint/2010/main" val="248382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5CE051-00FB-4992-8287-C6D56684834D}"/>
              </a:ext>
            </a:extLst>
          </p:cNvPr>
          <p:cNvSpPr>
            <a:spLocks noGrp="1"/>
          </p:cNvSpPr>
          <p:nvPr>
            <p:ph type="title"/>
          </p:nvPr>
        </p:nvSpPr>
        <p:spPr/>
        <p:txBody>
          <a:bodyPr/>
          <a:lstStyle/>
          <a:p>
            <a:r>
              <a:rPr lang="en-US" b="1" dirty="0"/>
              <a:t>MAIN OBJECTS AND METHODS IN OUR APP </a:t>
            </a:r>
            <a:endParaRPr lang="he-IL" b="1" dirty="0"/>
          </a:p>
        </p:txBody>
      </p:sp>
      <p:sp>
        <p:nvSpPr>
          <p:cNvPr id="7" name="מציין מיקום תוכן 6">
            <a:extLst>
              <a:ext uri="{FF2B5EF4-FFF2-40B4-BE49-F238E27FC236}">
                <a16:creationId xmlns:a16="http://schemas.microsoft.com/office/drawing/2014/main" id="{8552F9C8-9D4F-4E88-A6A9-5C7893B9F993}"/>
              </a:ext>
            </a:extLst>
          </p:cNvPr>
          <p:cNvSpPr>
            <a:spLocks noGrp="1"/>
          </p:cNvSpPr>
          <p:nvPr>
            <p:ph idx="1"/>
          </p:nvPr>
        </p:nvSpPr>
        <p:spPr>
          <a:xfrm>
            <a:off x="838200" y="1690688"/>
            <a:ext cx="10515600" cy="4351338"/>
          </a:xfrm>
        </p:spPr>
        <p:txBody>
          <a:bodyPr/>
          <a:lstStyle/>
          <a:p>
            <a:r>
              <a:rPr lang="en-US" dirty="0"/>
              <a:t>Search Recipes By Category Functions with </a:t>
            </a:r>
            <a:r>
              <a:rPr lang="en-US" dirty="0" err="1"/>
              <a:t>ListView</a:t>
            </a:r>
            <a:r>
              <a:rPr lang="en-US" dirty="0"/>
              <a:t> and spinner</a:t>
            </a:r>
            <a:endParaRPr lang="he-IL" dirty="0"/>
          </a:p>
        </p:txBody>
      </p:sp>
      <p:pic>
        <p:nvPicPr>
          <p:cNvPr id="9" name="תמונה 8" descr="תמונה שמכילה טקסט&#10;&#10;התיאור נוצר באופן אוטומטי">
            <a:extLst>
              <a:ext uri="{FF2B5EF4-FFF2-40B4-BE49-F238E27FC236}">
                <a16:creationId xmlns:a16="http://schemas.microsoft.com/office/drawing/2014/main" id="{97795E16-EE02-44CE-8F52-4D6A3E502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0" y="2244812"/>
            <a:ext cx="8939737" cy="4351338"/>
          </a:xfrm>
          <a:prstGeom prst="rect">
            <a:avLst/>
          </a:prstGeom>
        </p:spPr>
      </p:pic>
      <p:sp>
        <p:nvSpPr>
          <p:cNvPr id="12" name="תיבת טקסט 11">
            <a:extLst>
              <a:ext uri="{FF2B5EF4-FFF2-40B4-BE49-F238E27FC236}">
                <a16:creationId xmlns:a16="http://schemas.microsoft.com/office/drawing/2014/main" id="{1472D0A3-E860-4524-A268-CE0E9EDE4888}"/>
              </a:ext>
            </a:extLst>
          </p:cNvPr>
          <p:cNvSpPr txBox="1"/>
          <p:nvPr/>
        </p:nvSpPr>
        <p:spPr>
          <a:xfrm>
            <a:off x="9491242" y="2489655"/>
            <a:ext cx="2222338" cy="1569660"/>
          </a:xfrm>
          <a:prstGeom prst="rect">
            <a:avLst/>
          </a:prstGeom>
          <a:noFill/>
        </p:spPr>
        <p:txBody>
          <a:bodyPr wrap="square" rtlCol="1">
            <a:spAutoFit/>
          </a:bodyPr>
          <a:lstStyle/>
          <a:p>
            <a:r>
              <a:rPr lang="en-US" sz="2400" b="1" dirty="0"/>
              <a:t>Insert all categories to the </a:t>
            </a:r>
            <a:r>
              <a:rPr lang="en-US" sz="2400" b="1" dirty="0" err="1"/>
              <a:t>ListView</a:t>
            </a:r>
            <a:r>
              <a:rPr lang="en-US" sz="2400" b="1" dirty="0"/>
              <a:t> Adapter</a:t>
            </a:r>
            <a:endParaRPr lang="he-IL" sz="2400" b="1" dirty="0"/>
          </a:p>
        </p:txBody>
      </p:sp>
    </p:spTree>
    <p:extLst>
      <p:ext uri="{BB962C8B-B14F-4D97-AF65-F5344CB8AC3E}">
        <p14:creationId xmlns:p14="http://schemas.microsoft.com/office/powerpoint/2010/main" val="4659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83B919-4C9F-4273-8299-F71013D1ACA2}"/>
              </a:ext>
            </a:extLst>
          </p:cNvPr>
          <p:cNvSpPr>
            <a:spLocks noGrp="1"/>
          </p:cNvSpPr>
          <p:nvPr>
            <p:ph type="title"/>
          </p:nvPr>
        </p:nvSpPr>
        <p:spPr/>
        <p:txBody>
          <a:bodyPr/>
          <a:lstStyle/>
          <a:p>
            <a:r>
              <a:rPr lang="en-US" b="1"/>
              <a:t>MAIN OBJECTS AND METHODS IN OUR APP </a:t>
            </a:r>
            <a:endParaRPr lang="he-IL" dirty="0"/>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50453DBD-DFCD-4476-847A-58A424F8F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6387"/>
            <a:ext cx="11220087" cy="5281613"/>
          </a:xfrm>
        </p:spPr>
      </p:pic>
      <p:sp>
        <p:nvSpPr>
          <p:cNvPr id="7" name="תיבת טקסט 6">
            <a:extLst>
              <a:ext uri="{FF2B5EF4-FFF2-40B4-BE49-F238E27FC236}">
                <a16:creationId xmlns:a16="http://schemas.microsoft.com/office/drawing/2014/main" id="{446622C1-4B69-4580-987C-032DF41487B2}"/>
              </a:ext>
            </a:extLst>
          </p:cNvPr>
          <p:cNvSpPr txBox="1"/>
          <p:nvPr/>
        </p:nvSpPr>
        <p:spPr>
          <a:xfrm>
            <a:off x="8835703" y="3702043"/>
            <a:ext cx="2384384" cy="2308324"/>
          </a:xfrm>
          <a:prstGeom prst="rect">
            <a:avLst/>
          </a:prstGeom>
          <a:noFill/>
        </p:spPr>
        <p:txBody>
          <a:bodyPr wrap="square" rtlCol="1">
            <a:spAutoFit/>
          </a:bodyPr>
          <a:lstStyle/>
          <a:p>
            <a:r>
              <a:rPr lang="en-US" sz="2400" b="1" dirty="0">
                <a:solidFill>
                  <a:schemeClr val="bg1"/>
                </a:solidFill>
              </a:rPr>
              <a:t>When category is selected all the ingredients belongs to this category are shown</a:t>
            </a:r>
            <a:endParaRPr lang="he-IL" sz="2400" b="1" dirty="0">
              <a:solidFill>
                <a:schemeClr val="bg1"/>
              </a:solidFill>
            </a:endParaRPr>
          </a:p>
        </p:txBody>
      </p:sp>
    </p:spTree>
    <p:extLst>
      <p:ext uri="{BB962C8B-B14F-4D97-AF65-F5344CB8AC3E}">
        <p14:creationId xmlns:p14="http://schemas.microsoft.com/office/powerpoint/2010/main" val="171912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3331C3-A1E5-4AD5-B169-F381C5507D45}"/>
              </a:ext>
            </a:extLst>
          </p:cNvPr>
          <p:cNvSpPr>
            <a:spLocks noGrp="1"/>
          </p:cNvSpPr>
          <p:nvPr>
            <p:ph type="title"/>
          </p:nvPr>
        </p:nvSpPr>
        <p:spPr/>
        <p:txBody>
          <a:bodyPr/>
          <a:lstStyle/>
          <a:p>
            <a:r>
              <a:rPr lang="en-US" b="1" dirty="0"/>
              <a:t>MAIN OBJECTS AND METHODS IN OUR APP </a:t>
            </a:r>
            <a:endParaRPr lang="he-IL" dirty="0"/>
          </a:p>
        </p:txBody>
      </p:sp>
      <p:sp>
        <p:nvSpPr>
          <p:cNvPr id="3" name="מציין מיקום תוכן 2">
            <a:extLst>
              <a:ext uri="{FF2B5EF4-FFF2-40B4-BE49-F238E27FC236}">
                <a16:creationId xmlns:a16="http://schemas.microsoft.com/office/drawing/2014/main" id="{1745D51D-EECE-4383-8B44-388D031737AF}"/>
              </a:ext>
            </a:extLst>
          </p:cNvPr>
          <p:cNvSpPr>
            <a:spLocks noGrp="1"/>
          </p:cNvSpPr>
          <p:nvPr>
            <p:ph idx="1"/>
          </p:nvPr>
        </p:nvSpPr>
        <p:spPr/>
        <p:txBody>
          <a:bodyPr/>
          <a:lstStyle/>
          <a:p>
            <a:r>
              <a:rPr lang="en-US" dirty="0"/>
              <a:t>Add selected Ingredients to cart function</a:t>
            </a:r>
          </a:p>
          <a:p>
            <a:r>
              <a:rPr lang="en-US" dirty="0"/>
              <a:t> </a:t>
            </a:r>
            <a:endParaRPr lang="he-IL" dirty="0"/>
          </a:p>
        </p:txBody>
      </p:sp>
      <p:pic>
        <p:nvPicPr>
          <p:cNvPr id="5" name="תמונה 4" descr="תמונה שמכילה טקסט&#10;&#10;התיאור נוצר באופן אוטומטי">
            <a:extLst>
              <a:ext uri="{FF2B5EF4-FFF2-40B4-BE49-F238E27FC236}">
                <a16:creationId xmlns:a16="http://schemas.microsoft.com/office/drawing/2014/main" id="{AD7E7B9C-3E82-4309-A822-878423484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9" y="2255476"/>
            <a:ext cx="8728117" cy="4602523"/>
          </a:xfrm>
          <a:prstGeom prst="rect">
            <a:avLst/>
          </a:prstGeom>
        </p:spPr>
      </p:pic>
    </p:spTree>
    <p:extLst>
      <p:ext uri="{BB962C8B-B14F-4D97-AF65-F5344CB8AC3E}">
        <p14:creationId xmlns:p14="http://schemas.microsoft.com/office/powerpoint/2010/main" val="4088516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023D4F-97C3-44F2-A32D-3D3D71890DF3}"/>
              </a:ext>
            </a:extLst>
          </p:cNvPr>
          <p:cNvSpPr>
            <a:spLocks noGrp="1"/>
          </p:cNvSpPr>
          <p:nvPr>
            <p:ph type="title"/>
          </p:nvPr>
        </p:nvSpPr>
        <p:spPr/>
        <p:txBody>
          <a:bodyPr/>
          <a:lstStyle/>
          <a:p>
            <a:r>
              <a:rPr lang="en-US" b="1" dirty="0"/>
              <a:t>MAIN OBJECTS AND METHODS IN OUR APP </a:t>
            </a:r>
            <a:endParaRPr lang="he-IL" dirty="0"/>
          </a:p>
        </p:txBody>
      </p:sp>
      <p:sp>
        <p:nvSpPr>
          <p:cNvPr id="3" name="מציין מיקום תוכן 2">
            <a:extLst>
              <a:ext uri="{FF2B5EF4-FFF2-40B4-BE49-F238E27FC236}">
                <a16:creationId xmlns:a16="http://schemas.microsoft.com/office/drawing/2014/main" id="{20E10EDA-26C1-4B23-A76E-F2052C6BB308}"/>
              </a:ext>
            </a:extLst>
          </p:cNvPr>
          <p:cNvSpPr>
            <a:spLocks noGrp="1"/>
          </p:cNvSpPr>
          <p:nvPr>
            <p:ph idx="1"/>
          </p:nvPr>
        </p:nvSpPr>
        <p:spPr/>
        <p:txBody>
          <a:bodyPr/>
          <a:lstStyle/>
          <a:p>
            <a:r>
              <a:rPr lang="en-US" dirty="0"/>
              <a:t>Upload Recipe by user Function</a:t>
            </a:r>
            <a:endParaRPr lang="he-IL" dirty="0"/>
          </a:p>
        </p:txBody>
      </p:sp>
      <p:pic>
        <p:nvPicPr>
          <p:cNvPr id="5" name="תמונה 4" descr="תמונה שמכילה טקסט&#10;&#10;התיאור נוצר באופן אוטומטי">
            <a:extLst>
              <a:ext uri="{FF2B5EF4-FFF2-40B4-BE49-F238E27FC236}">
                <a16:creationId xmlns:a16="http://schemas.microsoft.com/office/drawing/2014/main" id="{FD076107-A843-4D36-8E41-FF9626EBC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57425"/>
            <a:ext cx="10336970" cy="4486562"/>
          </a:xfrm>
          <a:prstGeom prst="rect">
            <a:avLst/>
          </a:prstGeom>
        </p:spPr>
      </p:pic>
    </p:spTree>
    <p:extLst>
      <p:ext uri="{BB962C8B-B14F-4D97-AF65-F5344CB8AC3E}">
        <p14:creationId xmlns:p14="http://schemas.microsoft.com/office/powerpoint/2010/main" val="2901420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14EDC2-39CC-40C0-8604-E461143222B0}"/>
              </a:ext>
            </a:extLst>
          </p:cNvPr>
          <p:cNvSpPr>
            <a:spLocks noGrp="1"/>
          </p:cNvSpPr>
          <p:nvPr>
            <p:ph type="title"/>
          </p:nvPr>
        </p:nvSpPr>
        <p:spPr/>
        <p:txBody>
          <a:bodyPr/>
          <a:lstStyle/>
          <a:p>
            <a:r>
              <a:rPr lang="en-US" b="1" dirty="0"/>
              <a:t>MAIN OBJECTS AND METHODS IN OUR APP </a:t>
            </a:r>
            <a:endParaRPr lang="he-IL" dirty="0"/>
          </a:p>
        </p:txBody>
      </p:sp>
      <p:sp>
        <p:nvSpPr>
          <p:cNvPr id="7" name="מציין מיקום תוכן 6">
            <a:extLst>
              <a:ext uri="{FF2B5EF4-FFF2-40B4-BE49-F238E27FC236}">
                <a16:creationId xmlns:a16="http://schemas.microsoft.com/office/drawing/2014/main" id="{7AB86264-C656-4D7E-96ED-594AA8FB46CD}"/>
              </a:ext>
            </a:extLst>
          </p:cNvPr>
          <p:cNvSpPr>
            <a:spLocks noGrp="1"/>
          </p:cNvSpPr>
          <p:nvPr>
            <p:ph idx="1"/>
          </p:nvPr>
        </p:nvSpPr>
        <p:spPr/>
        <p:txBody>
          <a:bodyPr/>
          <a:lstStyle/>
          <a:p>
            <a:r>
              <a:rPr lang="en-US" dirty="0"/>
              <a:t>Insert Ingredient to firebase function</a:t>
            </a:r>
          </a:p>
          <a:p>
            <a:endParaRPr lang="he-IL" dirty="0"/>
          </a:p>
        </p:txBody>
      </p:sp>
      <p:pic>
        <p:nvPicPr>
          <p:cNvPr id="9" name="תמונה 8">
            <a:extLst>
              <a:ext uri="{FF2B5EF4-FFF2-40B4-BE49-F238E27FC236}">
                <a16:creationId xmlns:a16="http://schemas.microsoft.com/office/drawing/2014/main" id="{AD0047BC-D26D-435E-AFB2-01B6BE8A8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85" y="2793700"/>
            <a:ext cx="9191429" cy="3182894"/>
          </a:xfrm>
          <a:prstGeom prst="rect">
            <a:avLst/>
          </a:prstGeom>
        </p:spPr>
      </p:pic>
    </p:spTree>
    <p:extLst>
      <p:ext uri="{BB962C8B-B14F-4D97-AF65-F5344CB8AC3E}">
        <p14:creationId xmlns:p14="http://schemas.microsoft.com/office/powerpoint/2010/main" val="256922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4B988A-FE3A-4782-8670-7FB9BE9DC2E3}"/>
              </a:ext>
            </a:extLst>
          </p:cNvPr>
          <p:cNvSpPr>
            <a:spLocks noGrp="1"/>
          </p:cNvSpPr>
          <p:nvPr>
            <p:ph type="title"/>
          </p:nvPr>
        </p:nvSpPr>
        <p:spPr/>
        <p:txBody>
          <a:bodyPr/>
          <a:lstStyle/>
          <a:p>
            <a:r>
              <a:rPr lang="en-US" b="1" dirty="0"/>
              <a:t>MAIN OBJECTS AND METHODS IN OUR APP </a:t>
            </a:r>
            <a:endParaRPr lang="he-IL" dirty="0"/>
          </a:p>
        </p:txBody>
      </p:sp>
      <p:sp>
        <p:nvSpPr>
          <p:cNvPr id="3" name="מציין מיקום תוכן 2">
            <a:extLst>
              <a:ext uri="{FF2B5EF4-FFF2-40B4-BE49-F238E27FC236}">
                <a16:creationId xmlns:a16="http://schemas.microsoft.com/office/drawing/2014/main" id="{6351A663-308B-4F2E-A99F-4F773B5BCB68}"/>
              </a:ext>
            </a:extLst>
          </p:cNvPr>
          <p:cNvSpPr>
            <a:spLocks noGrp="1"/>
          </p:cNvSpPr>
          <p:nvPr>
            <p:ph idx="1"/>
          </p:nvPr>
        </p:nvSpPr>
        <p:spPr/>
        <p:txBody>
          <a:bodyPr/>
          <a:lstStyle/>
          <a:p>
            <a:pPr marL="0" indent="0">
              <a:buNone/>
            </a:pPr>
            <a:r>
              <a:rPr lang="en-US" dirty="0"/>
              <a:t>Get information about recipe function </a:t>
            </a:r>
          </a:p>
          <a:p>
            <a:pPr marL="0" indent="0">
              <a:buNone/>
            </a:pPr>
            <a:endParaRPr lang="en-US" dirty="0"/>
          </a:p>
          <a:p>
            <a:endParaRPr lang="he-IL" dirty="0"/>
          </a:p>
        </p:txBody>
      </p:sp>
      <p:pic>
        <p:nvPicPr>
          <p:cNvPr id="5" name="תמונה 4" descr="תמונה שמכילה טקסט&#10;&#10;התיאור נוצר באופן אוטומטי">
            <a:extLst>
              <a:ext uri="{FF2B5EF4-FFF2-40B4-BE49-F238E27FC236}">
                <a16:creationId xmlns:a16="http://schemas.microsoft.com/office/drawing/2014/main" id="{6F7FF47E-6579-43AB-9A7E-13EDB9AC3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45" y="2522356"/>
            <a:ext cx="7969986" cy="3789544"/>
          </a:xfrm>
          <a:prstGeom prst="rect">
            <a:avLst/>
          </a:prstGeom>
        </p:spPr>
      </p:pic>
    </p:spTree>
    <p:extLst>
      <p:ext uri="{BB962C8B-B14F-4D97-AF65-F5344CB8AC3E}">
        <p14:creationId xmlns:p14="http://schemas.microsoft.com/office/powerpoint/2010/main" val="416261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5E1B02-8160-4455-BCFE-9734082E90B1}"/>
              </a:ext>
            </a:extLst>
          </p:cNvPr>
          <p:cNvSpPr>
            <a:spLocks noGrp="1"/>
          </p:cNvSpPr>
          <p:nvPr>
            <p:ph type="title"/>
          </p:nvPr>
        </p:nvSpPr>
        <p:spPr/>
        <p:txBody>
          <a:bodyPr/>
          <a:lstStyle/>
          <a:p>
            <a:r>
              <a:rPr lang="en-US" b="1" dirty="0"/>
              <a:t>MAIN OBJECTS AND METHODS IN OUR APP </a:t>
            </a:r>
            <a:endParaRPr lang="he-IL" dirty="0"/>
          </a:p>
        </p:txBody>
      </p:sp>
      <p:sp>
        <p:nvSpPr>
          <p:cNvPr id="7" name="מציין מיקום תוכן 6">
            <a:extLst>
              <a:ext uri="{FF2B5EF4-FFF2-40B4-BE49-F238E27FC236}">
                <a16:creationId xmlns:a16="http://schemas.microsoft.com/office/drawing/2014/main" id="{A0C26E97-5CBB-40A1-ADFA-FA43609C647D}"/>
              </a:ext>
            </a:extLst>
          </p:cNvPr>
          <p:cNvSpPr>
            <a:spLocks noGrp="1"/>
          </p:cNvSpPr>
          <p:nvPr>
            <p:ph idx="1"/>
          </p:nvPr>
        </p:nvSpPr>
        <p:spPr/>
        <p:txBody>
          <a:bodyPr/>
          <a:lstStyle/>
          <a:p>
            <a:pPr marL="0" indent="0">
              <a:buNone/>
            </a:pPr>
            <a:r>
              <a:rPr lang="en-US" dirty="0"/>
              <a:t>User recipes management in firebase with recycler view</a:t>
            </a:r>
          </a:p>
          <a:p>
            <a:pPr marL="0" indent="0">
              <a:buNone/>
            </a:pPr>
            <a:endParaRPr lang="he-IL" dirty="0"/>
          </a:p>
        </p:txBody>
      </p:sp>
      <p:pic>
        <p:nvPicPr>
          <p:cNvPr id="9" name="תמונה 8" descr="תמונה שמכילה טקסט&#10;&#10;התיאור נוצר באופן אוטומטי">
            <a:extLst>
              <a:ext uri="{FF2B5EF4-FFF2-40B4-BE49-F238E27FC236}">
                <a16:creationId xmlns:a16="http://schemas.microsoft.com/office/drawing/2014/main" id="{5CAD5BB0-B1E5-4381-B525-78A735388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4" y="2251108"/>
            <a:ext cx="7048501" cy="4451412"/>
          </a:xfrm>
          <a:prstGeom prst="rect">
            <a:avLst/>
          </a:prstGeom>
        </p:spPr>
      </p:pic>
    </p:spTree>
    <p:extLst>
      <p:ext uri="{BB962C8B-B14F-4D97-AF65-F5344CB8AC3E}">
        <p14:creationId xmlns:p14="http://schemas.microsoft.com/office/powerpoint/2010/main" val="335620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HOME PAGE</a:t>
            </a:r>
            <a:endParaRPr lang="he-IL"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48175" y="1690688"/>
            <a:ext cx="2442708" cy="4800601"/>
          </a:xfrm>
        </p:spPr>
      </p:pic>
      <p:sp>
        <p:nvSpPr>
          <p:cNvPr id="5" name="TextBox 4"/>
          <p:cNvSpPr txBox="1"/>
          <p:nvPr/>
        </p:nvSpPr>
        <p:spPr>
          <a:xfrm>
            <a:off x="8201335" y="2039556"/>
            <a:ext cx="2767467" cy="954107"/>
          </a:xfrm>
          <a:prstGeom prst="rect">
            <a:avLst/>
          </a:prstGeom>
          <a:noFill/>
        </p:spPr>
        <p:txBody>
          <a:bodyPr wrap="square" rtlCol="1">
            <a:spAutoFit/>
          </a:bodyPr>
          <a:lstStyle/>
          <a:p>
            <a:r>
              <a:rPr lang="en-US" sz="1400" b="1" dirty="0"/>
              <a:t>Personal area button – the user can edit his sensibilities, see his favorite recipes and see the recipes he has uploaded.</a:t>
            </a:r>
            <a:endParaRPr lang="he-IL" sz="1400" b="1" dirty="0"/>
          </a:p>
        </p:txBody>
      </p:sp>
      <p:sp>
        <p:nvSpPr>
          <p:cNvPr id="6" name="TextBox 5"/>
          <p:cNvSpPr txBox="1"/>
          <p:nvPr/>
        </p:nvSpPr>
        <p:spPr>
          <a:xfrm>
            <a:off x="8185588" y="3352324"/>
            <a:ext cx="3747011" cy="738664"/>
          </a:xfrm>
          <a:prstGeom prst="rect">
            <a:avLst/>
          </a:prstGeom>
          <a:noFill/>
        </p:spPr>
        <p:txBody>
          <a:bodyPr wrap="square" rtlCol="1">
            <a:spAutoFit/>
          </a:bodyPr>
          <a:lstStyle/>
          <a:p>
            <a:r>
              <a:rPr lang="en-US" sz="1400" b="1" dirty="0"/>
              <a:t>Recipe search button - the user will enter products that are in his home and the app will return the recipes that are relevant to him.</a:t>
            </a:r>
            <a:endParaRPr lang="he-IL" sz="1400" b="1" dirty="0"/>
          </a:p>
        </p:txBody>
      </p:sp>
      <p:sp>
        <p:nvSpPr>
          <p:cNvPr id="8" name="TextBox 7"/>
          <p:cNvSpPr txBox="1"/>
          <p:nvPr/>
        </p:nvSpPr>
        <p:spPr>
          <a:xfrm>
            <a:off x="8201335" y="4439856"/>
            <a:ext cx="3152465" cy="523220"/>
          </a:xfrm>
          <a:prstGeom prst="rect">
            <a:avLst/>
          </a:prstGeom>
          <a:noFill/>
        </p:spPr>
        <p:txBody>
          <a:bodyPr wrap="square" rtlCol="1">
            <a:spAutoFit/>
          </a:bodyPr>
          <a:lstStyle/>
          <a:p>
            <a:r>
              <a:rPr lang="en-US" sz="1400" b="1" dirty="0"/>
              <a:t>Recipe upload button - The user will be able to upload recipes to the app.</a:t>
            </a:r>
            <a:endParaRPr lang="he-IL" sz="1400" b="1" dirty="0"/>
          </a:p>
        </p:txBody>
      </p:sp>
      <p:cxnSp>
        <p:nvCxnSpPr>
          <p:cNvPr id="10" name="Straight Arrow Connector 9"/>
          <p:cNvCxnSpPr>
            <a:endCxn id="8" idx="1"/>
          </p:cNvCxnSpPr>
          <p:nvPr/>
        </p:nvCxnSpPr>
        <p:spPr>
          <a:xfrm flipV="1">
            <a:off x="6609548" y="4701466"/>
            <a:ext cx="159178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5972175" y="3733629"/>
            <a:ext cx="2213413" cy="96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flipV="1">
            <a:off x="4781550" y="2516610"/>
            <a:ext cx="3419785" cy="26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75" y="1681164"/>
            <a:ext cx="2457977" cy="4810125"/>
          </a:xfrm>
          <a:prstGeom prst="rect">
            <a:avLst/>
          </a:prstGeom>
        </p:spPr>
      </p:pic>
      <p:cxnSp>
        <p:nvCxnSpPr>
          <p:cNvPr id="29" name="Straight Arrow Connector 28"/>
          <p:cNvCxnSpPr/>
          <p:nvPr/>
        </p:nvCxnSpPr>
        <p:spPr>
          <a:xfrm flipH="1">
            <a:off x="3454152" y="1838326"/>
            <a:ext cx="994024" cy="157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3612127" y="1567907"/>
            <a:ext cx="757958" cy="307777"/>
          </a:xfrm>
          <a:prstGeom prst="rect">
            <a:avLst/>
          </a:prstGeom>
          <a:noFill/>
        </p:spPr>
        <p:txBody>
          <a:bodyPr wrap="square" rtlCol="1">
            <a:spAutoFit/>
          </a:bodyPr>
          <a:lstStyle/>
          <a:p>
            <a:r>
              <a:rPr lang="en-US" sz="1400" b="1" dirty="0"/>
              <a:t>Menu</a:t>
            </a:r>
            <a:endParaRPr lang="he-IL" sz="1400" b="1" dirty="0"/>
          </a:p>
        </p:txBody>
      </p:sp>
    </p:spTree>
    <p:extLst>
      <p:ext uri="{BB962C8B-B14F-4D97-AF65-F5344CB8AC3E}">
        <p14:creationId xmlns:p14="http://schemas.microsoft.com/office/powerpoint/2010/main" val="135942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D09ED8-14D8-4D80-8EE9-3838607B04A9}"/>
              </a:ext>
            </a:extLst>
          </p:cNvPr>
          <p:cNvSpPr>
            <a:spLocks noGrp="1"/>
          </p:cNvSpPr>
          <p:nvPr>
            <p:ph type="title"/>
          </p:nvPr>
        </p:nvSpPr>
        <p:spPr/>
        <p:txBody>
          <a:bodyPr/>
          <a:lstStyle/>
          <a:p>
            <a:r>
              <a:rPr lang="en-US" b="1" dirty="0"/>
              <a:t>MAIN OBJECTS AND METHODS IN OUR APP </a:t>
            </a:r>
            <a:endParaRPr lang="he-IL" dirty="0"/>
          </a:p>
        </p:txBody>
      </p:sp>
      <p:sp>
        <p:nvSpPr>
          <p:cNvPr id="7" name="מציין מיקום תוכן 6">
            <a:extLst>
              <a:ext uri="{FF2B5EF4-FFF2-40B4-BE49-F238E27FC236}">
                <a16:creationId xmlns:a16="http://schemas.microsoft.com/office/drawing/2014/main" id="{2F36BD1F-FAF5-409A-9F0C-EFBF2D9D5434}"/>
              </a:ext>
            </a:extLst>
          </p:cNvPr>
          <p:cNvSpPr>
            <a:spLocks noGrp="1"/>
          </p:cNvSpPr>
          <p:nvPr>
            <p:ph idx="1"/>
          </p:nvPr>
        </p:nvSpPr>
        <p:spPr/>
        <p:txBody>
          <a:bodyPr/>
          <a:lstStyle/>
          <a:p>
            <a:r>
              <a:rPr lang="en-US" dirty="0"/>
              <a:t>Delete recipe from User recipes</a:t>
            </a:r>
          </a:p>
          <a:p>
            <a:endParaRPr lang="he-IL" dirty="0"/>
          </a:p>
        </p:txBody>
      </p:sp>
      <p:pic>
        <p:nvPicPr>
          <p:cNvPr id="9" name="תמונה 8" descr="תמונה שמכילה טקסט&#10;&#10;התיאור נוצר באופן אוטומטי">
            <a:extLst>
              <a:ext uri="{FF2B5EF4-FFF2-40B4-BE49-F238E27FC236}">
                <a16:creationId xmlns:a16="http://schemas.microsoft.com/office/drawing/2014/main" id="{D6193DB7-3015-4504-B9FE-71D941055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384" y="2428875"/>
            <a:ext cx="8550381" cy="4429125"/>
          </a:xfrm>
          <a:prstGeom prst="rect">
            <a:avLst/>
          </a:prstGeom>
        </p:spPr>
      </p:pic>
    </p:spTree>
    <p:extLst>
      <p:ext uri="{BB962C8B-B14F-4D97-AF65-F5344CB8AC3E}">
        <p14:creationId xmlns:p14="http://schemas.microsoft.com/office/powerpoint/2010/main" val="229104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6E652E-D757-46FF-9CF7-682E23D37680}"/>
              </a:ext>
            </a:extLst>
          </p:cNvPr>
          <p:cNvSpPr>
            <a:spLocks noGrp="1"/>
          </p:cNvSpPr>
          <p:nvPr>
            <p:ph type="title"/>
          </p:nvPr>
        </p:nvSpPr>
        <p:spPr/>
        <p:txBody>
          <a:bodyPr/>
          <a:lstStyle/>
          <a:p>
            <a:r>
              <a:rPr lang="en-US" b="1" dirty="0"/>
              <a:t>MAIN OBJECTS AND METHODS IN OUR APP </a:t>
            </a:r>
            <a:endParaRPr lang="he-IL" dirty="0"/>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C2B92313-BC3F-4284-BB82-C901ACF2A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100" y="1828799"/>
            <a:ext cx="10125328" cy="4590474"/>
          </a:xfrm>
        </p:spPr>
      </p:pic>
    </p:spTree>
    <p:extLst>
      <p:ext uri="{BB962C8B-B14F-4D97-AF65-F5344CB8AC3E}">
        <p14:creationId xmlns:p14="http://schemas.microsoft.com/office/powerpoint/2010/main" val="3873533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611EFB-1D80-47AA-879B-1C6EABF2CCC3}"/>
              </a:ext>
            </a:extLst>
          </p:cNvPr>
          <p:cNvSpPr>
            <a:spLocks noGrp="1"/>
          </p:cNvSpPr>
          <p:nvPr>
            <p:ph type="title"/>
          </p:nvPr>
        </p:nvSpPr>
        <p:spPr/>
        <p:txBody>
          <a:bodyPr/>
          <a:lstStyle/>
          <a:p>
            <a:r>
              <a:rPr lang="en-US" b="1" dirty="0"/>
              <a:t>MAIN OBJECTS AND METHODS IN OUR APP </a:t>
            </a:r>
            <a:endParaRPr lang="he-IL" dirty="0"/>
          </a:p>
        </p:txBody>
      </p:sp>
      <p:sp>
        <p:nvSpPr>
          <p:cNvPr id="3" name="מציין מיקום תוכן 2">
            <a:extLst>
              <a:ext uri="{FF2B5EF4-FFF2-40B4-BE49-F238E27FC236}">
                <a16:creationId xmlns:a16="http://schemas.microsoft.com/office/drawing/2014/main" id="{EB613193-FE42-4D94-89E9-8EA445DB8C95}"/>
              </a:ext>
            </a:extLst>
          </p:cNvPr>
          <p:cNvSpPr>
            <a:spLocks noGrp="1"/>
          </p:cNvSpPr>
          <p:nvPr>
            <p:ph idx="1"/>
          </p:nvPr>
        </p:nvSpPr>
        <p:spPr/>
        <p:txBody>
          <a:bodyPr/>
          <a:lstStyle/>
          <a:p>
            <a:r>
              <a:rPr lang="en-US" dirty="0"/>
              <a:t>Choose sensitive ingredients function</a:t>
            </a:r>
            <a:endParaRPr lang="he-IL" dirty="0"/>
          </a:p>
        </p:txBody>
      </p:sp>
      <p:pic>
        <p:nvPicPr>
          <p:cNvPr id="5" name="תמונה 4" descr="תמונה שמכילה טקסט&#10;&#10;התיאור נוצר באופן אוטומטי">
            <a:extLst>
              <a:ext uri="{FF2B5EF4-FFF2-40B4-BE49-F238E27FC236}">
                <a16:creationId xmlns:a16="http://schemas.microsoft.com/office/drawing/2014/main" id="{E8895E6D-A0B3-435F-8837-E7DCE6CBE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8471"/>
            <a:ext cx="9686879" cy="4417470"/>
          </a:xfrm>
          <a:prstGeom prst="rect">
            <a:avLst/>
          </a:prstGeom>
        </p:spPr>
      </p:pic>
    </p:spTree>
    <p:extLst>
      <p:ext uri="{BB962C8B-B14F-4D97-AF65-F5344CB8AC3E}">
        <p14:creationId xmlns:p14="http://schemas.microsoft.com/office/powerpoint/2010/main" val="109739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9714F2-3D12-4441-A4DA-91D21932221E}"/>
              </a:ext>
            </a:extLst>
          </p:cNvPr>
          <p:cNvSpPr>
            <a:spLocks noGrp="1"/>
          </p:cNvSpPr>
          <p:nvPr>
            <p:ph type="title"/>
          </p:nvPr>
        </p:nvSpPr>
        <p:spPr/>
        <p:txBody>
          <a:bodyPr/>
          <a:lstStyle/>
          <a:p>
            <a:r>
              <a:rPr lang="en-US" b="1" dirty="0"/>
              <a:t>MAIN OBJECTS AND METHODS IN OUR APP </a:t>
            </a:r>
            <a:endParaRPr lang="he-IL" dirty="0"/>
          </a:p>
        </p:txBody>
      </p:sp>
      <p:sp>
        <p:nvSpPr>
          <p:cNvPr id="3" name="מציין מיקום תוכן 2">
            <a:extLst>
              <a:ext uri="{FF2B5EF4-FFF2-40B4-BE49-F238E27FC236}">
                <a16:creationId xmlns:a16="http://schemas.microsoft.com/office/drawing/2014/main" id="{29F9B5CB-5A33-4EB4-AEEB-4F41AEFA0169}"/>
              </a:ext>
            </a:extLst>
          </p:cNvPr>
          <p:cNvSpPr>
            <a:spLocks noGrp="1"/>
          </p:cNvSpPr>
          <p:nvPr>
            <p:ph idx="1"/>
          </p:nvPr>
        </p:nvSpPr>
        <p:spPr/>
        <p:txBody>
          <a:bodyPr/>
          <a:lstStyle/>
          <a:p>
            <a:r>
              <a:rPr lang="en-US" dirty="0"/>
              <a:t>Get List of Recipes by selected ingredients functions</a:t>
            </a:r>
          </a:p>
          <a:p>
            <a:endParaRPr lang="he-IL" dirty="0"/>
          </a:p>
        </p:txBody>
      </p:sp>
      <p:pic>
        <p:nvPicPr>
          <p:cNvPr id="5" name="תמונה 4" descr="תמונה שמכילה טקסט&#10;&#10;התיאור נוצר באופן אוטומטי">
            <a:extLst>
              <a:ext uri="{FF2B5EF4-FFF2-40B4-BE49-F238E27FC236}">
                <a16:creationId xmlns:a16="http://schemas.microsoft.com/office/drawing/2014/main" id="{3D353827-5457-4EE1-9BF9-480402806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483" y="2341156"/>
            <a:ext cx="7563747" cy="4238403"/>
          </a:xfrm>
          <a:prstGeom prst="rect">
            <a:avLst/>
          </a:prstGeom>
        </p:spPr>
      </p:pic>
    </p:spTree>
    <p:extLst>
      <p:ext uri="{BB962C8B-B14F-4D97-AF65-F5344CB8AC3E}">
        <p14:creationId xmlns:p14="http://schemas.microsoft.com/office/powerpoint/2010/main" val="252160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PERSONAL AREA</a:t>
            </a:r>
            <a:endParaRPr lang="he-IL"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82244" y="2624837"/>
            <a:ext cx="1722561" cy="342598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255" y="2624837"/>
            <a:ext cx="1704693" cy="342598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9871" y="1533524"/>
            <a:ext cx="1335027" cy="243518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72450" y="4283128"/>
            <a:ext cx="1332448" cy="2430483"/>
          </a:xfrm>
          <a:prstGeom prst="rect">
            <a:avLst/>
          </a:prstGeom>
        </p:spPr>
      </p:pic>
      <p:cxnSp>
        <p:nvCxnSpPr>
          <p:cNvPr id="10" name="Straight Arrow Connector 9"/>
          <p:cNvCxnSpPr>
            <a:endCxn id="5" idx="3"/>
          </p:cNvCxnSpPr>
          <p:nvPr/>
        </p:nvCxnSpPr>
        <p:spPr>
          <a:xfrm flipH="1">
            <a:off x="3247948" y="3695700"/>
            <a:ext cx="1234298" cy="642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4" idx="3"/>
            <a:endCxn id="6" idx="1"/>
          </p:cNvCxnSpPr>
          <p:nvPr/>
        </p:nvCxnSpPr>
        <p:spPr>
          <a:xfrm flipV="1">
            <a:off x="6204805" y="2751118"/>
            <a:ext cx="1965066" cy="1586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8" idx="1"/>
          </p:cNvCxnSpPr>
          <p:nvPr/>
        </p:nvCxnSpPr>
        <p:spPr>
          <a:xfrm>
            <a:off x="6204805" y="4902860"/>
            <a:ext cx="1967645" cy="595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3245369" y="3095625"/>
            <a:ext cx="1126607" cy="738664"/>
          </a:xfrm>
          <a:prstGeom prst="rect">
            <a:avLst/>
          </a:prstGeom>
          <a:noFill/>
        </p:spPr>
        <p:txBody>
          <a:bodyPr wrap="square" rtlCol="1">
            <a:spAutoFit/>
          </a:bodyPr>
          <a:lstStyle/>
          <a:p>
            <a:r>
              <a:rPr lang="en-US" sz="1400" b="1" dirty="0"/>
              <a:t>The user can set his sensitivities.</a:t>
            </a:r>
            <a:endParaRPr lang="he-IL" sz="1400" b="1" dirty="0"/>
          </a:p>
        </p:txBody>
      </p:sp>
      <p:sp>
        <p:nvSpPr>
          <p:cNvPr id="20" name="TextBox 19"/>
          <p:cNvSpPr txBox="1"/>
          <p:nvPr/>
        </p:nvSpPr>
        <p:spPr>
          <a:xfrm>
            <a:off x="6269822" y="2535451"/>
            <a:ext cx="1718867" cy="523220"/>
          </a:xfrm>
          <a:prstGeom prst="rect">
            <a:avLst/>
          </a:prstGeom>
          <a:noFill/>
        </p:spPr>
        <p:txBody>
          <a:bodyPr wrap="square" rtlCol="1">
            <a:spAutoFit/>
          </a:bodyPr>
          <a:lstStyle/>
          <a:p>
            <a:r>
              <a:rPr lang="en-US" sz="1400" b="1" dirty="0"/>
              <a:t>Displays the recipes the user liked.</a:t>
            </a:r>
            <a:endParaRPr lang="he-IL" sz="1400" b="1" dirty="0"/>
          </a:p>
        </p:txBody>
      </p:sp>
      <p:sp>
        <p:nvSpPr>
          <p:cNvPr id="21" name="TextBox 20"/>
          <p:cNvSpPr txBox="1"/>
          <p:nvPr/>
        </p:nvSpPr>
        <p:spPr>
          <a:xfrm>
            <a:off x="6269822" y="5498369"/>
            <a:ext cx="1962150" cy="584775"/>
          </a:xfrm>
          <a:prstGeom prst="rect">
            <a:avLst/>
          </a:prstGeom>
          <a:noFill/>
        </p:spPr>
        <p:txBody>
          <a:bodyPr wrap="square" rtlCol="1">
            <a:spAutoFit/>
          </a:bodyPr>
          <a:lstStyle/>
          <a:p>
            <a:r>
              <a:rPr lang="en-US" sz="1400" b="1" dirty="0"/>
              <a:t>Displays the recipes uploaded by the user</a:t>
            </a:r>
            <a:r>
              <a:rPr lang="en-US" dirty="0"/>
              <a:t>.</a:t>
            </a:r>
            <a:endParaRPr lang="he-IL" dirty="0"/>
          </a:p>
        </p:txBody>
      </p:sp>
    </p:spTree>
    <p:extLst>
      <p:ext uri="{BB962C8B-B14F-4D97-AF65-F5344CB8AC3E}">
        <p14:creationId xmlns:p14="http://schemas.microsoft.com/office/powerpoint/2010/main" val="25171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UPLOAD RECIPE</a:t>
            </a:r>
            <a:endParaRPr lang="he-IL"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9529" y="1690688"/>
            <a:ext cx="2254271" cy="4124325"/>
          </a:xfrm>
          <a:prstGeom prst="rect">
            <a:avLst/>
          </a:prstGeom>
        </p:spPr>
      </p:pic>
      <p:sp>
        <p:nvSpPr>
          <p:cNvPr id="7" name="TextBox 6"/>
          <p:cNvSpPr txBox="1"/>
          <p:nvPr/>
        </p:nvSpPr>
        <p:spPr>
          <a:xfrm>
            <a:off x="355494" y="4576564"/>
            <a:ext cx="2143124" cy="369332"/>
          </a:xfrm>
          <a:prstGeom prst="rect">
            <a:avLst/>
          </a:prstGeom>
          <a:noFill/>
        </p:spPr>
        <p:txBody>
          <a:bodyPr wrap="square" rtlCol="1">
            <a:spAutoFit/>
          </a:bodyPr>
          <a:lstStyle/>
          <a:p>
            <a:r>
              <a:rPr lang="en-US" b="1" dirty="0"/>
              <a:t>Recipe’s preparation</a:t>
            </a:r>
            <a:endParaRPr lang="he-IL" b="1" dirty="0"/>
          </a:p>
        </p:txBody>
      </p:sp>
      <p:sp>
        <p:nvSpPr>
          <p:cNvPr id="8" name="TextBox 7"/>
          <p:cNvSpPr txBox="1"/>
          <p:nvPr/>
        </p:nvSpPr>
        <p:spPr>
          <a:xfrm>
            <a:off x="428625" y="2924176"/>
            <a:ext cx="2192284" cy="369332"/>
          </a:xfrm>
          <a:prstGeom prst="rect">
            <a:avLst/>
          </a:prstGeom>
          <a:noFill/>
        </p:spPr>
        <p:txBody>
          <a:bodyPr wrap="square" rtlCol="1">
            <a:spAutoFit/>
          </a:bodyPr>
          <a:lstStyle/>
          <a:p>
            <a:r>
              <a:rPr lang="en-US" b="1" dirty="0"/>
              <a:t>Recipe’s description</a:t>
            </a:r>
            <a:endParaRPr lang="he-IL" b="1" dirty="0"/>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98618" y="1690688"/>
            <a:ext cx="2175669" cy="4351338"/>
          </a:xfrm>
        </p:spPr>
      </p:pic>
      <p:sp>
        <p:nvSpPr>
          <p:cNvPr id="12" name="TextBox 11"/>
          <p:cNvSpPr txBox="1"/>
          <p:nvPr/>
        </p:nvSpPr>
        <p:spPr>
          <a:xfrm>
            <a:off x="355494" y="4945896"/>
            <a:ext cx="1657350" cy="369332"/>
          </a:xfrm>
          <a:prstGeom prst="rect">
            <a:avLst/>
          </a:prstGeom>
          <a:noFill/>
        </p:spPr>
        <p:txBody>
          <a:bodyPr wrap="square" rtlCol="1">
            <a:spAutoFit/>
          </a:bodyPr>
          <a:lstStyle/>
          <a:p>
            <a:r>
              <a:rPr lang="en-US" b="1" dirty="0"/>
              <a:t>Recipe’s image</a:t>
            </a:r>
            <a:endParaRPr lang="he-IL" b="1" dirty="0"/>
          </a:p>
        </p:txBody>
      </p:sp>
      <p:sp>
        <p:nvSpPr>
          <p:cNvPr id="13" name="TextBox 12"/>
          <p:cNvSpPr txBox="1"/>
          <p:nvPr/>
        </p:nvSpPr>
        <p:spPr>
          <a:xfrm>
            <a:off x="428625" y="3312359"/>
            <a:ext cx="2105025" cy="369332"/>
          </a:xfrm>
          <a:prstGeom prst="rect">
            <a:avLst/>
          </a:prstGeom>
          <a:noFill/>
        </p:spPr>
        <p:txBody>
          <a:bodyPr wrap="square" rtlCol="1">
            <a:spAutoFit/>
          </a:bodyPr>
          <a:lstStyle/>
          <a:p>
            <a:r>
              <a:rPr lang="en-US" b="1" dirty="0"/>
              <a:t>Recipe’s ingredients</a:t>
            </a:r>
            <a:endParaRPr lang="he-IL" b="1" dirty="0"/>
          </a:p>
        </p:txBody>
      </p:sp>
      <p:sp>
        <p:nvSpPr>
          <p:cNvPr id="14" name="TextBox 13"/>
          <p:cNvSpPr txBox="1"/>
          <p:nvPr/>
        </p:nvSpPr>
        <p:spPr>
          <a:xfrm>
            <a:off x="434043" y="2495591"/>
            <a:ext cx="1578801" cy="369332"/>
          </a:xfrm>
          <a:prstGeom prst="rect">
            <a:avLst/>
          </a:prstGeom>
          <a:noFill/>
        </p:spPr>
        <p:txBody>
          <a:bodyPr wrap="square" rtlCol="1">
            <a:spAutoFit/>
          </a:bodyPr>
          <a:lstStyle/>
          <a:p>
            <a:r>
              <a:rPr lang="en-US" b="1" dirty="0"/>
              <a:t>Recipe’s name</a:t>
            </a:r>
            <a:endParaRPr lang="he-IL" b="1" dirty="0"/>
          </a:p>
        </p:txBody>
      </p:sp>
      <p:sp>
        <p:nvSpPr>
          <p:cNvPr id="16" name="Rectangle 15"/>
          <p:cNvSpPr/>
          <p:nvPr/>
        </p:nvSpPr>
        <p:spPr>
          <a:xfrm>
            <a:off x="5238750" y="1771830"/>
            <a:ext cx="3377326" cy="2674024"/>
          </a:xfrm>
          <a:prstGeom prst="rect">
            <a:avLst/>
          </a:prstGeom>
        </p:spPr>
        <p:txBody>
          <a:bodyPr wrap="square">
            <a:spAutoFit/>
          </a:bodyPr>
          <a:lstStyle/>
          <a:p>
            <a:r>
              <a:rPr lang="en-US" b="1" dirty="0"/>
              <a:t>This button is reserved for administrators only. When the user wants to upload a recipe with an ingredient that is not in the ingredient list he clicks on "other" and there he writes the new ingredient and then he waits for the manager to approve the new ingredient.</a:t>
            </a:r>
            <a:endParaRPr lang="he-IL" b="1" dirty="0"/>
          </a:p>
        </p:txBody>
      </p:sp>
      <p:cxnSp>
        <p:nvCxnSpPr>
          <p:cNvPr id="18" name="Straight Arrow Connector 17"/>
          <p:cNvCxnSpPr>
            <a:endCxn id="5" idx="1"/>
          </p:cNvCxnSpPr>
          <p:nvPr/>
        </p:nvCxnSpPr>
        <p:spPr>
          <a:xfrm flipV="1">
            <a:off x="4674287" y="3752851"/>
            <a:ext cx="4425242" cy="19811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431523" y="5938838"/>
            <a:ext cx="2771775" cy="646331"/>
          </a:xfrm>
          <a:prstGeom prst="rect">
            <a:avLst/>
          </a:prstGeom>
          <a:noFill/>
        </p:spPr>
        <p:txBody>
          <a:bodyPr wrap="square" rtlCol="1">
            <a:spAutoFit/>
          </a:bodyPr>
          <a:lstStyle/>
          <a:p>
            <a:r>
              <a:rPr lang="en-US" b="1" dirty="0"/>
              <a:t>The user insert the new recipe into our database.</a:t>
            </a:r>
            <a:endParaRPr lang="he-IL" b="1" dirty="0"/>
          </a:p>
        </p:txBody>
      </p:sp>
      <p:cxnSp>
        <p:nvCxnSpPr>
          <p:cNvPr id="25" name="Elbow Connector 24"/>
          <p:cNvCxnSpPr>
            <a:stCxn id="10" idx="2"/>
            <a:endCxn id="21" idx="1"/>
          </p:cNvCxnSpPr>
          <p:nvPr/>
        </p:nvCxnSpPr>
        <p:spPr>
          <a:xfrm rot="16200000" flipH="1">
            <a:off x="4398999" y="5229480"/>
            <a:ext cx="219978" cy="184507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3689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SEARCH RECIPES</a:t>
            </a:r>
            <a:endParaRPr lang="he-IL"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8270" y="1828800"/>
            <a:ext cx="2394159" cy="4351338"/>
          </a:xfrm>
        </p:spPr>
      </p:pic>
      <p:sp>
        <p:nvSpPr>
          <p:cNvPr id="5" name="TextBox 4"/>
          <p:cNvSpPr txBox="1"/>
          <p:nvPr/>
        </p:nvSpPr>
        <p:spPr>
          <a:xfrm>
            <a:off x="0" y="1690688"/>
            <a:ext cx="3562350" cy="1200329"/>
          </a:xfrm>
          <a:prstGeom prst="rect">
            <a:avLst/>
          </a:prstGeom>
          <a:noFill/>
        </p:spPr>
        <p:txBody>
          <a:bodyPr wrap="square" rtlCol="1">
            <a:spAutoFit/>
          </a:bodyPr>
          <a:lstStyle/>
          <a:p>
            <a:r>
              <a:rPr lang="en-US" b="1" dirty="0"/>
              <a:t>This is the ingredients selection page, the user can add ingredients from different categories and add them to his cart.</a:t>
            </a:r>
            <a:endParaRPr lang="he-IL" b="1" dirty="0"/>
          </a:p>
        </p:txBody>
      </p:sp>
      <p:sp>
        <p:nvSpPr>
          <p:cNvPr id="6" name="TextBox 5"/>
          <p:cNvSpPr txBox="1"/>
          <p:nvPr/>
        </p:nvSpPr>
        <p:spPr>
          <a:xfrm>
            <a:off x="142875" y="5117921"/>
            <a:ext cx="3365395" cy="646331"/>
          </a:xfrm>
          <a:prstGeom prst="rect">
            <a:avLst/>
          </a:prstGeom>
          <a:noFill/>
        </p:spPr>
        <p:txBody>
          <a:bodyPr wrap="square" rtlCol="1">
            <a:spAutoFit/>
          </a:bodyPr>
          <a:lstStyle/>
          <a:p>
            <a:r>
              <a:rPr lang="en-US" b="1" dirty="0"/>
              <a:t>The cart button will show you your selected ingredients.</a:t>
            </a:r>
            <a:endParaRPr lang="he-IL"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8396" y="1824789"/>
            <a:ext cx="2387704" cy="4355349"/>
          </a:xfrm>
          <a:prstGeom prst="rect">
            <a:avLst/>
          </a:prstGeom>
        </p:spPr>
      </p:pic>
      <p:cxnSp>
        <p:nvCxnSpPr>
          <p:cNvPr id="9" name="Elbow Connector 8"/>
          <p:cNvCxnSpPr>
            <a:endCxn id="7" idx="2"/>
          </p:cNvCxnSpPr>
          <p:nvPr/>
        </p:nvCxnSpPr>
        <p:spPr>
          <a:xfrm>
            <a:off x="4010025" y="5905500"/>
            <a:ext cx="5502223" cy="274638"/>
          </a:xfrm>
          <a:prstGeom prst="bentConnector4">
            <a:avLst>
              <a:gd name="adj1" fmla="val 893"/>
              <a:gd name="adj2" fmla="val 183237"/>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470546" y="1824789"/>
            <a:ext cx="1847850" cy="923330"/>
          </a:xfrm>
          <a:prstGeom prst="rect">
            <a:avLst/>
          </a:prstGeom>
          <a:noFill/>
        </p:spPr>
        <p:txBody>
          <a:bodyPr wrap="square" rtlCol="1">
            <a:spAutoFit/>
          </a:bodyPr>
          <a:lstStyle/>
          <a:p>
            <a:r>
              <a:rPr lang="en-US" b="1" dirty="0"/>
              <a:t>This page shows the recipe search results.</a:t>
            </a:r>
            <a:endParaRPr lang="he-IL" b="1" dirty="0"/>
          </a:p>
        </p:txBody>
      </p:sp>
    </p:spTree>
    <p:extLst>
      <p:ext uri="{BB962C8B-B14F-4D97-AF65-F5344CB8AC3E}">
        <p14:creationId xmlns:p14="http://schemas.microsoft.com/office/powerpoint/2010/main" val="70921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 CASE DIAGRAM</a:t>
            </a:r>
            <a:endParaRPr lang="he-IL" b="1"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1826"/>
            <a:ext cx="10439400" cy="5070424"/>
          </a:xfrm>
        </p:spPr>
      </p:pic>
    </p:spTree>
    <p:extLst>
      <p:ext uri="{BB962C8B-B14F-4D97-AF65-F5344CB8AC3E}">
        <p14:creationId xmlns:p14="http://schemas.microsoft.com/office/powerpoint/2010/main" val="87444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 DIAGRAM</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775" y="1514474"/>
            <a:ext cx="9753600" cy="4905375"/>
          </a:xfrm>
        </p:spPr>
      </p:pic>
    </p:spTree>
    <p:extLst>
      <p:ext uri="{BB962C8B-B14F-4D97-AF65-F5344CB8AC3E}">
        <p14:creationId xmlns:p14="http://schemas.microsoft.com/office/powerpoint/2010/main" val="58891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 DIAGRAM</a:t>
            </a:r>
            <a:endParaRPr lang="he-IL"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8750"/>
            <a:ext cx="10515600" cy="5029199"/>
          </a:xfrm>
        </p:spPr>
      </p:pic>
    </p:spTree>
    <p:extLst>
      <p:ext uri="{BB962C8B-B14F-4D97-AF65-F5344CB8AC3E}">
        <p14:creationId xmlns:p14="http://schemas.microsoft.com/office/powerpoint/2010/main" val="72854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980</Words>
  <Application>Microsoft Office PowerPoint</Application>
  <PresentationFormat>מסך רחב</PresentationFormat>
  <Paragraphs>98</Paragraphs>
  <Slides>33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33</vt:i4>
      </vt:variant>
    </vt:vector>
  </HeadingPairs>
  <TitlesOfParts>
    <vt:vector size="37" baseType="lpstr">
      <vt:lpstr>Arial</vt:lpstr>
      <vt:lpstr>Calibri</vt:lpstr>
      <vt:lpstr>Calibri Light</vt:lpstr>
      <vt:lpstr>Office Theme</vt:lpstr>
      <vt:lpstr>CookMe</vt:lpstr>
      <vt:lpstr>REGISTRATION AND LOGIN</vt:lpstr>
      <vt:lpstr>HOME PAGE</vt:lpstr>
      <vt:lpstr>PERSONAL AREA</vt:lpstr>
      <vt:lpstr>UPLOAD RECIPE</vt:lpstr>
      <vt:lpstr>SEARCH RECIPES</vt:lpstr>
      <vt:lpstr>USE CASE DIAGRAM</vt:lpstr>
      <vt:lpstr>CLASS DIAGRAM</vt:lpstr>
      <vt:lpstr>OBJECT DIAGRAM</vt:lpstr>
      <vt:lpstr>ACTIVITY DIAGRAM</vt:lpstr>
      <vt:lpstr>SEQUENCE DIAGRAM</vt:lpstr>
      <vt:lpstr>STATE MACHINE DIAGRAM</vt:lpstr>
      <vt:lpstr>ERD</vt:lpstr>
      <vt:lpstr>תיאור המערכת המתוכננת</vt:lpstr>
      <vt:lpstr>פערים בין התכנון למה שמימשנו בפועל</vt:lpstr>
      <vt:lpstr>מצגת של PowerPoint‏</vt:lpstr>
      <vt:lpstr>CookMe</vt:lpstr>
      <vt:lpstr>קהל היעד שלנו</vt:lpstr>
      <vt:lpstr>תכונות הליבה של הממשק</vt:lpstr>
      <vt:lpstr>Flow</vt:lpstr>
      <vt:lpstr>DATABASE</vt:lpstr>
      <vt:lpstr>DATABASE</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lpstr>MAIN OBJECTS AND METHODS IN OUR APP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CookMe</dc:title>
  <dc:creator>Amit Tzumi</dc:creator>
  <cp:lastModifiedBy>עומר רבין</cp:lastModifiedBy>
  <cp:revision>135</cp:revision>
  <dcterms:created xsi:type="dcterms:W3CDTF">2022-01-04T10:33:09Z</dcterms:created>
  <dcterms:modified xsi:type="dcterms:W3CDTF">2022-01-04T20:23:07Z</dcterms:modified>
</cp:coreProperties>
</file>