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58" r:id="rId3"/>
    <p:sldId id="259" r:id="rId4"/>
    <p:sldId id="264" r:id="rId5"/>
    <p:sldId id="260" r:id="rId6"/>
    <p:sldId id="265" r:id="rId7"/>
    <p:sldId id="273" r:id="rId8"/>
    <p:sldId id="274" r:id="rId9"/>
    <p:sldId id="278" r:id="rId10"/>
    <p:sldId id="277" r:id="rId11"/>
    <p:sldId id="270" r:id="rId12"/>
    <p:sldId id="268" r:id="rId13"/>
    <p:sldId id="279" r:id="rId14"/>
    <p:sldId id="271" r:id="rId15"/>
    <p:sldId id="281" r:id="rId16"/>
    <p:sldId id="275" r:id="rId17"/>
    <p:sldId id="280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222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222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222(version%201)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avi\Downloads\&#1488;&#1497;&#1505;&#1493;&#1507;%20&#1514;&#1510;&#1508;&#1497;&#1493;&#1514;%20&#1505;&#1511;&#1512;%20&#1497;&#1491;&#1506;%20&#1489;&#1499;&#1491;&#1493;&#1512;&#1490;&#1500;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222(version 1).xlsb.xlsx]כמה מהמרים לפי מין!PivotTable3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'כמה מהמרים לפי מין'!$B$3:$B$4</c:f>
              <c:strCache>
                <c:ptCount val="1"/>
                <c:pt idx="0">
                  <c:v>זכר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'כמה מהמרים לפי מין'!$A$5:$A$7</c:f>
              <c:strCache>
                <c:ptCount val="2"/>
                <c:pt idx="0">
                  <c:v>כן</c:v>
                </c:pt>
                <c:pt idx="1">
                  <c:v>לא</c:v>
                </c:pt>
              </c:strCache>
            </c:strRef>
          </c:cat>
          <c:val>
            <c:numRef>
              <c:f>'כמה מהמרים לפי מין'!$B$5:$B$7</c:f>
              <c:numCache>
                <c:formatCode>General</c:formatCode>
                <c:ptCount val="2"/>
                <c:pt idx="0">
                  <c:v>37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F-417E-841D-DD1192917C2B}"/>
            </c:ext>
          </c:extLst>
        </c:ser>
        <c:ser>
          <c:idx val="1"/>
          <c:order val="1"/>
          <c:tx>
            <c:strRef>
              <c:f>'כמה מהמרים לפי מין'!$C$3:$C$4</c:f>
              <c:strCache>
                <c:ptCount val="1"/>
                <c:pt idx="0">
                  <c:v>נקבה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'כמה מהמרים לפי מין'!$A$5:$A$7</c:f>
              <c:strCache>
                <c:ptCount val="2"/>
                <c:pt idx="0">
                  <c:v>כן</c:v>
                </c:pt>
                <c:pt idx="1">
                  <c:v>לא</c:v>
                </c:pt>
              </c:strCache>
            </c:strRef>
          </c:cat>
          <c:val>
            <c:numRef>
              <c:f>'כמה מהמרים לפי מין'!$C$5:$C$7</c:f>
              <c:numCache>
                <c:formatCode>General</c:formatCode>
                <c:ptCount val="2"/>
                <c:pt idx="0">
                  <c:v>4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1F-417E-841D-DD1192917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536048"/>
        <c:axId val="477531784"/>
      </c:barChart>
      <c:catAx>
        <c:axId val="47753604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7531784"/>
        <c:crosses val="autoZero"/>
        <c:auto val="1"/>
        <c:lblAlgn val="ctr"/>
        <c:lblOffset val="100"/>
        <c:noMultiLvlLbl val="0"/>
      </c:catAx>
      <c:valAx>
        <c:axId val="4775317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753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222(version 1).xlsb.xlsx]רמת הבנה ממוצעת של נשים וגברים!PivotTable2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'רמת הבנה ממוצעת של נשים וגברים'!$B$3</c:f>
              <c:strCache>
                <c:ptCount val="1"/>
                <c:pt idx="0">
                  <c:v>סה"כ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7C-4A41-98A5-3C27CC7E2B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7C-4A41-98A5-3C27CC7E2B4C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'רמת הבנה ממוצעת של נשים וגברים'!$A$4:$A$6</c:f>
              <c:strCache>
                <c:ptCount val="2"/>
                <c:pt idx="0">
                  <c:v>זכר</c:v>
                </c:pt>
                <c:pt idx="1">
                  <c:v>נקבה</c:v>
                </c:pt>
              </c:strCache>
            </c:strRef>
          </c:cat>
          <c:val>
            <c:numRef>
              <c:f>'רמת הבנה ממוצעת של נשים וגברים'!$B$4:$B$6</c:f>
              <c:numCache>
                <c:formatCode>General</c:formatCode>
                <c:ptCount val="2"/>
                <c:pt idx="0">
                  <c:v>7.0769230769230766</c:v>
                </c:pt>
                <c:pt idx="1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7C-4A41-98A5-3C27CC7E2B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l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(2).xlsx]יחס מהמרים אל מול שכר!PivotTable2</c:name>
    <c:fmtId val="9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'יחס מהמרים אל מול שכר'!$B$3:$B$4</c:f>
              <c:strCache>
                <c:ptCount val="1"/>
                <c:pt idx="0">
                  <c:v>כן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'יחס מהמרים אל מול שכר'!$A$5:$A$7</c:f>
              <c:strCache>
                <c:ptCount val="2"/>
                <c:pt idx="0">
                  <c:v>מעל הממוצע</c:v>
                </c:pt>
                <c:pt idx="1">
                  <c:v>מתחת לממוצע</c:v>
                </c:pt>
              </c:strCache>
            </c:strRef>
          </c:cat>
          <c:val>
            <c:numRef>
              <c:f>'יחס מהמרים אל מול שכר'!$B$5:$B$7</c:f>
              <c:numCache>
                <c:formatCode>General</c:formatCode>
                <c:ptCount val="2"/>
                <c:pt idx="0">
                  <c:v>11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943-9275-DF196CF7AAB2}"/>
            </c:ext>
          </c:extLst>
        </c:ser>
        <c:ser>
          <c:idx val="1"/>
          <c:order val="1"/>
          <c:tx>
            <c:strRef>
              <c:f>'יחס מהמרים אל מול שכר'!$C$3:$C$4</c:f>
              <c:strCache>
                <c:ptCount val="1"/>
                <c:pt idx="0">
                  <c:v>לא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'יחס מהמרים אל מול שכר'!$A$5:$A$7</c:f>
              <c:strCache>
                <c:ptCount val="2"/>
                <c:pt idx="0">
                  <c:v>מעל הממוצע</c:v>
                </c:pt>
                <c:pt idx="1">
                  <c:v>מתחת לממוצע</c:v>
                </c:pt>
              </c:strCache>
            </c:strRef>
          </c:cat>
          <c:val>
            <c:numRef>
              <c:f>'יחס מהמרים אל מול שכר'!$C$5:$C$7</c:f>
              <c:numCache>
                <c:formatCode>General</c:formatCode>
                <c:ptCount val="2"/>
                <c:pt idx="0">
                  <c:v>17</c:v>
                </c:pt>
                <c:pt idx="1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1-4943-9275-DF196CF7A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65631184"/>
        <c:axId val="565626592"/>
        <c:axId val="0"/>
      </c:bar3DChart>
      <c:catAx>
        <c:axId val="56563118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65626592"/>
        <c:crosses val="autoZero"/>
        <c:auto val="1"/>
        <c:lblAlgn val="ctr"/>
        <c:lblOffset val="100"/>
        <c:noMultiLvlLbl val="0"/>
      </c:catAx>
      <c:valAx>
        <c:axId val="56562659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656311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dTable>
      <c:spPr>
        <a:noFill/>
        <a:ln>
          <a:noFill/>
        </a:ln>
        <a:effectLst/>
      </c:spPr>
    </c:plotArea>
    <c:legend>
      <c:legendPos val="l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bestFit"/>
          <c:showLegendKey val="0"/>
          <c:showVal val="1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3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(2).xlsx]מין אל מול רמת הבנה 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'מין אל מול רמת הבנה '!$B$3:$B$4</c:f>
              <c:strCache>
                <c:ptCount val="1"/>
                <c:pt idx="0">
                  <c:v>זכר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'מין אל מול רמת הבנה '!$A$5:$A$15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'מין אל מול רמת הבנה '!$B$5:$B$15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11</c:v>
                </c:pt>
                <c:pt idx="7">
                  <c:v>18</c:v>
                </c:pt>
                <c:pt idx="8">
                  <c:v>13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3-4FE8-9E59-6442DA2F49D0}"/>
            </c:ext>
          </c:extLst>
        </c:ser>
        <c:ser>
          <c:idx val="1"/>
          <c:order val="1"/>
          <c:tx>
            <c:strRef>
              <c:f>'מין אל מול רמת הבנה '!$C$3:$C$4</c:f>
              <c:strCache>
                <c:ptCount val="1"/>
                <c:pt idx="0">
                  <c:v>נקבה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'מין אל מול רמת הבנה '!$A$5:$A$15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'מין אל מול רמת הבנה '!$C$5:$C$15</c:f>
              <c:numCache>
                <c:formatCode>General</c:formatCode>
                <c:ptCount val="10"/>
                <c:pt idx="0">
                  <c:v>18</c:v>
                </c:pt>
                <c:pt idx="1">
                  <c:v>5</c:v>
                </c:pt>
                <c:pt idx="2">
                  <c:v>8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8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3-4FE8-9E59-6442DA2F4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334056"/>
        <c:axId val="558332744"/>
      </c:barChart>
      <c:catAx>
        <c:axId val="55833405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8332744"/>
        <c:crosses val="autoZero"/>
        <c:auto val="1"/>
        <c:lblAlgn val="ctr"/>
        <c:lblOffset val="100"/>
        <c:noMultiLvlLbl val="0"/>
      </c:catAx>
      <c:valAx>
        <c:axId val="55833274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5833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222(version 1).xlsb.xlsx]פינלנד - דנמרק!PivotTable3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696090794451452"/>
          <c:y val="0.13045783070219671"/>
          <c:w val="0.57997057587221523"/>
          <c:h val="0.63625214951579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'פינלנד - דנמרק'!$B$3</c:f>
              <c:strCache>
                <c:ptCount val="1"/>
                <c:pt idx="0">
                  <c:v>סה"כ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'פינלנד - דנמרק'!$A$4:$A$12</c:f>
              <c:multiLvlStrCache>
                <c:ptCount val="6"/>
                <c:lvl>
                  <c:pt idx="0">
                    <c:v>דנמרק</c:v>
                  </c:pt>
                  <c:pt idx="1">
                    <c:v>פינלנד</c:v>
                  </c:pt>
                  <c:pt idx="2">
                    <c:v>תיקו</c:v>
                  </c:pt>
                  <c:pt idx="3">
                    <c:v>דנמרק</c:v>
                  </c:pt>
                  <c:pt idx="4">
                    <c:v>פינלנד</c:v>
                  </c:pt>
                  <c:pt idx="5">
                    <c:v>תיקו</c:v>
                  </c:pt>
                </c:lvl>
                <c:lvl>
                  <c:pt idx="0">
                    <c:v>כן</c:v>
                  </c:pt>
                  <c:pt idx="3">
                    <c:v>לא</c:v>
                  </c:pt>
                </c:lvl>
              </c:multiLvlStrCache>
            </c:multiLvlStrRef>
          </c:cat>
          <c:val>
            <c:numRef>
              <c:f>'פינלנד - דנמרק'!$B$4:$B$12</c:f>
              <c:numCache>
                <c:formatCode>General</c:formatCode>
                <c:ptCount val="6"/>
                <c:pt idx="0">
                  <c:v>28</c:v>
                </c:pt>
                <c:pt idx="1">
                  <c:v>4</c:v>
                </c:pt>
                <c:pt idx="2">
                  <c:v>9</c:v>
                </c:pt>
                <c:pt idx="3">
                  <c:v>69</c:v>
                </c:pt>
                <c:pt idx="4">
                  <c:v>25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8-4449-B149-85C609994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79090352"/>
        <c:axId val="479091992"/>
      </c:barChart>
      <c:catAx>
        <c:axId val="47909035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9091992"/>
        <c:crosses val="autoZero"/>
        <c:auto val="1"/>
        <c:lblAlgn val="ctr"/>
        <c:lblOffset val="100"/>
        <c:noMultiLvlLbl val="0"/>
      </c:catAx>
      <c:valAx>
        <c:axId val="479091992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9090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dTable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[איסוף תצפיות סקר ידע בכדורגל (2).xlsx]אייטליה נגד לפי מין!PivotTable4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'אייטליה נגד לפי מין'!$B$3:$B$4</c:f>
              <c:strCache>
                <c:ptCount val="1"/>
                <c:pt idx="0">
                  <c:v>זכר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'אייטליה נגד לפי מין'!$A$5:$A$8</c:f>
              <c:strCache>
                <c:ptCount val="3"/>
                <c:pt idx="0">
                  <c:v>איטליה</c:v>
                </c:pt>
                <c:pt idx="1">
                  <c:v>טורקיה</c:v>
                </c:pt>
                <c:pt idx="2">
                  <c:v>תיקו</c:v>
                </c:pt>
              </c:strCache>
            </c:strRef>
          </c:cat>
          <c:val>
            <c:numRef>
              <c:f>'אייטליה נגד לפי מין'!$B$5:$B$8</c:f>
              <c:numCache>
                <c:formatCode>General</c:formatCode>
                <c:ptCount val="3"/>
                <c:pt idx="0">
                  <c:v>88</c:v>
                </c:pt>
                <c:pt idx="1">
                  <c:v>5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9D-4098-B0F2-967C360949A8}"/>
            </c:ext>
          </c:extLst>
        </c:ser>
        <c:ser>
          <c:idx val="1"/>
          <c:order val="1"/>
          <c:tx>
            <c:strRef>
              <c:f>'אייטליה נגד לפי מין'!$C$3:$C$4</c:f>
              <c:strCache>
                <c:ptCount val="1"/>
                <c:pt idx="0">
                  <c:v>נקבה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'אייטליה נגד לפי מין'!$A$5:$A$8</c:f>
              <c:strCache>
                <c:ptCount val="3"/>
                <c:pt idx="0">
                  <c:v>איטליה</c:v>
                </c:pt>
                <c:pt idx="1">
                  <c:v>טורקיה</c:v>
                </c:pt>
                <c:pt idx="2">
                  <c:v>תיקו</c:v>
                </c:pt>
              </c:strCache>
            </c:strRef>
          </c:cat>
          <c:val>
            <c:numRef>
              <c:f>'אייטליה נגד לפי מין'!$C$5:$C$8</c:f>
              <c:numCache>
                <c:formatCode>General</c:formatCode>
                <c:ptCount val="3"/>
                <c:pt idx="0">
                  <c:v>42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9D-4098-B0F2-967C36094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675360"/>
        <c:axId val="91675688"/>
        <c:axId val="0"/>
      </c:bar3DChart>
      <c:catAx>
        <c:axId val="9167536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1675688"/>
        <c:crosses val="autoZero"/>
        <c:auto val="1"/>
        <c:lblAlgn val="ctr"/>
        <c:lblOffset val="100"/>
        <c:noMultiLvlLbl val="0"/>
      </c:catAx>
      <c:valAx>
        <c:axId val="91675688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9167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F1EE00-6C75-4783-9906-B2C5B609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823D17B-E2C6-49CB-A224-9AFC62ABD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F58106-C25A-45DF-B1DC-759E9C6D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AC4994-4684-4026-B3BB-B4A39706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B41A07-F191-42B6-AE91-65D0961E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30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58AB53-0168-45B8-AE78-D505A7F2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C5045F-6EFC-4E3C-9060-9A9FB82C8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9B0647-5328-43B6-980F-44BDDC68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F93116-1123-4FF7-96D2-06615E8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7C31FA-0DD4-45D1-ACBC-6233BA45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2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6AE367C-5AC9-44E8-AC15-CB812C308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6652FD-DF71-4838-B948-7D8982BEA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C957A0-CFBE-4A49-97EA-6F59BE3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CD1A96-EA84-4FBE-B03D-FB9D41FF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17953E-F9B3-44E6-875B-CB6C31FD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8B2546-9092-4BE9-A295-ED68706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3F6B08-98E4-4289-8992-08D01157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97E202-DBD5-4871-8C33-0B38B781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A92849-0A2D-4092-A07A-F1B85CFA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7E1873-EA95-4708-B28E-7D7F48DB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29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DE7BC2-D694-4976-A639-1006A62D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C469ED0-02E4-4509-B3CE-6E951BAB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023EFB-9DB4-499D-981D-06E01199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07290-1139-478D-849B-F48FFE35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FE0905-08EA-4A48-89D8-E2C35EC6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91CB4B-F4B3-458B-81C5-CD980A77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F8616-B555-4F8B-AB13-D6C7A67CA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6EEFC28-C549-4A84-BA67-F4937B81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4D6F0A6-1BA0-4DD3-A74C-6F5BC2E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53ACD1-D3C3-474C-A0E7-D2226D67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BBF80B-5948-4A02-A18D-FCEBE65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57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75226E-21AB-415C-838A-823619A0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44DC72-B715-40D9-B338-0AD1F534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39AE7E-E72A-48B6-B236-33ED4E7A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C28FA3-DE73-4DB0-9008-0BD946588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941C8C8-7515-4686-9922-1EF28C4DA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1581E4F-8179-4C84-BE58-078A1487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9821587-1773-4CDE-B43A-CB0A48B8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23CD24B-C00F-4C64-A92D-BADD6441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1DD244-A57E-4406-BE31-B012077B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5772D99-0DCD-4521-8642-99BA0B0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E3B83AB-A4F7-4DC7-B6D9-A5727ADF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D89658A-9561-4BE0-BEBF-8637C58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9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CC78D3-AB5A-40BB-B5D0-FF25D930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04B8E4-741B-46EF-80DA-D5DD67F0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0248C11-D8F0-4AA1-818B-D27B9065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86D319-4AF6-46B7-845A-91F6F71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BBD489-D530-4584-BEB7-CE666923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831CEF-31CB-4719-9388-3AF359E4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5050C9-EF61-4CBC-A032-34981649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8B7BD61-8CAB-4E80-8A65-6291498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0F2F97-1B01-42D7-8F8E-A396967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503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9EF23F-8260-4544-BBE9-3DE882B0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5ACD06D-86B9-4DC8-BD79-E5AF416E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D357D5-356A-47E2-B0BE-A8D0DC70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640004-7E17-4776-A69A-0084EDBB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8507D5-2536-464A-8326-BDD0C0A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5AED60-4CEA-48EA-8C10-D7DE87AD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0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C7C63C5-A555-4EBC-BCB4-7733F619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1CEC1D-E31C-4D27-ADBE-2FC4D869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5758BDA-2E81-4811-A9FC-29C9B363F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6CF2-445F-40E4-94A5-6F6D5027231E}" type="datetimeFigureOut">
              <a:rPr lang="he-IL" smtClean="0"/>
              <a:t>ה'/תמוז/תשפ"א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49160B-C270-407D-8F5F-9457D0CFD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AAE86B-9625-4E24-9155-B84842E43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67B1-2DD1-421F-81BA-38E38875FE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1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sycnet.apa.org/fulltext/1977-03333-00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8AC59FE-B671-47EB-9713-7ED9ED02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he-IL" sz="6600" dirty="0"/>
              <a:t>ידעת ולא שלחת? </a:t>
            </a:r>
            <a:r>
              <a:rPr lang="he-IL" sz="6600"/>
              <a:t>אל תצא </a:t>
            </a:r>
            <a:r>
              <a:rPr lang="he-IL" sz="6600" dirty="0"/>
              <a:t>דבע!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502793-D4D6-4A65-B139-AB8FF805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25" y="4624113"/>
            <a:ext cx="3571810" cy="1559327"/>
          </a:xfrm>
        </p:spPr>
        <p:txBody>
          <a:bodyPr>
            <a:normAutofit/>
          </a:bodyPr>
          <a:lstStyle/>
          <a:p>
            <a:pPr algn="r"/>
            <a:r>
              <a:rPr lang="he-IL" u="sng" dirty="0"/>
              <a:t>מגישים :</a:t>
            </a:r>
            <a:endParaRPr lang="en-US" u="sng" dirty="0"/>
          </a:p>
          <a:p>
            <a:pPr algn="r"/>
            <a:r>
              <a:rPr lang="en-US" dirty="0"/>
              <a:t> </a:t>
            </a:r>
            <a:r>
              <a:rPr lang="he-IL" dirty="0"/>
              <a:t>עומר אברהם </a:t>
            </a:r>
          </a:p>
          <a:p>
            <a:pPr algn="r"/>
            <a:r>
              <a:rPr lang="he-IL" dirty="0"/>
              <a:t>רועי אלקובי</a:t>
            </a:r>
          </a:p>
          <a:p>
            <a:pPr algn="l"/>
            <a:endParaRPr lang="he-IL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53BDBA0-3063-4AFF-BC36-5B9883F8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60" y="843763"/>
            <a:ext cx="7214616" cy="5170474"/>
          </a:xfrm>
          <a:prstGeom prst="rect">
            <a:avLst/>
          </a:prstGeom>
        </p:spPr>
      </p:pic>
      <p:pic>
        <p:nvPicPr>
          <p:cNvPr id="8" name="גרפיקה 7" descr="קווי מיתאר של פרצוף מלאך קו מיתאר">
            <a:extLst>
              <a:ext uri="{FF2B5EF4-FFF2-40B4-BE49-F238E27FC236}">
                <a16:creationId xmlns:a16="http://schemas.microsoft.com/office/drawing/2014/main" id="{21BC2012-CA11-4793-989B-FF417267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2004" y="4838959"/>
            <a:ext cx="638425" cy="638425"/>
          </a:xfrm>
          <a:prstGeom prst="rect">
            <a:avLst/>
          </a:prstGeom>
        </p:spPr>
      </p:pic>
      <p:pic>
        <p:nvPicPr>
          <p:cNvPr id="11" name="גרפיקה 10" descr="פרצוף מלאך עם מילוי רציף עם מילוי מלא">
            <a:extLst>
              <a:ext uri="{FF2B5EF4-FFF2-40B4-BE49-F238E27FC236}">
                <a16:creationId xmlns:a16="http://schemas.microsoft.com/office/drawing/2014/main" id="{F0D8E4BF-1A17-4E0E-B964-0F12709FE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2003" y="5491125"/>
            <a:ext cx="638425" cy="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E51AE5-7F24-4CA0-9752-926A1F29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יחס ההבנה בכדורגל בחלוקה לפי המין :</a:t>
            </a:r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FCBF46CD-E129-4FA7-B10A-728147853F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52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A9AC6-1DF5-40A8-8878-1996431D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יחס המהמרים אל מול רמת השכר הממוצע בישראל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907C5969-1E39-4CE6-B52A-418BA7130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44221"/>
              </p:ext>
            </p:extLst>
          </p:nvPr>
        </p:nvGraphicFramePr>
        <p:xfrm>
          <a:off x="1223890" y="1690688"/>
          <a:ext cx="1012991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89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D5CC943-213D-43B6-9805-9CD0C18D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e-IL" sz="5200" dirty="0"/>
              <a:t>מה המין של הנדגם אל מול רמת הבנה בכדורגל  </a:t>
            </a: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FC37C1E-2902-45C3-88B5-7072847A4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925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תרשים 11">
            <a:extLst>
              <a:ext uri="{FF2B5EF4-FFF2-40B4-BE49-F238E27FC236}">
                <a16:creationId xmlns:a16="http://schemas.microsoft.com/office/drawing/2014/main" id="{F795937A-77F5-4E4E-A294-276A4A563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70419"/>
              </p:ext>
            </p:extLst>
          </p:nvPr>
        </p:nvGraphicFramePr>
        <p:xfrm>
          <a:off x="2345635" y="2057399"/>
          <a:ext cx="6036365" cy="381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146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D91CD900-F5AD-408C-BE31-1F0658E8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מה חשבו הנדגמים על המשחק של פינלנד נגד דנמרק: 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5F74FA1D-F21E-4985-918F-D63900D0D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12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20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AA75B11-858D-49B3-8FB2-0DCDFA87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 dirty="0"/>
              <a:t>מה חשבו גברים ונשים על תוצאת המשחק של טורקיה נגד איטליה :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FF4A787B-8A16-4253-A72E-15D2C863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095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599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FA5D595-69BC-44DE-AFBF-A314E1EA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  <a:prstGeom prst="ellipse">
            <a:avLst/>
          </a:prstGeom>
        </p:spPr>
        <p:txBody>
          <a:bodyPr anchor="ctr">
            <a:normAutofit/>
          </a:bodyPr>
          <a:lstStyle/>
          <a:p>
            <a:r>
              <a:rPr lang="he-IL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שאלות </a:t>
            </a:r>
          </a:p>
        </p:txBody>
      </p:sp>
      <p:sp>
        <p:nvSpPr>
          <p:cNvPr id="56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מציין מיקום תוכן 4" descr="סימן שאלה עם מילוי מלא">
            <a:extLst>
              <a:ext uri="{FF2B5EF4-FFF2-40B4-BE49-F238E27FC236}">
                <a16:creationId xmlns:a16="http://schemas.microsoft.com/office/drawing/2014/main" id="{69A03258-22A9-420A-9238-119FF5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58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מציין מיקום תוכן 6" descr="שאלות עם מילוי מלא">
            <a:extLst>
              <a:ext uri="{FF2B5EF4-FFF2-40B4-BE49-F238E27FC236}">
                <a16:creationId xmlns:a16="http://schemas.microsoft.com/office/drawing/2014/main" id="{A2063B70-78D0-4D11-8DD2-F71F025A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8847" y="3579449"/>
            <a:ext cx="2375236" cy="2375236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A7A220D-3174-48E6-95B4-1AABC9D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D11621-7E10-4097-8437-496D9C4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תודה על ההקשבה 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F683FC-C6F7-4F38-B069-EDCA5A07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262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5365A1-B0E0-45F6-93A3-596C3540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מקורות המידע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3C1B9A-4CA6-4913-A79A-5CDB9ACA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https://psycnet.apa.org/fulltext/1977-03333-001.pdf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11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תמונה 66">
            <a:extLst>
              <a:ext uri="{FF2B5EF4-FFF2-40B4-BE49-F238E27FC236}">
                <a16:creationId xmlns:a16="http://schemas.microsoft.com/office/drawing/2014/main" id="{B4FAF64B-A5D8-477F-B34D-257A5B575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" r="215" b="10184"/>
          <a:stretch/>
        </p:blipFill>
        <p:spPr>
          <a:xfrm>
            <a:off x="4008928" y="10"/>
            <a:ext cx="8183072" cy="647394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06CD54A-7C19-4FC4-B9AF-469660B2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42" y="781384"/>
            <a:ext cx="4023361" cy="1189854"/>
          </a:xfrm>
        </p:spPr>
        <p:txBody>
          <a:bodyPr anchor="b">
            <a:normAutofit/>
          </a:bodyPr>
          <a:lstStyle/>
          <a:p>
            <a:pPr algn="r"/>
            <a:r>
              <a:rPr lang="he-IL" sz="4800" dirty="0"/>
              <a:t>נושא המחקר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16A48CE-1EF6-4AEE-B9A5-2E35F68E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2546972"/>
            <a:ext cx="4023359" cy="1208141"/>
          </a:xfrm>
        </p:spPr>
        <p:txBody>
          <a:bodyPr>
            <a:normAutofit/>
          </a:bodyPr>
          <a:lstStyle/>
          <a:p>
            <a:pPr algn="r"/>
            <a:r>
              <a:rPr lang="he-IL" sz="2000" dirty="0"/>
              <a:t>האם צריכת מדיית ספורט –</a:t>
            </a:r>
          </a:p>
          <a:p>
            <a:pPr algn="r"/>
            <a:r>
              <a:rPr lang="he-IL" sz="2000" dirty="0"/>
              <a:t>משפיעה על היכולת ניבוי וחיזוי  של תוצאות משחקי כדורגל.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25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67E514-E90E-47BE-BA23-DDF61A57A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6190" y="0"/>
            <a:ext cx="9144000" cy="2387600"/>
          </a:xfrm>
        </p:spPr>
        <p:txBody>
          <a:bodyPr/>
          <a:lstStyle/>
          <a:p>
            <a:r>
              <a:rPr lang="he-IL" dirty="0"/>
              <a:t>תוכן הענייניים</a:t>
            </a:r>
            <a:br>
              <a:rPr lang="he-IL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91DA38-9F62-41BD-AD79-C95EB6809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532" y="2697162"/>
            <a:ext cx="9144000" cy="2387600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רקע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בעיה נחקרת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dirty="0"/>
              <a:t>שאלות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06990DD-76BE-4538-8166-97F8D1B62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6" y="2162907"/>
            <a:ext cx="5000134" cy="3683305"/>
          </a:xfrm>
          <a:prstGeom prst="rect">
            <a:avLst/>
          </a:prstGeom>
        </p:spPr>
      </p:pic>
      <p:pic>
        <p:nvPicPr>
          <p:cNvPr id="6" name="גרפיקה 5" descr="לוח עם פריטים מסומנים ב- v עם מילוי מלא">
            <a:extLst>
              <a:ext uri="{FF2B5EF4-FFF2-40B4-BE49-F238E27FC236}">
                <a16:creationId xmlns:a16="http://schemas.microsoft.com/office/drawing/2014/main" id="{93371D64-DB0B-46CC-A261-72FBAAE6E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691" y="6066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8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9855515-A62B-4254-B435-0D86321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1664" y="311685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רקע:</a:t>
            </a:r>
            <a:endParaRPr lang="he-IL" sz="3600" u="sng" dirty="0"/>
          </a:p>
        </p:txBody>
      </p:sp>
      <p:sp>
        <p:nvSpPr>
          <p:cNvPr id="30" name="מציין מיקום תוכן 2">
            <a:extLst>
              <a:ext uri="{FF2B5EF4-FFF2-40B4-BE49-F238E27FC236}">
                <a16:creationId xmlns:a16="http://schemas.microsoft.com/office/drawing/2014/main" id="{8C58BC99-1DDA-42E8-8832-55E7AAC25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960744"/>
            <a:ext cx="6842935" cy="4393982"/>
          </a:xfrm>
        </p:spPr>
        <p:txBody>
          <a:bodyPr>
            <a:normAutofit/>
          </a:bodyPr>
          <a:lstStyle/>
          <a:p>
            <a:pPr marL="0" indent="0" rtl="1">
              <a:spcAft>
                <a:spcPts val="800"/>
              </a:spcAft>
              <a:buNone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כדורגל 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הוא אחד ממשחקי הספורט הפופולאריים ביותר בעולם והכסף תמיד סובב סביבו , אם זה לזכויות שידור , עסקאות כספיות ( מכירה/קניית שחקנים)  וחסויות כספיות 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הימורי ספורט נחשבים להימורים פתולוגיים , וניתן להמר כיום בכל מקום דרך האינטרנט 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משחק הכדורגל הוא ללא ספק ספורט המבוסס על רמת אימונים גבוהה ומיומנויות ספציפיות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קביעה זו עשויה להוביל לאמונה כי ידע ומומחיות בכדורגל יאפשרו חיזוי טוב יותר של ציוני המשחק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לא מופרכת , אמונה זו עשויה לגרום למהמר להרגיש "אשליה של שליטה" .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מונח זה הוגדר לפי לנגר לפיו : "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צפי להסתברות הצלחה אישית שאינה גבוהה כראוי מההסתברות האובייקטיבית שתצדיק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rtl="1">
              <a:spcAft>
                <a:spcPts val="80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גרפיקה 4" descr="כדורגל עם מילוי מלא">
            <a:extLst>
              <a:ext uri="{FF2B5EF4-FFF2-40B4-BE49-F238E27FC236}">
                <a16:creationId xmlns:a16="http://schemas.microsoft.com/office/drawing/2014/main" id="{768756EA-C7AF-445B-B19D-60803216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318" y="1782981"/>
            <a:ext cx="3416214" cy="34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1227690-900A-49CE-8715-701BF1DF1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6BC3C5-90FF-451E-A31A-C5D35103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49" y="0"/>
            <a:ext cx="3822189" cy="1899912"/>
          </a:xfrm>
        </p:spPr>
        <p:txBody>
          <a:bodyPr>
            <a:normAutofit/>
          </a:bodyPr>
          <a:lstStyle/>
          <a:p>
            <a:r>
              <a:rPr lang="he-IL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הבעיה הנחקרת: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66A8EC-8291-486D-9C41-7028FF2A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632955"/>
            <a:ext cx="10515598" cy="977723"/>
          </a:xfrm>
        </p:spPr>
        <p:txBody>
          <a:bodyPr>
            <a:normAutofit/>
          </a:bodyPr>
          <a:lstStyle/>
          <a:p>
            <a:r>
              <a:rPr lang="he-IL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האם צריכת מדיית ספורט מגדילה את הסיכויים לזכייה בהימורי ספורט .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8047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D60433-0BAD-453D-9583-CA541483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he-IL" sz="4000" dirty="0"/>
              <a:t>מה ביצענו במהלך המחקר: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48448C-9FD2-4712-A7B8-BCBEA189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470248"/>
            <a:ext cx="4647784" cy="1243623"/>
          </a:xfrm>
        </p:spPr>
        <p:txBody>
          <a:bodyPr>
            <a:normAutofit/>
          </a:bodyPr>
          <a:lstStyle/>
          <a:p>
            <a:r>
              <a:rPr lang="he-IL" sz="1800" b="1" dirty="0"/>
              <a:t>סקירה ספרותית</a:t>
            </a:r>
          </a:p>
          <a:p>
            <a:r>
              <a:rPr lang="he-IL" sz="1800" b="1" dirty="0"/>
              <a:t>יצירת משתנה מוסבר ומשתנים מסבירים</a:t>
            </a:r>
          </a:p>
          <a:p>
            <a:r>
              <a:rPr lang="he-IL" sz="1800" b="1" dirty="0"/>
              <a:t>הכנו סקר בהתאם למשתנים המסבירים </a:t>
            </a:r>
          </a:p>
          <a:p>
            <a:endParaRPr lang="he-IL" sz="15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גרפיקה 4" descr="רעיון טוב קו מיתאר">
            <a:extLst>
              <a:ext uri="{FF2B5EF4-FFF2-40B4-BE49-F238E27FC236}">
                <a16:creationId xmlns:a16="http://schemas.microsoft.com/office/drawing/2014/main" id="{A06F9A74-55D6-4277-80A1-70EAE648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9C14ED1-E9D0-4C9B-944E-C78EEB2A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e-IL" sz="3600"/>
              <a:t>קצת על שיטת המחקר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78C7FC-0E1F-47AE-A531-DC20EEBA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10" y="927022"/>
            <a:ext cx="5043945" cy="4840513"/>
          </a:xfrm>
        </p:spPr>
        <p:txBody>
          <a:bodyPr>
            <a:normAutofit fontScale="92500" lnSpcReduction="20000"/>
          </a:bodyPr>
          <a:lstStyle/>
          <a:p>
            <a:r>
              <a:rPr lang="he-IL" sz="2000" dirty="0"/>
              <a:t>דגמנו 160 נחקרים , המתחלקים ל-8 קבוצות</a:t>
            </a:r>
            <a:r>
              <a:rPr lang="en-US" sz="2000" dirty="0"/>
              <a:t> </a:t>
            </a:r>
            <a:r>
              <a:rPr lang="he-IL" sz="2000" dirty="0"/>
              <a:t>:</a:t>
            </a:r>
          </a:p>
          <a:p>
            <a:endParaRPr lang="he-IL" sz="2000" dirty="0"/>
          </a:p>
          <a:p>
            <a:pPr marL="0" indent="0">
              <a:buNone/>
            </a:pPr>
            <a:r>
              <a:rPr lang="he-IL" sz="2000" dirty="0"/>
              <a:t>           גברים         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he-IL" sz="2000" dirty="0"/>
          </a:p>
          <a:p>
            <a:r>
              <a:rPr lang="he-IL" sz="1600" dirty="0"/>
              <a:t>גברים שכן צופים בכדורגל וכן מהמרים- 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22.64%</a:t>
            </a:r>
            <a:r>
              <a:rPr lang="he-IL" sz="1000" dirty="0"/>
              <a:t> </a:t>
            </a:r>
            <a:r>
              <a:rPr lang="he-IL" sz="1200" dirty="0"/>
              <a:t>.</a:t>
            </a:r>
          </a:p>
          <a:p>
            <a:r>
              <a:rPr lang="he-IL" sz="1600" dirty="0"/>
              <a:t>גברים שלא צופים בכדורגל וכן מהמרים-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0.63%</a:t>
            </a:r>
            <a:r>
              <a:rPr lang="he-IL" sz="1000" dirty="0"/>
              <a:t> </a:t>
            </a:r>
            <a:endParaRPr lang="he-IL" sz="1200" dirty="0"/>
          </a:p>
          <a:p>
            <a:r>
              <a:rPr lang="he-IL" sz="1600" dirty="0"/>
              <a:t>גברים שכן צופים בכדורגל ולא מהמרים-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28.30%</a:t>
            </a:r>
            <a:r>
              <a:rPr lang="he-IL" sz="1000" dirty="0"/>
              <a:t> </a:t>
            </a:r>
            <a:endParaRPr lang="he-IL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he-I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600" dirty="0"/>
              <a:t>גברים שלא צופים בכדורגל ולא מהמרים-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13.84%</a:t>
            </a:r>
            <a:r>
              <a:rPr lang="he-IL" sz="1000" dirty="0"/>
              <a:t>  </a:t>
            </a:r>
          </a:p>
          <a:p>
            <a:endParaRPr lang="he-IL" sz="1000" dirty="0"/>
          </a:p>
          <a:p>
            <a:r>
              <a:rPr lang="he-IL" sz="1800" b="1" dirty="0"/>
              <a:t>           </a:t>
            </a:r>
            <a:r>
              <a:rPr lang="he-IL" sz="1900" dirty="0"/>
              <a:t> נשים          </a:t>
            </a:r>
            <a:r>
              <a:rPr lang="he-IL" sz="1800" b="1" dirty="0"/>
              <a:t>:</a:t>
            </a:r>
          </a:p>
          <a:p>
            <a:endParaRPr lang="he-IL" sz="2000" b="1" dirty="0"/>
          </a:p>
          <a:p>
            <a:r>
              <a:rPr lang="he-IL" sz="1600" dirty="0"/>
              <a:t>נשים שכן צופות בכדורגל וכן מהמרות-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1.26%</a:t>
            </a:r>
            <a:r>
              <a:rPr lang="he-IL" sz="1100" dirty="0"/>
              <a:t> </a:t>
            </a:r>
            <a:endParaRPr lang="he-IL" sz="1600" dirty="0"/>
          </a:p>
          <a:p>
            <a:r>
              <a:rPr lang="he-IL" sz="1600" dirty="0"/>
              <a:t>נשים שלא צופות בכדורגל וכן מהמרות-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1.26%</a:t>
            </a:r>
            <a:r>
              <a:rPr lang="he-IL" sz="1000" dirty="0"/>
              <a:t> </a:t>
            </a:r>
            <a:endParaRPr lang="he-IL" sz="1600" dirty="0"/>
          </a:p>
          <a:p>
            <a:r>
              <a:rPr lang="he-IL" sz="1600" dirty="0"/>
              <a:t>נשים שכן צופות בכדורגל ולא מהמרות-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10.06%</a:t>
            </a:r>
            <a:r>
              <a:rPr lang="he-IL" sz="1050" dirty="0"/>
              <a:t> </a:t>
            </a:r>
            <a:endParaRPr lang="he-IL" sz="1400" dirty="0"/>
          </a:p>
          <a:p>
            <a:r>
              <a:rPr lang="he-IL" sz="1600" dirty="0"/>
              <a:t>נשים שלא צופות בכדורגל ולא מהמרות-</a:t>
            </a:r>
            <a:r>
              <a:rPr lang="he-IL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22.01%</a:t>
            </a:r>
            <a:r>
              <a:rPr lang="he-IL" sz="1000" dirty="0"/>
              <a:t> </a:t>
            </a:r>
            <a:endParaRPr lang="he-IL" sz="1200" dirty="0"/>
          </a:p>
          <a:p>
            <a:endParaRPr lang="he-IL" sz="1600" dirty="0"/>
          </a:p>
          <a:p>
            <a:endParaRPr lang="he-IL" sz="1900" dirty="0"/>
          </a:p>
        </p:txBody>
      </p:sp>
      <p:grpSp>
        <p:nvGrpSpPr>
          <p:cNvPr id="42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גרפיקה 6" descr="מחקר עם מילוי מלא">
            <a:extLst>
              <a:ext uri="{FF2B5EF4-FFF2-40B4-BE49-F238E27FC236}">
                <a16:creationId xmlns:a16="http://schemas.microsoft.com/office/drawing/2014/main" id="{362A5C9A-35E7-464D-B9CF-314CFD1C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3645" y="1782982"/>
            <a:ext cx="2116558" cy="211655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A5BDD13E-E88E-4422-9C03-32E17B164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77" y="4060406"/>
            <a:ext cx="6205297" cy="2084467"/>
          </a:xfrm>
          <a:prstGeom prst="rect">
            <a:avLst/>
          </a:prstGeom>
        </p:spPr>
      </p:pic>
      <p:pic>
        <p:nvPicPr>
          <p:cNvPr id="5" name="גרפיקה 4" descr="פרופיל נקבה קו מיתאר">
            <a:extLst>
              <a:ext uri="{FF2B5EF4-FFF2-40B4-BE49-F238E27FC236}">
                <a16:creationId xmlns:a16="http://schemas.microsoft.com/office/drawing/2014/main" id="{1CBE735B-5FE4-46AF-9FB2-8FCEC9D33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5226" y="3429000"/>
            <a:ext cx="506024" cy="506024"/>
          </a:xfrm>
          <a:prstGeom prst="rect">
            <a:avLst/>
          </a:prstGeom>
        </p:spPr>
      </p:pic>
      <p:pic>
        <p:nvPicPr>
          <p:cNvPr id="8" name="גרפיקה 7" descr="פרופיל זכר קו מיתאר">
            <a:extLst>
              <a:ext uri="{FF2B5EF4-FFF2-40B4-BE49-F238E27FC236}">
                <a16:creationId xmlns:a16="http://schemas.microsoft.com/office/drawing/2014/main" id="{DE476E04-7F52-49BD-BE83-F96BC5537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179" y="1478117"/>
            <a:ext cx="506025" cy="5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5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F3DDFDF-F4E7-4A12-959D-A6BBD282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486184"/>
            <a:ext cx="7314156" cy="900522"/>
          </a:xfrm>
        </p:spPr>
        <p:txBody>
          <a:bodyPr>
            <a:normAutofit/>
          </a:bodyPr>
          <a:lstStyle/>
          <a:p>
            <a:r>
              <a:rPr lang="he-IL" sz="3600" dirty="0"/>
              <a:t>המשתנים המסבירים = שאלות הסקר  </a:t>
            </a:r>
          </a:p>
        </p:txBody>
      </p:sp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5246706-EE48-4EDC-9E19-562916AD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 r="-1170" b="61111"/>
          <a:stretch/>
        </p:blipFill>
        <p:spPr>
          <a:xfrm>
            <a:off x="-844933" y="1662946"/>
            <a:ext cx="7937843" cy="81472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גרפיקה 4" descr="פגיעה במטרה עם מילוי מלא">
            <a:extLst>
              <a:ext uri="{FF2B5EF4-FFF2-40B4-BE49-F238E27FC236}">
                <a16:creationId xmlns:a16="http://schemas.microsoft.com/office/drawing/2014/main" id="{FE1F93F5-3433-4AEB-A0F1-AB2D533C7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53" y="3526029"/>
            <a:ext cx="27332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3F7130-1EA0-495F-89FC-0303C1BF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 fontScale="85000" lnSpcReduction="20000"/>
          </a:bodyPr>
          <a:lstStyle/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גיל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מין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האם צופה בספורט.</a:t>
            </a:r>
          </a:p>
          <a:p>
            <a:pPr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מצב משפחתי .</a:t>
            </a:r>
          </a:p>
          <a:p>
            <a:pPr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רמת שכר 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האם אתה מהמר ספורט.</a:t>
            </a: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כמות שליחת טפסי הימורים  (ברמה שבועית).</a:t>
            </a:r>
          </a:p>
          <a:p>
            <a:pPr rtl="1">
              <a:spcAft>
                <a:spcPts val="800"/>
              </a:spcAft>
            </a:pPr>
            <a:r>
              <a:rPr lang="he-IL" sz="1400" b="1" i="0" u="none" strike="noStrike" dirty="0">
                <a:effectLst/>
                <a:latin typeface="Arial" panose="020B0604020202020204" pitchFamily="34" charset="0"/>
              </a:rPr>
              <a:t>באיזה מידה הנך מבין בכדורגל – </a:t>
            </a:r>
            <a:r>
              <a:rPr lang="he-IL" sz="1400" i="0" u="none" strike="noStrike" dirty="0">
                <a:effectLst/>
                <a:latin typeface="Arial" panose="020B0604020202020204" pitchFamily="34" charset="0"/>
              </a:rPr>
              <a:t>סיווגנו לפי רמת הבנה מ1 עד 10</a:t>
            </a:r>
            <a:r>
              <a:rPr lang="he-IL" sz="1400" b="1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מהו ותק צריכת מדיית הספורט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צפייה בסטטיסטיקות כדורגל.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באילו דרכים אתה צורך מדיית כדורגל ?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פייסבוק/אינסטגרם/אתרי ספורט)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r>
              <a:rPr lang="he-I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האם חבר בקבוצת פייסבוק של המלצות הימורי ספורט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spcAft>
                <a:spcPts val="800"/>
              </a:spcAft>
            </a:pPr>
            <a:endParaRPr lang="he-IL" sz="1100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1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D34A61AA-BC3F-4775-99D7-F8DC555F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התפלגות המהמרים בחלוקה לפי מין :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B68AB3D1-7E0A-4523-85C1-F2F18BB61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6739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1239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414</Words>
  <Application>Microsoft Office PowerPoint</Application>
  <PresentationFormat>מסך רחב</PresentationFormat>
  <Paragraphs>65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ערכת נושא Office</vt:lpstr>
      <vt:lpstr>ידעת ולא שלחת? אל תצא דבע!</vt:lpstr>
      <vt:lpstr>נושא המחקר</vt:lpstr>
      <vt:lpstr>תוכן הענייניים </vt:lpstr>
      <vt:lpstr>רקע:</vt:lpstr>
      <vt:lpstr>הבעיה הנחקרת:</vt:lpstr>
      <vt:lpstr>מה ביצענו במהלך המחקר: </vt:lpstr>
      <vt:lpstr>קצת על שיטת המחקר</vt:lpstr>
      <vt:lpstr>המשתנים המסבירים = שאלות הסקר  </vt:lpstr>
      <vt:lpstr>התפלגות המהמרים בחלוקה לפי מין :</vt:lpstr>
      <vt:lpstr>יחס ההבנה בכדורגל בחלוקה לפי המין :</vt:lpstr>
      <vt:lpstr>יחס המהמרים אל מול רמת השכר הממוצע בישראל</vt:lpstr>
      <vt:lpstr>מה המין של הנדגם אל מול רמת הבנה בכדורגל  </vt:lpstr>
      <vt:lpstr>מה חשבו הנדגמים על המשחק של פינלנד נגד דנמרק: </vt:lpstr>
      <vt:lpstr>מה חשבו גברים ונשים על תוצאת המשחק של טורקיה נגד איטליה :</vt:lpstr>
      <vt:lpstr>שאלות </vt:lpstr>
      <vt:lpstr>תודה על ההקשבה !</vt:lpstr>
      <vt:lpstr>מקורות המידע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ידעת ולא שלחת? יצאת דבע!</dc:title>
  <dc:creator>Omer</dc:creator>
  <cp:lastModifiedBy>Alkobi Roee</cp:lastModifiedBy>
  <cp:revision>49</cp:revision>
  <dcterms:created xsi:type="dcterms:W3CDTF">2021-06-12T12:52:37Z</dcterms:created>
  <dcterms:modified xsi:type="dcterms:W3CDTF">2021-06-15T14:39:37Z</dcterms:modified>
</cp:coreProperties>
</file>