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wmf" ContentType="image/x-wmf"/>
  <Default Extension="gif" ContentType="image/gif"/>
  <Override PartName="/customXml/item1.xml" ContentType="application/xml"/>
  <Override PartName="/customXml/item2.xml" ContentType="application/xml"/>
  <Override PartName="/customXml/item3.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6-->
<p:presentation xmlns:r="http://schemas.openxmlformats.org/officeDocument/2006/relationships" xmlns:a="http://schemas.openxmlformats.org/drawingml/2006/main" xmlns:p="http://schemas.openxmlformats.org/presentationml/2006/main" rtl="1" saveSubsetFonts="1">
  <p:sldMasterIdLst>
    <p:sldMasterId id="2147483660" r:id="rId4"/>
  </p:sldMasterIdLst>
  <p:notesMasterIdLst>
    <p:notesMasterId r:id="rId5"/>
  </p:notesMasterIdLst>
  <p:sldIdLst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</p:sldIdLst>
  <p:sldSz cx="12192000" cy="6858000"/>
  <p:notesSz cx="6858000" cy="9144000"/>
  <p:custDataLst>
    <p:tags r:id="rId50"/>
  </p:custData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customXml" Target="../customXml/item2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customXml" Target="../customXml/item3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slideMaster" Target="slideMasters/slideMaster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slide" Target="slides/slide39.xml" /><Relationship Id="rId45" Type="http://schemas.openxmlformats.org/officeDocument/2006/relationships/slide" Target="slides/slide40.xml" /><Relationship Id="rId46" Type="http://schemas.openxmlformats.org/officeDocument/2006/relationships/slide" Target="slides/slide41.xml" /><Relationship Id="rId47" Type="http://schemas.openxmlformats.org/officeDocument/2006/relationships/slide" Target="slides/slide42.xml" /><Relationship Id="rId48" Type="http://schemas.openxmlformats.org/officeDocument/2006/relationships/slide" Target="slides/slide43.xml" /><Relationship Id="rId49" Type="http://schemas.openxmlformats.org/officeDocument/2006/relationships/slide" Target="slides/slide44.xml" /><Relationship Id="rId5" Type="http://schemas.openxmlformats.org/officeDocument/2006/relationships/notesMaster" Target="notesMasters/notesMaster1.xml" /><Relationship Id="rId50" Type="http://schemas.openxmlformats.org/officeDocument/2006/relationships/tags" Target="tags/tag1.xml" /><Relationship Id="rId51" Type="http://schemas.openxmlformats.org/officeDocument/2006/relationships/presProps" Target="presProps.xml" /><Relationship Id="rId52" Type="http://schemas.openxmlformats.org/officeDocument/2006/relationships/viewProps" Target="viewProps.xml" /><Relationship Id="rId53" Type="http://schemas.openxmlformats.org/officeDocument/2006/relationships/theme" Target="theme/theme1.xml" /><Relationship Id="rId54" Type="http://schemas.openxmlformats.org/officeDocument/2006/relationships/tableStyles" Target="tableStyles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2EC3BBE-4758-4091-9C66-550A7264953B}" type="datetimeFigureOut">
              <a:rPr lang="he-IL" smtClean="0"/>
              <a:t>א'/אלול/תשפ"א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120926-7624-4152-8DBD-DDB83EA6217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22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image" Target="../media/image7.png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3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7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1536700" y="500063"/>
            <a:ext cx="3652838" cy="2055812"/>
          </a:xfrm>
        </p:spPr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6C59F9-7F74-4413-9ADC-E49EA4AC29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2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058671" y="10404648"/>
            <a:ext cx="319087" cy="207962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8" name="Notes Placeholder 2"/>
          <p:cNvSpPr>
            <a:spLocks noGrp="1"/>
          </p:cNvSpPr>
          <p:nvPr>
            <p:ph type="body" idx="3"/>
          </p:nvPr>
        </p:nvSpPr>
        <p:spPr>
          <a:xfrm>
            <a:off x="548680" y="2555875"/>
            <a:ext cx="5496193" cy="8280920"/>
          </a:xfrm>
        </p:spPr>
        <p:txBody>
          <a:bodyPr/>
          <a:lstStyle/>
          <a:p>
            <a:pPr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b="1"/>
              <a:t>סה"כ משך שיעור: </a:t>
            </a:r>
            <a:r>
              <a:rPr lang="he-IL"/>
              <a:t>45 דקות.</a:t>
            </a:r>
          </a:p>
          <a:p>
            <a:pPr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b="1"/>
              <a:t>מיקום השיעור ברצף הלמידה:  </a:t>
            </a:r>
            <a:r>
              <a:rPr lang="he-IL">
                <a:solidFill>
                  <a:srgbClr val="FF0000"/>
                </a:solidFill>
              </a:rPr>
              <a:t>?</a:t>
            </a:r>
            <a:endParaRPr lang="he-IL" b="1" u="sng">
              <a:solidFill>
                <a:srgbClr val="FF0000"/>
              </a:solidFill>
            </a:endParaRPr>
          </a:p>
          <a:p>
            <a:pPr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b="1"/>
              <a:t>קהל היעד: </a:t>
            </a:r>
            <a:r>
              <a:rPr lang="he-IL"/>
              <a:t>אוכלוסיית הסיירים.</a:t>
            </a:r>
            <a:endParaRPr lang="he-IL" b="1" u="sng">
              <a:solidFill>
                <a:prstClr val="black"/>
              </a:solidFill>
            </a:endParaRPr>
          </a:p>
          <a:p>
            <a:pPr marL="226725" indent="-226725" algn="r" rtl="1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he-IL" b="1" u="sng">
                <a:solidFill>
                  <a:prstClr val="black"/>
                </a:solidFill>
              </a:rPr>
              <a:t>הנחיות למדריך: 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>
                <a:solidFill>
                  <a:prstClr val="black"/>
                </a:solidFill>
              </a:rPr>
              <a:t>שיעור זה עוסק </a:t>
            </a:r>
            <a:r>
              <a:rPr lang="he-IL"/>
              <a:t>בסמכויות מתנדבי המשמר האזרחי.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b="1" u="sng"/>
              <a:t>השיעור מתמקד בארבע נקודות עיקריות:</a:t>
            </a:r>
            <a:endParaRPr lang="he-IL" sz="2200"/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endParaRPr lang="en-US"/>
          </a:p>
          <a:p>
            <a:pPr marL="228600" indent="-228600" algn="r" rtl="1" fontAlgn="auto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he-IL" b="1"/>
              <a:t>אבני דרך בהקמת המשמר האזרחי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u="sng"/>
              <a:t>הישגים נדרשים:</a:t>
            </a:r>
          </a:p>
          <a:p>
            <a:pPr lvl="1" indent="-228600"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/>
              </a:tabLst>
            </a:pPr>
            <a:r>
              <a:rPr lang="he-IL"/>
              <a:t>החניך יציין אבני דרך בהקמת המשמר האזרחי.</a:t>
            </a:r>
          </a:p>
          <a:p>
            <a:pPr marL="228600" lvl="1"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28600"/>
              </a:tabLst>
            </a:pPr>
            <a:endParaRPr lang="he-IL" b="1" u="sng"/>
          </a:p>
          <a:p>
            <a:pPr marL="228600" indent="-228600" algn="r" rtl="1" fontAlgn="auto"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he-IL" b="1"/>
              <a:t>הגדרת תפקידי מתנדבי המשמר האזרחי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u="sng"/>
              <a:t>הישגים נדרשים:</a:t>
            </a:r>
            <a:endParaRPr lang="he-IL" b="1"/>
          </a:p>
          <a:p>
            <a:pPr lvl="1" indent="-228600"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/>
              </a:tabLst>
            </a:pPr>
            <a:r>
              <a:rPr lang="he-IL"/>
              <a:t>החניך יגדיר את תפקידי מתנדבי המשמר האזרחי.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endParaRPr lang="he-IL" b="1" u="sng"/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b="1"/>
              <a:t>3. תחומי עיסוק מתנדבי המשמר האזרחי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u="sng"/>
              <a:t>הישגים נדרשים:</a:t>
            </a:r>
            <a:endParaRPr lang="en-US" b="1"/>
          </a:p>
          <a:p>
            <a:pPr lvl="1" indent="-228600"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/>
              </a:tabLst>
            </a:pPr>
            <a:r>
              <a:rPr lang="he-IL"/>
              <a:t>החניך יפרט את תחומי עיסוק מתנדבי המשמר האזרחי.</a:t>
            </a:r>
          </a:p>
          <a:p>
            <a:pPr lvl="1" algn="r" rtl="1" fontAlgn="auto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he-IL" b="1">
              <a:solidFill>
                <a:prstClr val="black"/>
              </a:solidFill>
            </a:endParaRP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b="1"/>
              <a:t>4. סמכויות מתנדבי המשמר האזרחי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u="sng"/>
              <a:t>הישגים נדרשים:</a:t>
            </a:r>
            <a:endParaRPr lang="en-US" b="1"/>
          </a:p>
          <a:p>
            <a:pPr lvl="1" indent="-228600"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/>
              </a:tabLst>
            </a:pPr>
            <a:r>
              <a:rPr lang="he-IL"/>
              <a:t>החניך יתאר את סמכויות מתנדבי המשמר האזרחי.</a:t>
            </a:r>
          </a:p>
          <a:p>
            <a:pPr marL="228600" lvl="1"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28600"/>
              </a:tabLst>
            </a:pPr>
            <a:endParaRPr lang="he-IL"/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b="1"/>
              <a:t>5. ביצוע מעצר ע"י מתנדבים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u="sng"/>
              <a:t>הישגים נדרשים:</a:t>
            </a:r>
            <a:endParaRPr lang="he-IL" b="1"/>
          </a:p>
          <a:p>
            <a:pPr lvl="1" indent="-228600"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/>
              </a:tabLst>
            </a:pPr>
            <a:r>
              <a:rPr lang="he-IL"/>
              <a:t>החניך יפרט את הליכי ביצוע מעצר ע"י מתנדבי המשמר האזרחי</a:t>
            </a:r>
          </a:p>
          <a:p>
            <a:pPr marL="228600" lvl="1"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28600"/>
              </a:tabLst>
            </a:pPr>
            <a:endParaRPr lang="he-IL"/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b="1"/>
              <a:t>6. זיהוי מצבים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u="sng"/>
              <a:t>הישגים נדרשים:</a:t>
            </a:r>
            <a:endParaRPr lang="he-IL" b="1"/>
          </a:p>
          <a:p>
            <a:pPr lvl="1" indent="-228600" algn="r" rtl="1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/>
              </a:tabLst>
            </a:pPr>
            <a:r>
              <a:rPr lang="he-IL"/>
              <a:t>החניך יזהה מצבים חוקיים ובלתי חוקיים</a:t>
            </a:r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endParaRPr lang="he-IL"/>
          </a:p>
          <a:p>
            <a:pPr algn="r" rtl="1" fontAlgn="auto">
              <a:spcBef>
                <a:spcPct val="0"/>
              </a:spcBef>
              <a:spcAft>
                <a:spcPct val="0"/>
              </a:spcAft>
            </a:pPr>
            <a:r>
              <a:rPr lang="he-IL" b="1">
                <a:solidFill>
                  <a:prstClr val="black"/>
                </a:solidFill>
              </a:rPr>
              <a:t>אמצעים ועזרים להדרכה:</a:t>
            </a:r>
          </a:p>
          <a:p>
            <a:pPr marL="226725" indent="-226725" algn="r" rtl="1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he-IL">
                <a:solidFill>
                  <a:prstClr val="black"/>
                </a:solidFill>
              </a:rPr>
              <a:t>מצגת הדרכתית בנושא סמכויות מתנדבי המשמר האזרחי.</a:t>
            </a:r>
            <a:endParaRPr lang="he-IL">
              <a:solidFill>
                <a:srgbClr val="FF0000"/>
              </a:solidFill>
            </a:endParaRPr>
          </a:p>
          <a:p>
            <a:pPr algn="r" rtl="1">
              <a:lnSpc>
                <a:spcPct val="150000"/>
              </a:lnSpc>
              <a:spcBef>
                <a:spcPct val="30000"/>
              </a:spcBef>
              <a:defRPr/>
            </a:pPr>
            <a:r>
              <a:rPr lang="he-IL" b="1"/>
              <a:t>הפניה לחומר עזר: </a:t>
            </a:r>
            <a:br>
              <a:rPr lang="en-US" b="1"/>
            </a:br>
            <a:r>
              <a:rPr lang="he-IL" b="1"/>
              <a:t>סימוכין- </a:t>
            </a:r>
            <a:r>
              <a:rPr lang="he-IL">
                <a:solidFill>
                  <a:srgbClr val="FF0000"/>
                </a:solidFill>
              </a:rPr>
              <a:t>?</a:t>
            </a:r>
            <a:endParaRPr lang="he-IL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7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D81C-9DAB-4CA0-B01F-711E1B8E1333}" type="slidenum">
              <a:rPr lang="he-IL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D81C-9DAB-4CA0-B01F-711E1B8E1333}" type="slidenum">
              <a:rPr lang="he-IL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D81C-9DAB-4CA0-B01F-711E1B8E1333}" type="slidenum">
              <a:rPr lang="he-IL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D81C-9DAB-4CA0-B01F-711E1B8E1333}" type="slidenum">
              <a:rPr lang="he-IL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D81C-9DAB-4CA0-B01F-711E1B8E1333}" type="slidenum">
              <a:rPr lang="he-IL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D81C-9DAB-4CA0-B01F-711E1B8E1333}" type="slidenum">
              <a:rPr lang="he-IL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gif" /><Relationship Id="rId3" Type="http://schemas.openxmlformats.org/officeDocument/2006/relationships/image" Target="../media/image3.png" /><Relationship Id="rId4" Type="http://schemas.openxmlformats.org/officeDocument/2006/relationships/image" Target="cid:image001.png@01D3B460.6DFD6720" TargetMode="External" /><Relationship Id="rId5" Type="http://schemas.openxmlformats.org/officeDocument/2006/relationships/image" Target="../media/image4.png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861" y="1556792"/>
            <a:ext cx="6935755" cy="2387600"/>
          </a:xfrm>
        </p:spPr>
        <p:txBody>
          <a:bodyPr anchor="t"/>
          <a:lstStyle>
            <a:lvl1pPr algn="r">
              <a:lnSpc>
                <a:spcPts val="5400"/>
              </a:lnSpc>
              <a:defRPr sz="6000" b="1">
                <a:solidFill>
                  <a:srgbClr val="F49D28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616" y="3626435"/>
            <a:ext cx="9144000" cy="535820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21419" y="6356351"/>
            <a:ext cx="2743200" cy="365125"/>
          </a:xfrm>
          <a:prstGeom prst="rect">
            <a:avLst/>
          </a:prstGeom>
        </p:spPr>
        <p:txBody>
          <a:bodyPr/>
          <a:lstStyle>
            <a:lvl1pPr algn="r" rtl="1">
              <a:defRPr sz="110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0BEB42-58DA-4942-BDE4-2FEC284C018B}" type="datetime9">
              <a:rPr kumimoji="0" lang="he-IL" sz="11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9 אוגוסט, 2021</a:t>
            </a:fld>
            <a:endParaRPr kumimoji="0" lang="he-IL" sz="11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4BD789-C9AA-4EB7-AC7E-A6340808A005}" type="slidenum">
              <a:rPr kumimoji="0" 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he-IL" sz="105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253" y="232045"/>
            <a:ext cx="1239607" cy="890318"/>
          </a:xfrm>
          <a:prstGeom prst="rect">
            <a:avLst/>
          </a:prstGeom>
        </p:spPr>
      </p:pic>
      <p:sp>
        <p:nvSpPr>
          <p:cNvPr id="10" name="Rounded Rectangle 9">
            <a:hlinkClick action="ppaction://hlinkshowjump?jump=nextslide"/>
          </p:cNvPr>
          <p:cNvSpPr/>
          <p:nvPr userDrawn="1"/>
        </p:nvSpPr>
        <p:spPr>
          <a:xfrm>
            <a:off x="9529398" y="4378821"/>
            <a:ext cx="2135221" cy="44838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1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he-IL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התחל</a:t>
            </a:r>
            <a:endParaRPr kumimoji="0" lang="he-IL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310" y="62330"/>
            <a:ext cx="1608575" cy="120643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3325" y="6379633"/>
            <a:ext cx="48245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he-IL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מגמת מתנדבים- המכללה הלאומית לשוטרים</a:t>
            </a:r>
          </a:p>
        </p:txBody>
      </p:sp>
      <p:pic>
        <p:nvPicPr>
          <p:cNvPr id="13" name="תמונה 12" descr="תיאור: cid:image001.png@01D39057.57B328B0"/>
          <p:cNvPicPr/>
          <p:nvPr userDrawn="1"/>
        </p:nvPicPr>
        <p:blipFill>
          <a:blip r:embed="rId5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81"/>
          <a:stretch>
            <a:fillRect/>
          </a:stretch>
        </p:blipFill>
        <p:spPr bwMode="auto">
          <a:xfrm>
            <a:off x="7772860" y="181079"/>
            <a:ext cx="1182427" cy="10284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13728960"/>
      </p:ext>
    </p:extLst>
  </p:cSld>
  <p:clrMapOvr>
    <a:masterClrMapping/>
  </p:clrMapOvr>
  <p:transition/>
  <p:timing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4BD789-C9AA-4EB7-AC7E-A6340808A005}" type="slidenum">
              <a:rPr kumimoji="0" 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he-IL" sz="105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83365" y="6360381"/>
            <a:ext cx="48245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he-IL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מגמת מתנדבים- המכללה הלאומית לשוטרים</a:t>
            </a:r>
          </a:p>
        </p:txBody>
      </p:sp>
    </p:spTree>
    <p:extLst>
      <p:ext uri="{BB962C8B-B14F-4D97-AF65-F5344CB8AC3E}">
        <p14:creationId xmlns:p14="http://schemas.microsoft.com/office/powerpoint/2010/main" val="13038003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Tx/>
              <a:buChar char="•"/>
              <a:defRPr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spcBef>
                <a:spcPct val="20000"/>
              </a:spcBef>
              <a:buFontTx/>
              <a:buChar char="•"/>
              <a:defRPr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FontTx/>
              <a:buChar char="•"/>
              <a:defRPr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19EA95F-BD9B-436F-92C7-7304590C39E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254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image" Target="../media/image5.png" /><Relationship Id="rId5" Type="http://schemas.openxmlformats.org/officeDocument/2006/relationships/image" Target="../media/image2.gif" /><Relationship Id="rId6" Type="http://schemas.openxmlformats.org/officeDocument/2006/relationships/image" Target="../media/image6.png" /><Relationship Id="rId7" Type="http://schemas.openxmlformats.org/officeDocument/2006/relationships/image" Target="cid:image001.png@01D3B460.6DFD6720" TargetMode="External" /><Relationship Id="rId8" Type="http://schemas.openxmlformats.org/officeDocument/2006/relationships/image" Target="../media/image4.png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826588"/>
            <a:ext cx="12192000" cy="5937344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371" y="1052736"/>
            <a:ext cx="11379696" cy="637952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1" y="1825625"/>
            <a:ext cx="11379696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339" y="6356350"/>
            <a:ext cx="480053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05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4BD789-C9AA-4EB7-AC7E-A6340808A005}" type="slidenum">
              <a:rPr kumimoji="0" lang="he-IL" sz="105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he-IL" sz="105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141036"/>
            <a:ext cx="768087" cy="5516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23" y="38404"/>
            <a:ext cx="1008000" cy="756000"/>
          </a:xfrm>
          <a:prstGeom prst="rect">
            <a:avLst/>
          </a:prstGeom>
        </p:spPr>
      </p:pic>
      <p:pic>
        <p:nvPicPr>
          <p:cNvPr id="10" name="תמונה 9" descr="תיאור: cid:image001.png@01D39057.57B328B0"/>
          <p:cNvPicPr/>
          <p:nvPr userDrawn="1"/>
        </p:nvPicPr>
        <p:blipFill>
          <a:blip r:embed="rId8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781"/>
          <a:stretch>
            <a:fillRect/>
          </a:stretch>
        </p:blipFill>
        <p:spPr bwMode="auto">
          <a:xfrm>
            <a:off x="2032877" y="45870"/>
            <a:ext cx="877098" cy="762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089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/>
  <p:timing/>
  <p:hf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F49D28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rgbClr val="002060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2060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2060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8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5.png" /><Relationship Id="rId3" Type="http://schemas.openxmlformats.org/officeDocument/2006/relationships/image" Target="../media/image14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slide" Target="slide5.xml" TargetMode="Internal" /><Relationship Id="rId3" Type="http://schemas.openxmlformats.org/officeDocument/2006/relationships/image" Target="../media/image16.png" /><Relationship Id="rId4" Type="http://schemas.openxmlformats.org/officeDocument/2006/relationships/image" Target="../media/image1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5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6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2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7.xml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slide" Target="slide39.xml" TargetMode="Internal" /><Relationship Id="rId3" Type="http://schemas.openxmlformats.org/officeDocument/2006/relationships/slide" Target="slide40.xml" TargetMode="Internal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slide" Target="slide38.xml" TargetMode="In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9.jpeg" /><Relationship Id="rId3" Type="http://schemas.openxmlformats.org/officeDocument/2006/relationships/image" Target="../media/image10.png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slide" Target="slide38.xml" TargetMode="Internal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slide" Target="slide42.xml" TargetMode="Internal" /><Relationship Id="rId3" Type="http://schemas.openxmlformats.org/officeDocument/2006/relationships/slide" Target="slide43.xml" TargetMode="Internal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slide" Target="slide41.xml" TargetMode="Internal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slide" Target="slide41.xml" TargetMode="Internal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wmf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610003" y="1314163"/>
            <a:ext cx="6438367" cy="1859199"/>
          </a:xfrm>
        </p:spPr>
        <p:txBody>
          <a:bodyPr/>
          <a:lstStyle/>
          <a:p>
            <a:pPr algn="ctr"/>
            <a:r>
              <a:rPr lang="he-IL" sz="4800" smtClean="0">
                <a:solidFill>
                  <a:srgbClr val="002060"/>
                </a:solidFill>
              </a:rPr>
              <a:t>קשר ודיווח</a:t>
            </a:r>
            <a:endParaRPr lang="he-IL" sz="4800">
              <a:solidFill>
                <a:srgbClr val="002060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9592D2-0526-428B-9070-0533A1BDF671}" type="datetime9">
              <a:rPr kumimoji="0" lang="he-IL" sz="11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09/08/2021 11:01:32</a:t>
            </a:fld>
            <a:endParaRPr kumimoji="0" lang="he-IL" sz="11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1758" y="4599921"/>
            <a:ext cx="54462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ctr" rtl="0">
              <a:defRPr/>
            </a:pPr>
            <a:r>
              <a:rPr lang="he-IL" sz="2800" b="1">
                <a:solidFill>
                  <a:prstClr val="black"/>
                </a:solidFill>
                <a:latin typeface="Arial"/>
              </a:rPr>
              <a:t>הכשרה בסיסית </a:t>
            </a:r>
          </a:p>
        </p:txBody>
      </p:sp>
      <p:sp>
        <p:nvSpPr>
          <p:cNvPr id="6" name="מלבן 5"/>
          <p:cNvSpPr/>
          <p:nvPr/>
        </p:nvSpPr>
        <p:spPr>
          <a:xfrm>
            <a:off x="10003806" y="6198821"/>
            <a:ext cx="1805467" cy="39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mtClean="0">
                <a:solidFill>
                  <a:schemeClr val="bg1"/>
                </a:solidFill>
              </a:rPr>
              <a:t>תוקף: יוני 2019</a:t>
            </a:r>
            <a:endParaRPr lang="he-IL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0906" y="580571"/>
            <a:ext cx="2157412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96616"/>
      </p:ext>
    </p:extLst>
  </p:cSld>
  <p:clrMapOvr>
    <a:masterClrMapping/>
  </p:clrMapOvr>
  <mc:AlternateContent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734" y="3284984"/>
            <a:ext cx="811953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קבוצה 19"/>
          <p:cNvGrpSpPr/>
          <p:nvPr/>
        </p:nvGrpSpPr>
        <p:grpSpPr>
          <a:xfrm>
            <a:off x="1255622" y="2348880"/>
            <a:ext cx="3060809" cy="939552"/>
            <a:chOff x="2189544" y="1772816"/>
            <a:chExt cx="2295607" cy="939552"/>
          </a:xfrm>
        </p:grpSpPr>
        <p:grpSp>
          <p:nvGrpSpPr>
            <p:cNvPr id="5" name="קבוצה 4"/>
            <p:cNvGrpSpPr/>
            <p:nvPr/>
          </p:nvGrpSpPr>
          <p:grpSpPr>
            <a:xfrm>
              <a:off x="4235914" y="1772816"/>
              <a:ext cx="249237" cy="939552"/>
              <a:chOff x="4225642" y="1052736"/>
              <a:chExt cx="249237" cy="93955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25642" y="1052736"/>
                <a:ext cx="249237" cy="249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3" name="מחבר חץ ישר 2"/>
              <p:cNvCxnSpPr>
                <a:stCxn id="1027" idx="2"/>
              </p:cNvCxnSpPr>
              <p:nvPr/>
            </p:nvCxnSpPr>
            <p:spPr>
              <a:xfrm flipH="1">
                <a:off x="4350260" y="1301973"/>
                <a:ext cx="1" cy="690315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2189544" y="1812616"/>
              <a:ext cx="1915477" cy="646331"/>
            </a:xfrm>
            <a:prstGeom prst="rect">
              <a:avLst/>
            </a:prstGeom>
            <a:solidFill>
              <a:srgbClr val="FFFF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1">
              <a:spAutoFit/>
            </a:bodyPr>
            <a:lstStyle/>
            <a:p>
              <a:pPr algn="ctr"/>
              <a:r>
                <a:rPr lang="he-IL" smtClean="0">
                  <a:solidFill>
                    <a:schemeClr val="tx1"/>
                  </a:solidFill>
                </a:rPr>
                <a:t>טבעת נעילת מקשים   </a:t>
              </a:r>
            </a:p>
            <a:p>
              <a:pPr algn="l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763360" y="1772816"/>
            <a:ext cx="2113752" cy="1972816"/>
            <a:chOff x="6878118" y="1440234"/>
            <a:chExt cx="1585314" cy="1972816"/>
          </a:xfrm>
        </p:grpSpPr>
        <p:grpSp>
          <p:nvGrpSpPr>
            <p:cNvPr id="11" name="קבוצה 10"/>
            <p:cNvGrpSpPr/>
            <p:nvPr/>
          </p:nvGrpSpPr>
          <p:grpSpPr>
            <a:xfrm>
              <a:off x="6974299" y="1440234"/>
              <a:ext cx="1432718" cy="914400"/>
              <a:chOff x="6645970" y="2022053"/>
              <a:chExt cx="1432718" cy="914400"/>
            </a:xfrm>
          </p:grpSpPr>
          <p:sp>
            <p:nvSpPr>
              <p:cNvPr id="9" name="טבעת 8"/>
              <p:cNvSpPr/>
              <p:nvPr/>
            </p:nvSpPr>
            <p:spPr>
              <a:xfrm>
                <a:off x="7164288" y="2022053"/>
                <a:ext cx="914400" cy="914400"/>
              </a:xfrm>
              <a:prstGeom prst="donu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645970" y="2257474"/>
                <a:ext cx="415018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r>
                  <a:rPr lang="he-IL" smtClean="0"/>
                  <a:t>נעול</a:t>
                </a:r>
                <a:endParaRPr lang="he-IL"/>
              </a:p>
            </p:txBody>
          </p:sp>
        </p:grpSp>
        <p:grpSp>
          <p:nvGrpSpPr>
            <p:cNvPr id="17" name="קבוצה 16"/>
            <p:cNvGrpSpPr/>
            <p:nvPr/>
          </p:nvGrpSpPr>
          <p:grpSpPr>
            <a:xfrm>
              <a:off x="7549032" y="2354634"/>
              <a:ext cx="914400" cy="1058416"/>
              <a:chOff x="8100392" y="3068960"/>
              <a:chExt cx="914400" cy="1058416"/>
            </a:xfrm>
          </p:grpSpPr>
          <p:sp>
            <p:nvSpPr>
              <p:cNvPr id="12" name="טבעת 11"/>
              <p:cNvSpPr/>
              <p:nvPr/>
            </p:nvSpPr>
            <p:spPr>
              <a:xfrm>
                <a:off x="8100392" y="3212976"/>
                <a:ext cx="914400" cy="914400"/>
              </a:xfrm>
              <a:prstGeom prst="donu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מחבר ישר 15"/>
              <p:cNvCxnSpPr/>
              <p:nvPr/>
            </p:nvCxnSpPr>
            <p:spPr>
              <a:xfrm flipV="1">
                <a:off x="8100392" y="3068960"/>
                <a:ext cx="914400" cy="10584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6878118" y="2699176"/>
              <a:ext cx="511198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he-IL" b="1" smtClean="0"/>
                <a:t>פתוח</a:t>
              </a:r>
              <a:endParaRPr lang="he-IL" b="1"/>
            </a:p>
          </p:txBody>
        </p:sp>
      </p:grpSp>
      <p:cxnSp>
        <p:nvCxnSpPr>
          <p:cNvPr id="22" name="מחבר חץ ישר 21"/>
          <p:cNvCxnSpPr>
            <a:stCxn id="1027" idx="3"/>
          </p:cNvCxnSpPr>
          <p:nvPr/>
        </p:nvCxnSpPr>
        <p:spPr>
          <a:xfrm flipV="1">
            <a:off x="4316432" y="2473499"/>
            <a:ext cx="32197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-1008789" y="288377"/>
            <a:ext cx="891414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000099"/>
                </a:solidFill>
                <a:latin typeface="Calibri" pitchFamily="34" charset="0"/>
              </a:rPr>
              <a:t>APX7000/6000</a:t>
            </a:r>
            <a:r>
              <a:rPr lang="he-IL" sz="3200" b="1">
                <a:solidFill>
                  <a:srgbClr val="000099"/>
                </a:solidFill>
                <a:latin typeface="Calibri" pitchFamily="34" charset="0"/>
              </a:rPr>
              <a:t> </a:t>
            </a:r>
          </a:p>
          <a:p>
            <a:pPr lvl="0" eaLnBrk="1" hangingPunct="1"/>
            <a:r>
              <a:rPr lang="he-IL" sz="4000" b="1" smtClean="0">
                <a:solidFill>
                  <a:srgbClr val="000099"/>
                </a:solidFill>
                <a:latin typeface="Calibri" pitchFamily="34" charset="0"/>
              </a:rPr>
              <a:t> </a:t>
            </a:r>
            <a:endParaRPr lang="he-IL" sz="4000" b="1">
              <a:solidFill>
                <a:srgbClr val="000099"/>
              </a:solidFill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96533" y="548681"/>
            <a:ext cx="59266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234058" y="4077072"/>
            <a:ext cx="32733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000" b="1" smtClean="0">
                <a:solidFill>
                  <a:srgbClr val="FF0000"/>
                </a:solidFill>
              </a:rPr>
              <a:t>5</a:t>
            </a:r>
            <a:endParaRPr lang="he-IL" sz="2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7431" y="4629582"/>
            <a:ext cx="32733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000" b="1" smtClean="0">
                <a:solidFill>
                  <a:srgbClr val="FFFF00"/>
                </a:solidFill>
              </a:rPr>
              <a:t>1</a:t>
            </a:r>
            <a:endParaRPr lang="he-IL" sz="2000" b="1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86537" y="3877017"/>
            <a:ext cx="32733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2000" b="1" smtClean="0">
                <a:solidFill>
                  <a:srgbClr val="FFFF00"/>
                </a:solidFill>
              </a:rPr>
              <a:t>4</a:t>
            </a:r>
            <a:endParaRPr lang="he-IL" sz="2000" b="1">
              <a:solidFill>
                <a:srgbClr val="FFFF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5169770" y="888541"/>
            <a:ext cx="3514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>
                <a:solidFill>
                  <a:srgbClr val="000099"/>
                </a:solidFill>
                <a:latin typeface="Calibri" pitchFamily="34" charset="0"/>
                <a:cs typeface="Arial" panose="020b0604020202020204" pitchFamily="34" charset="0"/>
              </a:rPr>
              <a:t>מכשירי קשר נישאים</a:t>
            </a:r>
          </a:p>
        </p:txBody>
      </p:sp>
    </p:spTree>
    <p:extLst>
      <p:ext uri="{BB962C8B-B14F-4D97-AF65-F5344CB8AC3E}">
        <p14:creationId xmlns:p14="http://schemas.microsoft.com/office/powerpoint/2010/main" val="956261693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0" y="980729"/>
            <a:ext cx="4953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 smtClean="0">
                <a:solidFill>
                  <a:srgbClr val="000099"/>
                </a:solidFill>
                <a:latin typeface="Calibri" pitchFamily="34" charset="0"/>
              </a:rPr>
              <a:t>APX7500 – O5</a:t>
            </a:r>
            <a:endParaRPr lang="he-IL" sz="3200" b="1">
              <a:solidFill>
                <a:srgbClr val="000099"/>
              </a:solidFill>
              <a:latin typeface="Calibri" pitchFamily="34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l="24707" t="24414" r="55527" b="33594"/>
          <a:stretch>
            <a:fillRect/>
          </a:stretch>
        </p:blipFill>
        <p:spPr bwMode="auto">
          <a:xfrm>
            <a:off x="5423925" y="1558380"/>
            <a:ext cx="6484947" cy="48682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graphicFrame>
        <p:nvGraphicFramePr>
          <p:cNvPr id="10" name="טבלה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42613"/>
              </p:ext>
            </p:extLst>
          </p:nvPr>
        </p:nvGraphicFramePr>
        <p:xfrm>
          <a:off x="101313" y="3356992"/>
          <a:ext cx="6803837" cy="2773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166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72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b="1" kern="120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לחצן קריאת חירום</a:t>
                      </a:r>
                      <a:endParaRPr lang="he-IL" sz="1600" b="1" kern="120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תאורה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הכרזה קולית חוזרת של שם הרשת 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kern="12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לא</a:t>
                      </a:r>
                      <a:r>
                        <a:rPr lang="he-IL" sz="1400" b="1" kern="1200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מוגדר</a:t>
                      </a:r>
                      <a:r>
                        <a:rPr lang="he-IL" sz="1400" b="1" kern="12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he-IL" sz="14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ניווט בתפריט מכשיר הקשר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מעבר להודעות כתובות</a:t>
                      </a: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לוח מקשים וקיבוע רשתות בזיכרון  למעבר מהיר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בורר</a:t>
                      </a:r>
                      <a:r>
                        <a:rPr lang="he-IL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רשתות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בית -לחיצה ממושכת מעביר לרשת חבירה מחוזית</a:t>
                      </a: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2491" y="256361"/>
            <a:ext cx="59266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קבוצה 4"/>
          <p:cNvGrpSpPr/>
          <p:nvPr/>
        </p:nvGrpSpPr>
        <p:grpSpPr>
          <a:xfrm rot="5400000">
            <a:off x="10168007" y="1583932"/>
            <a:ext cx="860660" cy="489216"/>
            <a:chOff x="3632460" y="2273436"/>
            <a:chExt cx="860660" cy="366912"/>
          </a:xfrm>
        </p:grpSpPr>
        <p:sp>
          <p:nvSpPr>
            <p:cNvPr id="2" name="מלבן 1"/>
            <p:cNvSpPr/>
            <p:nvPr/>
          </p:nvSpPr>
          <p:spPr>
            <a:xfrm rot="16200000">
              <a:off x="3557016" y="2348880"/>
              <a:ext cx="366912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b="1" smtClean="0">
                  <a:solidFill>
                    <a:schemeClr val="tx1"/>
                  </a:solidFill>
                </a:rPr>
                <a:t>8</a:t>
              </a:r>
              <a:endParaRPr lang="he-IL" b="1">
                <a:solidFill>
                  <a:schemeClr val="tx1"/>
                </a:solidFill>
              </a:endParaRPr>
            </a:p>
          </p:txBody>
        </p:sp>
        <p:cxnSp>
          <p:nvCxnSpPr>
            <p:cNvPr id="4" name="מחבר חץ ישר 3"/>
            <p:cNvCxnSpPr>
              <a:stCxn id="2" idx="2"/>
            </p:cNvCxnSpPr>
            <p:nvPr/>
          </p:nvCxnSpPr>
          <p:spPr>
            <a:xfrm rot="16200000" flipH="1">
              <a:off x="4170802" y="2134574"/>
              <a:ext cx="0" cy="644636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מלבן 2"/>
          <p:cNvSpPr/>
          <p:nvPr/>
        </p:nvSpPr>
        <p:spPr>
          <a:xfrm>
            <a:off x="6342362" y="947661"/>
            <a:ext cx="4046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>
                <a:solidFill>
                  <a:srgbClr val="000099"/>
                </a:solidFill>
                <a:latin typeface="Calibri" pitchFamily="34" charset="0"/>
                <a:cs typeface="Arial" panose="020b0604020202020204" pitchFamily="34" charset="0"/>
              </a:rPr>
              <a:t>הגדרת לחצנים ופקדים </a:t>
            </a:r>
          </a:p>
        </p:txBody>
      </p:sp>
      <p:sp>
        <p:nvSpPr>
          <p:cNvPr id="12" name="מלבן 11"/>
          <p:cNvSpPr/>
          <p:nvPr/>
        </p:nvSpPr>
        <p:spPr>
          <a:xfrm>
            <a:off x="6216216" y="1558379"/>
            <a:ext cx="48921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smtClean="0">
                <a:solidFill>
                  <a:schemeClr val="tx1"/>
                </a:solidFill>
              </a:rPr>
              <a:t>9</a:t>
            </a:r>
            <a:endParaRPr lang="he-IL" b="1">
              <a:solidFill>
                <a:schemeClr val="tx1"/>
              </a:solidFill>
            </a:endParaRPr>
          </a:p>
        </p:txBody>
      </p:sp>
      <p:cxnSp>
        <p:nvCxnSpPr>
          <p:cNvPr id="8" name="מחבר מרפקי 7"/>
          <p:cNvCxnSpPr>
            <a:stCxn id="12" idx="2"/>
          </p:cNvCxnSpPr>
          <p:nvPr/>
        </p:nvCxnSpPr>
        <p:spPr>
          <a:xfrm rot="16200000" flipH="1">
            <a:off x="6264570" y="1970659"/>
            <a:ext cx="862509" cy="469997"/>
          </a:xfrm>
          <a:prstGeom prst="bentConnector3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87659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מלבן מעוגל 11">
            <a:hlinkClick r:id="rId2" action="ppaction://hlinksldjump"/>
          </p:cNvPr>
          <p:cNvSpPr/>
          <p:nvPr/>
        </p:nvSpPr>
        <p:spPr>
          <a:xfrm>
            <a:off x="239349" y="1412776"/>
            <a:ext cx="11857443" cy="52565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199456" y="1046101"/>
            <a:ext cx="49530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b="1" smtClean="0">
                <a:solidFill>
                  <a:srgbClr val="000099"/>
                </a:solidFill>
                <a:latin typeface="Calibri" pitchFamily="34" charset="0"/>
              </a:rPr>
              <a:t>APX7500 – O3</a:t>
            </a:r>
            <a:endParaRPr lang="he-IL" sz="3200" b="1">
              <a:solidFill>
                <a:srgbClr val="000099"/>
              </a:solidFill>
              <a:latin typeface="Calibri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 l="25256" t="19531" r="56076" b="16992"/>
          <a:stretch>
            <a:fillRect/>
          </a:stretch>
        </p:blipFill>
        <p:spPr bwMode="auto">
          <a:xfrm>
            <a:off x="8858269" y="1643050"/>
            <a:ext cx="3238523" cy="4643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graphicFrame>
        <p:nvGraphicFramePr>
          <p:cNvPr id="13" name="טבלה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943356"/>
              </p:ext>
            </p:extLst>
          </p:nvPr>
        </p:nvGraphicFramePr>
        <p:xfrm>
          <a:off x="335360" y="2087136"/>
          <a:ext cx="8352928" cy="34754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61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91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62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defTabSz="914400" rtl="1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e-IL" sz="1600" b="1" kern="12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לחצן זיכרון לקיבוע רשת </a:t>
                      </a:r>
                      <a:endParaRPr lang="he-IL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62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b="1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לחצן קריאת חירום</a:t>
                      </a:r>
                      <a:endParaRPr lang="he-IL" sz="16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62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תאורה                                                              </a:t>
                      </a:r>
                      <a:endParaRPr lang="he-IL" sz="400" b="1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62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הכרזה קולית חוזרת של שם הרשת </a:t>
                      </a: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62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b="1" kern="120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לא מוגדר</a:t>
                      </a:r>
                      <a:endParaRPr lang="he-IL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62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ניווט בתפריט מכשיר הקשר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62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הודעות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969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לוח מקשים וקיבוע רשתות בזיכרון  למעבר מהיר</a:t>
                      </a: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3340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marR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he-IL" sz="16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בית - לחיצה ממושכת מעביר לרשת חבירה מחוזית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endParaRPr lang="he-IL" sz="16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88555" y="260648"/>
            <a:ext cx="59266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לבן 5"/>
          <p:cNvSpPr/>
          <p:nvPr/>
        </p:nvSpPr>
        <p:spPr>
          <a:xfrm>
            <a:off x="7234278" y="1044026"/>
            <a:ext cx="4046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3200" b="1">
                <a:solidFill>
                  <a:srgbClr val="000099"/>
                </a:solidFill>
                <a:latin typeface="Calibri" pitchFamily="34" charset="0"/>
                <a:cs typeface="Arial" panose="020b0604020202020204" pitchFamily="34" charset="0"/>
              </a:rPr>
              <a:t>הגדרת לחצנים ופקדים </a:t>
            </a:r>
          </a:p>
        </p:txBody>
      </p:sp>
      <p:cxnSp>
        <p:nvCxnSpPr>
          <p:cNvPr id="7" name="מחבר מרפקי 6"/>
          <p:cNvCxnSpPr/>
          <p:nvPr/>
        </p:nvCxnSpPr>
        <p:spPr>
          <a:xfrm rot="5400000" flipH="1" flipV="1">
            <a:off x="9451497" y="4767070"/>
            <a:ext cx="1895008" cy="1379108"/>
          </a:xfrm>
          <a:prstGeom prst="bentConnector3">
            <a:avLst>
              <a:gd name="adj1" fmla="val 40637"/>
            </a:avLst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13"/>
          <p:cNvSpPr/>
          <p:nvPr/>
        </p:nvSpPr>
        <p:spPr>
          <a:xfrm>
            <a:off x="9464839" y="6365561"/>
            <a:ext cx="48921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smtClean="0">
                <a:solidFill>
                  <a:schemeClr val="tx1"/>
                </a:solidFill>
              </a:rPr>
              <a:t>9</a:t>
            </a:r>
            <a:endParaRPr lang="he-IL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83634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>
          <a:xfrm>
            <a:off x="3101009" y="790436"/>
            <a:ext cx="6909683" cy="365125"/>
          </a:xfrm>
          <a:solidFill>
            <a:schemeClr val="accent2"/>
          </a:solidFill>
        </p:spPr>
        <p:txBody>
          <a:bodyPr/>
          <a:lstStyle/>
          <a:p>
            <a:pPr algn="ctr">
              <a:buNone/>
              <a:defRPr/>
            </a:pPr>
            <a:r>
              <a:rPr lang="he-IL" sz="2000" b="1">
                <a:solidFill>
                  <a:srgbClr val="FFFF00"/>
                </a:solidFill>
              </a:rPr>
              <a:t>להלן רשימת מספרי קריאה קבועים לבעלי תפקידים </a:t>
            </a:r>
            <a:r>
              <a:rPr lang="he-IL" sz="2000" b="1" smtClean="0">
                <a:solidFill>
                  <a:srgbClr val="FFFF00"/>
                </a:solidFill>
              </a:rPr>
              <a:t>וגזריהם</a:t>
            </a:r>
            <a:endParaRPr lang="en-US" sz="2000" b="1">
              <a:solidFill>
                <a:srgbClr val="FFFF00"/>
              </a:solidFill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9EA95F-BD9B-436F-92C7-7304590C39EA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53610"/>
              </p:ext>
            </p:extLst>
          </p:nvPr>
        </p:nvGraphicFramePr>
        <p:xfrm>
          <a:off x="652007" y="1208597"/>
          <a:ext cx="11115923" cy="546233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6398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7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71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1239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תפקיד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מס' קריאה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תפקידים נגזרים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מס' קריאה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521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מפקד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1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דובר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11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4344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סגן מפקד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 smtClean="0">
                          <a:effectLst/>
                        </a:rPr>
                        <a:t>2    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847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קצין אג"מ ושיטור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 smtClean="0">
                          <a:effectLst/>
                        </a:rPr>
                        <a:t>3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רע"ן מבצעים</a:t>
                      </a:r>
                      <a:endParaRPr lang="en-US" sz="1400" b="1">
                        <a:effectLst/>
                      </a:endParaRPr>
                    </a:p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</a:endParaRPr>
                    </a:p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13</a:t>
                      </a:r>
                      <a:endParaRPr lang="en-US" sz="1400" b="1">
                        <a:effectLst/>
                      </a:endParaRPr>
                    </a:p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4212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קמב"ץ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31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4344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ר' ענף סיור וקהילה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4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1440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קצין סיור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41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4344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רעת"ן / רלת"ן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 smtClean="0">
                          <a:effectLst/>
                        </a:rPr>
                        <a:t>5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ע. רלת"ן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15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216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קצין אח"מ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6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ק' חקירות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16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8053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קמ"ן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7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6546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ר' ענף / לשכת ניהול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8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ק' ניהול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18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5114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קצין טכנולוגיות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9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ק' קשר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91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2748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חפ"ק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10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ח. מבצעים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100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5930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דובר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11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1767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רופא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12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עוזר רופא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121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66705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חובש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122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97418"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אמבולנס</a:t>
                      </a:r>
                      <a:endParaRPr lang="en-US" sz="1400" b="1">
                        <a:effectLst/>
                      </a:endParaRPr>
                    </a:p>
                    <a:p>
                      <a:pPr marL="457200" algn="ctr" rtl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he-IL" sz="1400" b="1">
                          <a:effectLst/>
                        </a:rPr>
                        <a:t> 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tc>
                  <a:txBody>
                    <a:bodyPr vert="horz" wrap="square"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1400" b="1">
                          <a:effectLst/>
                        </a:rPr>
                        <a:t>123</a:t>
                      </a:r>
                      <a:endParaRPr lang="en-US" sz="1400" b="1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46284" marR="46284" marT="0" marB="0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698878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מציין מיקום של מספר שקופית 3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3271EE62-525C-4DB4-BA0C-ECB2DDF26399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5603" name="Text Box 18"/>
          <p:cNvSpPr txBox="1">
            <a:spLocks noChangeArrowheads="1"/>
          </p:cNvSpPr>
          <p:nvPr/>
        </p:nvSpPr>
        <p:spPr bwMode="auto">
          <a:xfrm>
            <a:off x="4751917" y="3335338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CC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530" y="2276475"/>
            <a:ext cx="864096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sz="7200" b="1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</a:rPr>
              <a:t>קריאה במצוקה וחבירה לגופים אחרים בחירום</a:t>
            </a:r>
            <a:endParaRPr lang="he-IL" sz="7200" b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17680"/>
      </p:ext>
    </p:extLst>
  </p:cSld>
  <p:clrMapOvr>
    <a:masterClrMapping/>
  </p:clrMapOvr>
  <p:transition spd="slow"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606935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457200" indent="-4572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2857500"/>
              </a:tabLst>
              <a:defRPr/>
            </a:pPr>
            <a:r>
              <a:rPr lang="he-IL" sz="2400">
                <a:solidFill>
                  <a:prstClr val="black"/>
                </a:solidFill>
              </a:rPr>
              <a:t>במכשיר הקשר תוצג ההודעה  </a:t>
            </a:r>
            <a:r>
              <a:rPr lang="he-IL" sz="2400" b="1">
                <a:solidFill>
                  <a:srgbClr val="C00000"/>
                </a:solidFill>
              </a:rPr>
              <a:t>"שיחת חירום"  </a:t>
            </a:r>
            <a:r>
              <a:rPr lang="he-IL" sz="2400">
                <a:solidFill>
                  <a:prstClr val="black"/>
                </a:solidFill>
              </a:rPr>
              <a:t>מודגשת באדום, תוך השמעת סדרת צלילים קצרה, המציינת</a:t>
            </a:r>
            <a:r>
              <a:rPr lang="en-US" sz="2400">
                <a:solidFill>
                  <a:prstClr val="black"/>
                </a:solidFill>
              </a:rPr>
              <a:t>  </a:t>
            </a:r>
            <a:r>
              <a:rPr lang="he-IL" sz="2400">
                <a:solidFill>
                  <a:prstClr val="black"/>
                </a:solidFill>
              </a:rPr>
              <a:t>שקריאת החירום שודרה ממכשיר הקשר.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2857500"/>
              </a:tabLst>
              <a:defRPr/>
            </a:pPr>
            <a:r>
              <a:rPr lang="he-IL" sz="2400" b="1" smtClean="0">
                <a:solidFill>
                  <a:prstClr val="black"/>
                </a:solidFill>
              </a:rPr>
              <a:t>כדי </a:t>
            </a:r>
            <a:r>
              <a:rPr lang="he-IL" sz="2400" b="1" u="sng">
                <a:solidFill>
                  <a:srgbClr val="FF0000"/>
                </a:solidFill>
              </a:rPr>
              <a:t>לבטל</a:t>
            </a:r>
            <a:r>
              <a:rPr lang="he-IL" sz="2400" b="1">
                <a:solidFill>
                  <a:prstClr val="black"/>
                </a:solidFill>
              </a:rPr>
              <a:t> מצב קריאת </a:t>
            </a:r>
            <a:r>
              <a:rPr lang="he-IL" sz="2400" b="1" smtClean="0">
                <a:solidFill>
                  <a:prstClr val="black"/>
                </a:solidFill>
              </a:rPr>
              <a:t>חירום, יש </a:t>
            </a:r>
            <a:r>
              <a:rPr lang="he-IL" sz="2400" b="1">
                <a:solidFill>
                  <a:prstClr val="black"/>
                </a:solidFill>
              </a:rPr>
              <a:t>ללחוץ שוב על לחצן החירום </a:t>
            </a:r>
            <a:r>
              <a:rPr lang="he-IL" sz="2400">
                <a:solidFill>
                  <a:prstClr val="black"/>
                </a:solidFill>
              </a:rPr>
              <a:t>למשך כ- 2 שניות, עד שיישמע  צליל </a:t>
            </a:r>
            <a:r>
              <a:rPr lang="he-IL" sz="2400" smtClean="0">
                <a:solidFill>
                  <a:prstClr val="black"/>
                </a:solidFill>
              </a:rPr>
              <a:t>ארוך.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2857500"/>
              </a:tabLst>
              <a:defRPr/>
            </a:pPr>
            <a:r>
              <a:rPr lang="he-IL" sz="2400" smtClean="0">
                <a:solidFill>
                  <a:prstClr val="black"/>
                </a:solidFill>
              </a:rPr>
              <a:t>ביטול </a:t>
            </a:r>
            <a:r>
              <a:rPr lang="he-IL" sz="2400">
                <a:solidFill>
                  <a:prstClr val="black"/>
                </a:solidFill>
              </a:rPr>
              <a:t>קריאת החירום יכול להיעשות רק על ידי המכשיר המפעיל אותה</a:t>
            </a:r>
            <a:r>
              <a:rPr lang="he-IL" sz="2400" smtClean="0">
                <a:solidFill>
                  <a:prstClr val="black"/>
                </a:solidFill>
              </a:rPr>
              <a:t>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2857500"/>
              </a:tabLst>
              <a:defRPr/>
            </a:pPr>
            <a:endParaRPr lang="he-IL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קריאת חירום</a:t>
            </a:r>
          </a:p>
        </p:txBody>
      </p:sp>
    </p:spTree>
    <p:extLst>
      <p:ext uri="{BB962C8B-B14F-4D97-AF65-F5344CB8AC3E}">
        <p14:creationId xmlns:p14="http://schemas.microsoft.com/office/powerpoint/2010/main" val="40901232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12776"/>
            <a:ext cx="10748433" cy="818377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tabLst>
                <a:tab pos="2857500"/>
              </a:tabLst>
              <a:defRPr/>
            </a:pPr>
            <a:r>
              <a:rPr lang="he-IL" sz="2800">
                <a:solidFill>
                  <a:prstClr val="black"/>
                </a:solidFill>
              </a:rPr>
              <a:t>מכשיר הקשר נישא ישדר תחילה  את </a:t>
            </a:r>
            <a:r>
              <a:rPr lang="he-IL" sz="2800" smtClean="0">
                <a:solidFill>
                  <a:prstClr val="black"/>
                </a:solidFill>
              </a:rPr>
              <a:t>המיקום.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tabLst>
                <a:tab pos="2857500"/>
              </a:tabLst>
              <a:defRPr/>
            </a:pPr>
            <a:r>
              <a:rPr lang="he-IL" sz="2800" b="1" smtClean="0">
                <a:solidFill>
                  <a:prstClr val="black"/>
                </a:solidFill>
              </a:rPr>
              <a:t>מיקרופון </a:t>
            </a:r>
            <a:r>
              <a:rPr lang="he-IL" sz="2800" b="1">
                <a:solidFill>
                  <a:prstClr val="black"/>
                </a:solidFill>
              </a:rPr>
              <a:t>המכשיר ייפתח לשידור , ללא לחיצה על לחצן השידור, למשך </a:t>
            </a:r>
            <a:r>
              <a:rPr lang="en-US" sz="2800" b="1" smtClean="0">
                <a:solidFill>
                  <a:prstClr val="black"/>
                </a:solidFill>
              </a:rPr>
              <a:t>10</a:t>
            </a:r>
            <a:r>
              <a:rPr lang="he-IL" sz="2800" b="1" smtClean="0">
                <a:solidFill>
                  <a:prstClr val="black"/>
                </a:solidFill>
              </a:rPr>
              <a:t> </a:t>
            </a:r>
            <a:r>
              <a:rPr lang="he-IL" sz="2800" b="1">
                <a:solidFill>
                  <a:prstClr val="black"/>
                </a:solidFill>
              </a:rPr>
              <a:t>שניות </a:t>
            </a:r>
            <a:r>
              <a:rPr lang="he-IL" sz="2800">
                <a:solidFill>
                  <a:prstClr val="black"/>
                </a:solidFill>
              </a:rPr>
              <a:t>. להמשך שידור, יש ללחוץ על הלחצן 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tabLst>
                <a:tab pos="2857500"/>
              </a:tabLst>
              <a:defRPr/>
            </a:pPr>
            <a:r>
              <a:rPr lang="he-IL" sz="2800">
                <a:solidFill>
                  <a:prstClr val="black"/>
                </a:solidFill>
              </a:rPr>
              <a:t>השידור יועבר </a:t>
            </a:r>
            <a:r>
              <a:rPr lang="he-IL" sz="2800" smtClean="0">
                <a:solidFill>
                  <a:prstClr val="black"/>
                </a:solidFill>
              </a:rPr>
              <a:t>לכלל </a:t>
            </a:r>
            <a:r>
              <a:rPr lang="he-IL" sz="2800">
                <a:solidFill>
                  <a:prstClr val="black"/>
                </a:solidFill>
              </a:rPr>
              <a:t>מכשירי הקשר הנמצאים באותה רשת ותלוי בטווח הכיסוי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he-IL" sz="2800" smtClean="0">
                <a:solidFill>
                  <a:prstClr val="black"/>
                </a:solidFill>
              </a:rPr>
              <a:t>.</a:t>
            </a:r>
            <a:r>
              <a:rPr lang="he-IL" sz="2200" smtClean="0">
                <a:solidFill>
                  <a:prstClr val="black"/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tabLst>
                <a:tab pos="2857500"/>
              </a:tabLst>
              <a:defRPr/>
            </a:pPr>
            <a:r>
              <a:rPr lang="he-IL" sz="2800">
                <a:solidFill>
                  <a:prstClr val="black"/>
                </a:solidFill>
              </a:rPr>
              <a:t>קריאת חירום  תתקבל </a:t>
            </a:r>
            <a:r>
              <a:rPr lang="he-IL" sz="2800" err="1" smtClean="0">
                <a:solidFill>
                  <a:prstClr val="black"/>
                </a:solidFill>
              </a:rPr>
              <a:t>במרד"מ (</a:t>
            </a:r>
            <a:r>
              <a:rPr lang="he-IL" sz="2800" b="1" smtClean="0">
                <a:solidFill>
                  <a:srgbClr val="FF0000"/>
                </a:solidFill>
              </a:rPr>
              <a:t>מצודה</a:t>
            </a:r>
            <a:r>
              <a:rPr lang="he-IL" sz="2800" smtClean="0">
                <a:solidFill>
                  <a:prstClr val="black"/>
                </a:solidFill>
              </a:rPr>
              <a:t>) </a:t>
            </a:r>
            <a:r>
              <a:rPr lang="he-IL" sz="2800">
                <a:solidFill>
                  <a:prstClr val="black"/>
                </a:solidFill>
              </a:rPr>
              <a:t>המחוזי בהתאם  לשיוך הרשת </a:t>
            </a:r>
            <a:r>
              <a:rPr lang="he-IL" sz="2800" smtClean="0">
                <a:solidFill>
                  <a:prstClr val="black"/>
                </a:solidFill>
              </a:rPr>
              <a:t>הפעילה במכשיר הקשר</a:t>
            </a:r>
            <a:r>
              <a:rPr lang="he-IL" sz="2800">
                <a:solidFill>
                  <a:prstClr val="black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tabLst>
                <a:tab pos="2857500"/>
              </a:tabLst>
              <a:defRPr/>
            </a:pPr>
            <a:endParaRPr lang="he-IL" sz="22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2857500"/>
              </a:tabLst>
              <a:defRPr/>
            </a:pPr>
            <a:endParaRPr lang="he-IL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קריאת חירום - המשך</a:t>
            </a:r>
          </a:p>
        </p:txBody>
      </p:sp>
    </p:spTree>
    <p:extLst>
      <p:ext uri="{BB962C8B-B14F-4D97-AF65-F5344CB8AC3E}">
        <p14:creationId xmlns:p14="http://schemas.microsoft.com/office/powerpoint/2010/main" val="2531475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12776"/>
            <a:ext cx="10748433" cy="587545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400">
                <a:solidFill>
                  <a:prstClr val="black"/>
                </a:solidFill>
              </a:rPr>
              <a:t>במערכת </a:t>
            </a:r>
            <a:r>
              <a:rPr lang="he-IL" sz="2400" b="1">
                <a:solidFill>
                  <a:prstClr val="black"/>
                </a:solidFill>
              </a:rPr>
              <a:t>'ניצן' </a:t>
            </a:r>
            <a:r>
              <a:rPr lang="he-IL" sz="2400">
                <a:solidFill>
                  <a:prstClr val="black"/>
                </a:solidFill>
              </a:rPr>
              <a:t>מופעלת יכולת של  איכון  לווייני  (</a:t>
            </a:r>
            <a:r>
              <a:rPr lang="en-US" sz="2400">
                <a:solidFill>
                  <a:prstClr val="black"/>
                </a:solidFill>
              </a:rPr>
              <a:t>GPS</a:t>
            </a:r>
            <a:r>
              <a:rPr lang="he-IL" sz="2400">
                <a:solidFill>
                  <a:prstClr val="black"/>
                </a:solidFill>
              </a:rPr>
              <a:t>) של מכשירי הקשר הנישאים.</a:t>
            </a:r>
          </a:p>
          <a:p>
            <a:pPr marL="742950" lvl="1" indent="-28575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400" smtClean="0">
                <a:solidFill>
                  <a:prstClr val="black"/>
                </a:solidFill>
              </a:rPr>
              <a:t>איכון </a:t>
            </a:r>
            <a:r>
              <a:rPr lang="he-IL" sz="2400">
                <a:solidFill>
                  <a:prstClr val="black"/>
                </a:solidFill>
              </a:rPr>
              <a:t>נוסף מתבצע באמצעות איתורנים ומחשוב ניידות.</a:t>
            </a:r>
          </a:p>
          <a:p>
            <a:pPr marL="742950" lvl="1" indent="-28575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400" b="1" smtClean="0">
                <a:solidFill>
                  <a:prstClr val="black"/>
                </a:solidFill>
              </a:rPr>
              <a:t>בעת </a:t>
            </a:r>
            <a:r>
              <a:rPr lang="he-IL" sz="2400" b="1">
                <a:solidFill>
                  <a:prstClr val="black"/>
                </a:solidFill>
              </a:rPr>
              <a:t>לחיצת חירום </a:t>
            </a:r>
            <a:r>
              <a:rPr lang="he-IL" sz="2400" b="1" smtClean="0">
                <a:solidFill>
                  <a:prstClr val="black"/>
                </a:solidFill>
              </a:rPr>
              <a:t>, במכשיר </a:t>
            </a:r>
            <a:r>
              <a:rPr lang="he-IL" sz="2400" b="1">
                <a:solidFill>
                  <a:prstClr val="black"/>
                </a:solidFill>
              </a:rPr>
              <a:t>הקשר </a:t>
            </a:r>
            <a:r>
              <a:rPr lang="he-IL" sz="2400" b="1" smtClean="0">
                <a:solidFill>
                  <a:prstClr val="black"/>
                </a:solidFill>
              </a:rPr>
              <a:t>הנישא, מתבצע באופן אוטו', איכון המכשיר.</a:t>
            </a:r>
            <a:endParaRPr lang="he-IL" sz="2400" b="1">
              <a:solidFill>
                <a:prstClr val="black"/>
              </a:solidFill>
            </a:endParaRPr>
          </a:p>
          <a:p>
            <a:pPr marL="742950" lvl="1" indent="-28575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400">
                <a:solidFill>
                  <a:prstClr val="black"/>
                </a:solidFill>
              </a:rPr>
              <a:t>מיקום מכשיר הקשר יוצג על - גבי מפה </a:t>
            </a:r>
            <a:r>
              <a:rPr lang="he-IL" sz="2400" err="1" smtClean="0">
                <a:solidFill>
                  <a:prstClr val="black"/>
                </a:solidFill>
              </a:rPr>
              <a:t>במרד"מ במערכת </a:t>
            </a:r>
            <a:r>
              <a:rPr lang="he-IL" sz="2400" b="1">
                <a:solidFill>
                  <a:prstClr val="black"/>
                </a:solidFill>
              </a:rPr>
              <a:t>'תמונת נוף'.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tabLst>
                <a:tab pos="2857500"/>
              </a:tabLst>
              <a:defRPr/>
            </a:pPr>
            <a:endParaRPr lang="he-IL" sz="22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2857500"/>
              </a:tabLst>
              <a:defRPr/>
            </a:pPr>
            <a:endParaRPr lang="he-IL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איכון</a:t>
            </a:r>
          </a:p>
        </p:txBody>
      </p:sp>
    </p:spTree>
    <p:extLst>
      <p:ext uri="{BB962C8B-B14F-4D97-AF65-F5344CB8AC3E}">
        <p14:creationId xmlns:p14="http://schemas.microsoft.com/office/powerpoint/2010/main" val="17067945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70296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he-IL" sz="2800" smtClean="0">
                <a:solidFill>
                  <a:prstClr val="black"/>
                </a:solidFill>
              </a:rPr>
              <a:t>בעת הצורך לחבור עם גוף ביטחוני אחר, ניתן לשדר ישירות באמצעות גל מציל 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he-IL" sz="2800">
                <a:solidFill>
                  <a:prstClr val="black"/>
                </a:solidFill>
              </a:rPr>
              <a:t>המערכת מאפשרת תקשורת בין </a:t>
            </a:r>
            <a:r>
              <a:rPr lang="he-IL" sz="2800" smtClean="0">
                <a:solidFill>
                  <a:prstClr val="black"/>
                </a:solidFill>
              </a:rPr>
              <a:t>הארגונים: שב"ס, מד"א, כב"א, פקע"ר והגנת הסביבה.</a:t>
            </a:r>
          </a:p>
          <a:p>
            <a:pPr marL="609600" lvl="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800" b="1" u="sng">
                <a:solidFill>
                  <a:prstClr val="black"/>
                </a:solidFill>
              </a:rPr>
              <a:t>מטרת הרשת</a:t>
            </a:r>
            <a:r>
              <a:rPr lang="he-IL" sz="2800">
                <a:solidFill>
                  <a:prstClr val="black"/>
                </a:solidFill>
              </a:rPr>
              <a:t> </a:t>
            </a:r>
            <a:r>
              <a:rPr lang="he-IL" sz="2800" smtClean="0">
                <a:solidFill>
                  <a:prstClr val="black"/>
                </a:solidFill>
              </a:rPr>
              <a:t>- לצורך </a:t>
            </a:r>
            <a:r>
              <a:rPr lang="he-IL" sz="2800" b="1">
                <a:solidFill>
                  <a:prstClr val="black"/>
                </a:solidFill>
              </a:rPr>
              <a:t>חבירה</a:t>
            </a:r>
            <a:r>
              <a:rPr lang="he-IL" sz="2800">
                <a:solidFill>
                  <a:prstClr val="black"/>
                </a:solidFill>
              </a:rPr>
              <a:t> עם כוחות אלה בשעת חירום או בעת אירוע חריג שדורש שת"פ. (למשל: אירוע נפילת טילים).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he-IL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נוהל חבירה לגופים אחרים</a:t>
            </a:r>
          </a:p>
        </p:txBody>
      </p:sp>
    </p:spTree>
    <p:extLst>
      <p:ext uri="{BB962C8B-B14F-4D97-AF65-F5344CB8AC3E}">
        <p14:creationId xmlns:p14="http://schemas.microsoft.com/office/powerpoint/2010/main" val="2792086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6"/>
            <a:ext cx="10748433" cy="830381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he-IL" sz="2400" b="1" smtClean="0">
                <a:solidFill>
                  <a:srgbClr val="FF0000"/>
                </a:solidFill>
              </a:rPr>
              <a:t>כלל</a:t>
            </a:r>
            <a:r>
              <a:rPr lang="he-IL" sz="2400" smtClean="0">
                <a:solidFill>
                  <a:prstClr val="black"/>
                </a:solidFill>
              </a:rPr>
              <a:t>- הקריאה תתבצע על ידי משל"ט.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he-IL" sz="2400" smtClean="0">
                <a:solidFill>
                  <a:prstClr val="black"/>
                </a:solidFill>
                <a:latin typeface="Arial" panose="020b0604020202020204" pitchFamily="34" charset="0"/>
              </a:rPr>
              <a:t>הקורא בקשר, </a:t>
            </a:r>
            <a:r>
              <a:rPr lang="he-IL" sz="2400" smtClean="0">
                <a:latin typeface="Arial" panose="020b0604020202020204" pitchFamily="34" charset="0"/>
              </a:rPr>
              <a:t>יקרא </a:t>
            </a:r>
            <a:r>
              <a:rPr lang="he-IL" sz="2400" b="1">
                <a:latin typeface="Arial" panose="020b0604020202020204" pitchFamily="34" charset="0"/>
              </a:rPr>
              <a:t>במילת זיהוי של גורם ההצלה האזרחי</a:t>
            </a:r>
            <a:r>
              <a:rPr lang="he-IL" sz="2400">
                <a:latin typeface="Arial" panose="020b0604020202020204" pitchFamily="34" charset="0"/>
              </a:rPr>
              <a:t>. </a:t>
            </a:r>
            <a:r>
              <a:rPr lang="he-IL" sz="2400" smtClean="0">
                <a:latin typeface="Arial" panose="020b0604020202020204" pitchFamily="34" charset="0"/>
              </a:rPr>
              <a:t>למילת </a:t>
            </a:r>
            <a:r>
              <a:rPr lang="he-IL" sz="2400">
                <a:latin typeface="Arial" panose="020b0604020202020204" pitchFamily="34" charset="0"/>
              </a:rPr>
              <a:t>הזיהוי יצורף אות קריאה פרטי המוקצה לו </a:t>
            </a:r>
            <a:r>
              <a:rPr lang="he-IL" sz="2400" smtClean="0">
                <a:latin typeface="Arial" panose="020b0604020202020204" pitchFamily="34" charset="0"/>
              </a:rPr>
              <a:t>בשגרה.</a:t>
            </a:r>
            <a:endParaRPr lang="he-IL" sz="2400"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he-IL" sz="2400" smtClean="0">
                <a:latin typeface="Arial" panose="020b0604020202020204" pitchFamily="34" charset="0"/>
              </a:rPr>
              <a:t>יזהה </a:t>
            </a:r>
            <a:r>
              <a:rPr lang="he-IL" sz="2400">
                <a:latin typeface="Arial" panose="020b0604020202020204" pitchFamily="34" charset="0"/>
              </a:rPr>
              <a:t>עצמו באות קריאה הפרטי המשטרתי, לדוגמה "כיבוי לפיד" כאן "אביב 100" ביקורת קשר עבור. מילת זיהוי  "כיבוי" מציינת כי אות הקריאה "לפיד" הינו גורם של שירותי כבאות </a:t>
            </a:r>
            <a:r>
              <a:rPr lang="he-IL" sz="2400" smtClean="0">
                <a:latin typeface="Arial" panose="020b0604020202020204" pitchFamily="34" charset="0"/>
              </a:rPr>
              <a:t>והצלה.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he-IL" sz="2400" smtClean="0">
                <a:latin typeface="Arial" panose="020b0604020202020204" pitchFamily="34" charset="0"/>
              </a:rPr>
              <a:t>סיווג </a:t>
            </a:r>
            <a:r>
              <a:rPr lang="he-IL" sz="2400">
                <a:latin typeface="Arial" panose="020b0604020202020204" pitchFamily="34" charset="0"/>
              </a:rPr>
              <a:t>המידע שיועבר יהיה עד רמת סיווג "שמור</a:t>
            </a:r>
            <a:r>
              <a:rPr lang="he-IL" sz="2400" smtClean="0">
                <a:latin typeface="Arial" panose="020b0604020202020204" pitchFamily="34" charset="0"/>
              </a:rPr>
              <a:t>".</a:t>
            </a:r>
            <a:endParaRPr lang="he-IL" sz="2400"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he-IL" sz="2400" smtClean="0">
                <a:latin typeface="Arial" panose="020b0604020202020204" pitchFamily="34" charset="0"/>
              </a:rPr>
              <a:t>השיחה </a:t>
            </a:r>
            <a:r>
              <a:rPr lang="he-IL" sz="2400">
                <a:latin typeface="Arial" panose="020b0604020202020204" pitchFamily="34" charset="0"/>
              </a:rPr>
              <a:t>ברשת בשפה גלויה ללא שימוש בקודים.</a:t>
            </a:r>
            <a:br>
              <a:rPr lang="he-IL" sz="2400">
                <a:latin typeface="Arial" panose="020b0604020202020204" pitchFamily="34" charset="0"/>
              </a:rPr>
            </a:br>
            <a:br>
              <a:rPr lang="he-IL" sz="2400">
                <a:latin typeface="Arial" panose="020b0604020202020204" pitchFamily="34" charset="0"/>
              </a:rPr>
            </a:br>
            <a:endParaRPr lang="he-IL" sz="2400"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  <a:defRPr/>
            </a:pPr>
            <a:endParaRPr lang="he-IL" sz="24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4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4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אופן הקריאה לגופים אחרים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14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מתוך נוהל מק"ש 04.46.013.00</a:t>
            </a:r>
          </a:p>
        </p:txBody>
      </p:sp>
    </p:spTree>
    <p:extLst>
      <p:ext uri="{BB962C8B-B14F-4D97-AF65-F5344CB8AC3E}">
        <p14:creationId xmlns:p14="http://schemas.microsoft.com/office/powerpoint/2010/main" val="23568273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70290EBC-3108-4259-BD78-F149A25C062D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239350" y="1700809"/>
            <a:ext cx="11131551" cy="51552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e-IL" sz="2800" b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Lucida Sans Unicode"/>
              </a:rPr>
              <a:t>החניך</a:t>
            </a:r>
            <a:r>
              <a:rPr lang="he-IL" sz="2800" b="1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Lucida Sans Unicode"/>
              </a:rPr>
              <a:t> </a:t>
            </a:r>
            <a:r>
              <a:rPr lang="he-IL" sz="2800" b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Lucida Sans Unicode"/>
              </a:rPr>
              <a:t>ידע לתפעל מכשיר קשר משטרתי.</a:t>
            </a:r>
            <a:br>
              <a:rPr lang="en-US" sz="2800" b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Lucida Sans Unicode"/>
              </a:rPr>
            </a:br>
            <a:endParaRPr lang="he-IL" sz="2400" b="1" u="sng" smtClean="0">
              <a:solidFill>
                <a:srgbClr val="7030A0"/>
              </a:solidFill>
            </a:endParaRPr>
          </a:p>
          <a:p>
            <a:pPr>
              <a:spcBef>
                <a:spcPts val="600"/>
              </a:spcBef>
            </a:pPr>
            <a:r>
              <a:rPr lang="he-IL" sz="2800" b="1" u="sng" smtClean="0">
                <a:ln w="1905"/>
                <a:solidFill>
                  <a:srgbClr val="4F81BD">
                    <a:lumMod val="5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נקודות עיקריות</a:t>
            </a:r>
            <a:br>
              <a:rPr lang="en-US" sz="2800" smtClean="0">
                <a:solidFill>
                  <a:srgbClr val="EEECE1">
                    <a:lumMod val="10000"/>
                  </a:srgbClr>
                </a:solidFill>
                <a:cs typeface="Arial" panose="020b0604020202020204" pitchFamily="34" charset="0"/>
              </a:rPr>
            </a:b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1</a:t>
            </a:r>
            <a:r>
              <a:rPr lang="he-IL" sz="2800" smtClean="0">
                <a:solidFill>
                  <a:prstClr val="black"/>
                </a:solidFill>
              </a:rPr>
              <a:t>. </a:t>
            </a:r>
            <a:r>
              <a:rPr lang="he-IL" sz="2800" smtClean="0">
                <a:solidFill>
                  <a:srgbClr val="EEECE1">
                    <a:lumMod val="10000"/>
                  </a:srgbClr>
                </a:solidFill>
                <a:cs typeface="Arial" panose="020b0604020202020204" pitchFamily="34" charset="0"/>
              </a:rPr>
              <a:t>מערכת הרב גל.</a:t>
            </a:r>
          </a:p>
          <a:p>
            <a:pPr>
              <a:spcBef>
                <a:spcPct val="50000"/>
              </a:spcBef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  <a:cs typeface="Arial" panose="020b0604020202020204" pitchFamily="34" charset="0"/>
              </a:rPr>
              <a:t>2. מכשירי הקשר.</a:t>
            </a:r>
          </a:p>
          <a:p>
            <a:pPr>
              <a:spcBef>
                <a:spcPct val="50000"/>
              </a:spcBef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  <a:cs typeface="Arial" panose="020b0604020202020204" pitchFamily="34" charset="0"/>
              </a:rPr>
              <a:t>3. קריאה במצוקה וחבירה לגופים אחרים בחירום.</a:t>
            </a:r>
          </a:p>
          <a:p>
            <a:pPr>
              <a:spcBef>
                <a:spcPct val="50000"/>
              </a:spcBef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  <a:cs typeface="Arial" panose="020b0604020202020204" pitchFamily="34" charset="0"/>
              </a:rPr>
              <a:t>4. הנחיות כלליות לשימוש במכשיר קשר.</a:t>
            </a:r>
            <a:endParaRPr lang="he-IL" sz="2800">
              <a:solidFill>
                <a:srgbClr val="EEECE1">
                  <a:lumMod val="10000"/>
                </a:srgbClr>
              </a:solidFill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  <a:cs typeface="Arial" panose="020b0604020202020204" pitchFamily="34" charset="0"/>
              </a:rPr>
              <a:t>5. דיווחים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  <a:cs typeface="Arial" panose="020b0604020202020204" pitchFamily="34" charset="0"/>
              </a:rPr>
              <a:t>ונוהל דיבור </a:t>
            </a:r>
            <a:r>
              <a:rPr lang="he-IL" sz="2800" smtClean="0">
                <a:solidFill>
                  <a:srgbClr val="EEECE1">
                    <a:lumMod val="10000"/>
                  </a:srgbClr>
                </a:solidFill>
                <a:cs typeface="Arial" panose="020b0604020202020204" pitchFamily="34" charset="0"/>
              </a:rPr>
              <a:t>בקשר.</a:t>
            </a:r>
            <a:endParaRPr lang="he-IL" sz="2800">
              <a:solidFill>
                <a:srgbClr val="EEECE1">
                  <a:lumMod val="10000"/>
                </a:srgbClr>
              </a:solidFill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he-IL" sz="3200">
                <a:solidFill>
                  <a:srgbClr val="FFCC00"/>
                </a:solidFill>
                <a:cs typeface="Arial" panose="020b0604020202020204" pitchFamily="34" charset="0"/>
              </a:rPr>
              <a:t> </a:t>
            </a:r>
            <a:endParaRPr lang="en-US" sz="3200">
              <a:solidFill>
                <a:srgbClr val="FFCC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791744" y="980728"/>
            <a:ext cx="5088565" cy="5894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המטרה:</a:t>
            </a:r>
          </a:p>
        </p:txBody>
      </p:sp>
    </p:spTree>
    <p:extLst>
      <p:ext uri="{BB962C8B-B14F-4D97-AF65-F5344CB8AC3E}">
        <p14:creationId xmlns:p14="http://schemas.microsoft.com/office/powerpoint/2010/main" val="1130440744"/>
      </p:ext>
    </p:extLst>
  </p:cSld>
  <p:clrMapOvr>
    <a:masterClrMapping/>
  </p:clrMapOvr>
  <p:transition spd="slow"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מציין מיקום של מספר שקופית 3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3271EE62-525C-4DB4-BA0C-ECB2DDF26399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5603" name="Text Box 18"/>
          <p:cNvSpPr txBox="1">
            <a:spLocks noChangeArrowheads="1"/>
          </p:cNvSpPr>
          <p:nvPr/>
        </p:nvSpPr>
        <p:spPr bwMode="auto">
          <a:xfrm>
            <a:off x="4751917" y="3335338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CC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530" y="2276475"/>
            <a:ext cx="8640961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sz="7200" b="1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</a:rPr>
              <a:t>הנחיות כלליות למחזיקי מכשיר הקשר</a:t>
            </a:r>
            <a:endParaRPr lang="he-IL" sz="7200" b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18383"/>
      </p:ext>
    </p:extLst>
  </p:cSld>
  <p:clrMapOvr>
    <a:masterClrMapping/>
  </p:clrMapOvr>
  <p:transition spd="slow"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6"/>
            <a:ext cx="10748433" cy="695575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b="1" smtClean="0">
                <a:solidFill>
                  <a:prstClr val="black"/>
                </a:solidFill>
              </a:rPr>
              <a:t>אין לחתום על מכשיר קשר נישא ללא </a:t>
            </a:r>
            <a:r>
              <a:rPr lang="he-IL" sz="2200" b="1">
                <a:solidFill>
                  <a:prstClr val="black"/>
                </a:solidFill>
              </a:rPr>
              <a:t>מיקרופון </a:t>
            </a:r>
            <a:r>
              <a:rPr lang="he-IL" sz="2200" b="1" smtClean="0">
                <a:solidFill>
                  <a:prstClr val="black"/>
                </a:solidFill>
              </a:rPr>
              <a:t>תואם.</a:t>
            </a:r>
            <a:endParaRPr lang="he-IL" sz="2200" b="1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smtClean="0">
                <a:solidFill>
                  <a:prstClr val="black"/>
                </a:solidFill>
              </a:rPr>
              <a:t>חובה </a:t>
            </a:r>
            <a:r>
              <a:rPr lang="he-IL" sz="2200">
                <a:solidFill>
                  <a:prstClr val="black"/>
                </a:solidFill>
              </a:rPr>
              <a:t>להחזיק את הנישא בנרתיק נפרד או בחגור הסייר. 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smtClean="0">
                <a:solidFill>
                  <a:prstClr val="black"/>
                </a:solidFill>
              </a:rPr>
              <a:t>חובה </a:t>
            </a:r>
            <a:r>
              <a:rPr lang="he-IL" sz="2200">
                <a:solidFill>
                  <a:prstClr val="black"/>
                </a:solidFill>
              </a:rPr>
              <a:t>להרכיב את הנרתיק על גבי </a:t>
            </a:r>
            <a:r>
              <a:rPr lang="he-IL" sz="2200" smtClean="0">
                <a:solidFill>
                  <a:prstClr val="black"/>
                </a:solidFill>
              </a:rPr>
              <a:t>חגורת המכנסיים.</a:t>
            </a:r>
            <a:r>
              <a:rPr lang="he-IL" sz="2200">
                <a:solidFill>
                  <a:prstClr val="black"/>
                </a:solidFill>
              </a:rPr>
              <a:t> </a:t>
            </a:r>
            <a:endParaRPr lang="he-IL" sz="2200" smtClean="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smtClean="0">
                <a:solidFill>
                  <a:prstClr val="black"/>
                </a:solidFill>
              </a:rPr>
              <a:t>אין </a:t>
            </a:r>
            <a:r>
              <a:rPr lang="he-IL" sz="2200">
                <a:solidFill>
                  <a:prstClr val="black"/>
                </a:solidFill>
              </a:rPr>
              <a:t>לשנות , להחליף אבזרים במכשיר </a:t>
            </a:r>
            <a:r>
              <a:rPr lang="he-IL" sz="2200" smtClean="0">
                <a:solidFill>
                  <a:prstClr val="black"/>
                </a:solidFill>
              </a:rPr>
              <a:t>הקשר.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smtClean="0">
                <a:solidFill>
                  <a:prstClr val="black"/>
                </a:solidFill>
              </a:rPr>
              <a:t>אין </a:t>
            </a:r>
            <a:r>
              <a:rPr lang="he-IL" sz="2200">
                <a:solidFill>
                  <a:prstClr val="black"/>
                </a:solidFill>
              </a:rPr>
              <a:t>לחרוט ולסמן את מכשיר </a:t>
            </a:r>
            <a:r>
              <a:rPr lang="he-IL" sz="2200" smtClean="0">
                <a:solidFill>
                  <a:prstClr val="black"/>
                </a:solidFill>
              </a:rPr>
              <a:t>הקשר.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smtClean="0">
                <a:solidFill>
                  <a:prstClr val="black"/>
                </a:solidFill>
              </a:rPr>
              <a:t>המיקרופון יוצמד </a:t>
            </a:r>
            <a:r>
              <a:rPr lang="he-IL" sz="2200">
                <a:solidFill>
                  <a:prstClr val="black"/>
                </a:solidFill>
              </a:rPr>
              <a:t>לכותפת החולצה / מעיל בעזרת תפס המיקרופון. </a:t>
            </a:r>
            <a:r>
              <a:rPr lang="en-US" sz="2200">
                <a:solidFill>
                  <a:prstClr val="black"/>
                </a:solidFill>
              </a:rPr>
              <a:t> </a:t>
            </a:r>
            <a:endParaRPr lang="en-US" sz="2200" smtClean="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smtClean="0">
                <a:solidFill>
                  <a:prstClr val="black"/>
                </a:solidFill>
              </a:rPr>
              <a:t>במקרה של אובדן מכשיר קשר, יש להודיע מיד לקצין </a:t>
            </a:r>
            <a:r>
              <a:rPr lang="he-IL" sz="2200">
                <a:solidFill>
                  <a:prstClr val="black"/>
                </a:solidFill>
              </a:rPr>
              <a:t>הטכנולוגיות המרחבי </a:t>
            </a:r>
            <a:r>
              <a:rPr lang="he-IL" sz="2200" smtClean="0">
                <a:solidFill>
                  <a:prstClr val="black"/>
                </a:solidFill>
              </a:rPr>
              <a:t>באמצעות מב"ס, זאת </a:t>
            </a:r>
            <a:r>
              <a:rPr lang="he-IL" sz="2200">
                <a:solidFill>
                  <a:prstClr val="black"/>
                </a:solidFill>
              </a:rPr>
              <a:t>על מנת לבטלו במערכת הקשר.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הנחיות לנשיאת מכשיר קשר</a:t>
            </a:r>
          </a:p>
        </p:txBody>
      </p:sp>
    </p:spTree>
    <p:extLst>
      <p:ext uri="{BB962C8B-B14F-4D97-AF65-F5344CB8AC3E}">
        <p14:creationId xmlns:p14="http://schemas.microsoft.com/office/powerpoint/2010/main" val="25431692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64694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smtClean="0">
                <a:solidFill>
                  <a:prstClr val="black"/>
                </a:solidFill>
              </a:rPr>
              <a:t>מכשירי </a:t>
            </a:r>
            <a:r>
              <a:rPr lang="he-IL" sz="2200">
                <a:solidFill>
                  <a:prstClr val="black"/>
                </a:solidFill>
              </a:rPr>
              <a:t>הקשר מתוצרת 'מוטורולה' שבשימוש  משטרת ישראל עומדים בכל תקני </a:t>
            </a:r>
            <a:r>
              <a:rPr lang="he-IL" sz="2200" smtClean="0">
                <a:solidFill>
                  <a:prstClr val="black"/>
                </a:solidFill>
              </a:rPr>
              <a:t>הבטיחות.</a:t>
            </a:r>
            <a:endParaRPr lang="he-IL" sz="22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smtClean="0">
                <a:solidFill>
                  <a:prstClr val="black"/>
                </a:solidFill>
              </a:rPr>
              <a:t>יש </a:t>
            </a:r>
            <a:r>
              <a:rPr lang="he-IL" sz="2200">
                <a:solidFill>
                  <a:prstClr val="black"/>
                </a:solidFill>
              </a:rPr>
              <a:t>להשתמש אך ורק בסוללות ואנטנות המאושרות לשימוש ע"י מוטורולה ומחלקת </a:t>
            </a:r>
            <a:r>
              <a:rPr lang="he-IL" sz="2200" smtClean="0">
                <a:solidFill>
                  <a:prstClr val="black"/>
                </a:solidFill>
              </a:rPr>
              <a:t>הקשר.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b="1" u="sng" smtClean="0">
                <a:solidFill>
                  <a:prstClr val="black"/>
                </a:solidFill>
              </a:rPr>
              <a:t>תפעול </a:t>
            </a:r>
            <a:r>
              <a:rPr lang="he-IL" sz="2200" b="1" u="sng">
                <a:solidFill>
                  <a:prstClr val="black"/>
                </a:solidFill>
              </a:rPr>
              <a:t>מכשיר קשר נישא </a:t>
            </a:r>
            <a:r>
              <a:rPr lang="he-IL" sz="2200" smtClean="0">
                <a:solidFill>
                  <a:prstClr val="black"/>
                </a:solidFill>
              </a:rPr>
              <a:t>: </a:t>
            </a:r>
            <a:r>
              <a:rPr lang="he-IL" sz="2200">
                <a:solidFill>
                  <a:prstClr val="black"/>
                </a:solidFill>
              </a:rPr>
              <a:t>יש להחזיק את המכשיר קשר במצב אופקי כאשר המכשיר והאנטנה  מרוחקים  </a:t>
            </a:r>
            <a:r>
              <a:rPr lang="he-IL" sz="2200" smtClean="0">
                <a:solidFill>
                  <a:prstClr val="black"/>
                </a:solidFill>
              </a:rPr>
              <a:t>מאזור </a:t>
            </a:r>
            <a:r>
              <a:rPr lang="he-IL" sz="2200">
                <a:solidFill>
                  <a:prstClr val="black"/>
                </a:solidFill>
              </a:rPr>
              <a:t>הפנים   2.5 עד 5 ס"מ  במצב </a:t>
            </a:r>
            <a:r>
              <a:rPr lang="he-IL" sz="2200" smtClean="0">
                <a:solidFill>
                  <a:prstClr val="black"/>
                </a:solidFill>
              </a:rPr>
              <a:t>שידור.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200" b="1" u="sng">
                <a:solidFill>
                  <a:prstClr val="black"/>
                </a:solidFill>
              </a:rPr>
              <a:t>תפעול מכשיר נייד</a:t>
            </a:r>
            <a:r>
              <a:rPr lang="he-IL" sz="2200" smtClean="0">
                <a:solidFill>
                  <a:prstClr val="black"/>
                </a:solidFill>
              </a:rPr>
              <a:t>: יש </a:t>
            </a:r>
            <a:r>
              <a:rPr lang="he-IL" sz="2200">
                <a:solidFill>
                  <a:prstClr val="black"/>
                </a:solidFill>
              </a:rPr>
              <a:t>לשדר  רק אם האנשים מחוץ לרכב נמצאים במרחק  מינימלי של 60 ס"מ מהאנטנה החיצונית של הניידת.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he-IL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הנחיות בטיחות</a:t>
            </a:r>
          </a:p>
        </p:txBody>
      </p:sp>
    </p:spTree>
    <p:extLst>
      <p:ext uri="{BB962C8B-B14F-4D97-AF65-F5344CB8AC3E}">
        <p14:creationId xmlns:p14="http://schemas.microsoft.com/office/powerpoint/2010/main" val="6164435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מציין מיקום של מספר שקופית 3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3271EE62-525C-4DB4-BA0C-ECB2DDF26399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5603" name="Text Box 18"/>
          <p:cNvSpPr txBox="1">
            <a:spLocks noChangeArrowheads="1"/>
          </p:cNvSpPr>
          <p:nvPr/>
        </p:nvSpPr>
        <p:spPr bwMode="auto">
          <a:xfrm>
            <a:off x="4751917" y="3335338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CC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530" y="2276475"/>
            <a:ext cx="864096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sz="7200" b="1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</a:rPr>
              <a:t>אופן הדיבור בקשר</a:t>
            </a:r>
            <a:endParaRPr lang="he-IL" sz="7200" b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885850"/>
      </p:ext>
    </p:extLst>
  </p:cSld>
  <p:clrMapOvr>
    <a:masterClrMapping/>
  </p:clrMapOvr>
  <p:transition spd="slow"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6"/>
            <a:ext cx="10748433" cy="31516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800" smtClean="0">
                <a:solidFill>
                  <a:prstClr val="black"/>
                </a:solidFill>
              </a:rPr>
              <a:t>יצירת שפה </a:t>
            </a:r>
            <a:r>
              <a:rPr lang="he-IL" sz="2800">
                <a:solidFill>
                  <a:prstClr val="black"/>
                </a:solidFill>
              </a:rPr>
              <a:t>אחידה </a:t>
            </a:r>
            <a:r>
              <a:rPr lang="he-IL" sz="2800" smtClean="0">
                <a:solidFill>
                  <a:prstClr val="black"/>
                </a:solidFill>
              </a:rPr>
              <a:t>ומוסכמת.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מטרת הנדב"ר</a:t>
            </a:r>
            <a:endParaRPr lang="he-IL" sz="3200" smtClean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1367325"/>
      </p:ext>
    </p:extLst>
  </p:cSld>
  <p:clrMapOvr>
    <a:masterClrMapping/>
  </p:clrMapOvr>
  <p:transition spd="slow"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534915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לפני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תחילת משמרת, בדוק מספר הרשת בקשר.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 וודא כי הגל פנוי , אל תתפרץ ואל תקטע שידור.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נסח בראשך דיווח בטרם תשדרו.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קרב פיך אל המיקרופון (במרחק של 5 ס"מ).</a:t>
            </a:r>
          </a:p>
          <a:p>
            <a:pPr marL="609600" indent="-6096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העבר דיווח קצר, ענייני, ברור ומסווג.</a:t>
            </a:r>
          </a:p>
          <a:p>
            <a:pPr marL="609600" indent="-609600"/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כללים לשידור </a:t>
            </a:r>
          </a:p>
        </p:txBody>
      </p:sp>
    </p:spTree>
    <p:extLst>
      <p:ext uri="{BB962C8B-B14F-4D97-AF65-F5344CB8AC3E}">
        <p14:creationId xmlns:p14="http://schemas.microsoft.com/office/powerpoint/2010/main" val="4172221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אופן הדיבור במכשיר הקשר</a:t>
            </a:r>
          </a:p>
        </p:txBody>
      </p:sp>
      <p:sp>
        <p:nvSpPr>
          <p:cNvPr id="6" name="מלבן 5"/>
          <p:cNvSpPr/>
          <p:nvPr/>
        </p:nvSpPr>
        <p:spPr>
          <a:xfrm>
            <a:off x="1679509" y="1975656"/>
            <a:ext cx="10416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400">
                <a:solidFill>
                  <a:prstClr val="black"/>
                </a:solidFill>
              </a:rPr>
              <a:t>לחץ על הלחצן שבמיקרופון, קרב לפיך את המיקרופון ודבר לתוכו, אל תרפה מהלחצן ואל תניע ראשך לצדדים כל עוד לא סיימת לדבר</a:t>
            </a:r>
            <a:r>
              <a:rPr lang="he-IL" sz="2400" smtClean="0">
                <a:solidFill>
                  <a:prstClr val="black"/>
                </a:solidFill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400">
                <a:solidFill>
                  <a:prstClr val="black"/>
                </a:solidFill>
              </a:rPr>
              <a:t>גובה וחוזק קולך יהיו טבעיים ויציבים ללא עליות וירידות.</a:t>
            </a:r>
            <a:endParaRPr lang="en-US" sz="240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400">
                <a:solidFill>
                  <a:prstClr val="black"/>
                </a:solidFill>
              </a:rPr>
              <a:t>דבר ברור, אל  תבלע ואל תקטע הברות או </a:t>
            </a:r>
            <a:r>
              <a:rPr lang="he-IL" sz="2400" smtClean="0">
                <a:solidFill>
                  <a:prstClr val="black"/>
                </a:solidFill>
              </a:rPr>
              <a:t>מילים.</a:t>
            </a:r>
            <a:endParaRPr lang="he-IL" sz="240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400" smtClean="0">
                <a:solidFill>
                  <a:prstClr val="black"/>
                </a:solidFill>
              </a:rPr>
              <a:t>שדר </a:t>
            </a:r>
            <a:r>
              <a:rPr lang="he-IL" sz="2400">
                <a:solidFill>
                  <a:prstClr val="black"/>
                </a:solidFill>
              </a:rPr>
              <a:t>כל משפט בקצבו הנכון. הפסקה לאחר כל מילה משבשת את התוכן.</a:t>
            </a:r>
            <a:br>
              <a:rPr lang="he-IL" sz="2400">
                <a:solidFill>
                  <a:prstClr val="black"/>
                </a:solidFill>
              </a:rPr>
            </a:br>
            <a:r>
              <a:rPr lang="he-IL" sz="2400">
                <a:solidFill>
                  <a:prstClr val="black"/>
                </a:solidFill>
              </a:rPr>
              <a:t>הפסקת במקום לא מתאים- משנה את התוכן, הפסקות נכונות בין חלקי המשפט- הן תנאי ראשוני להבנת התוכן.</a:t>
            </a:r>
            <a:br>
              <a:rPr lang="he-IL" sz="2400">
                <a:solidFill>
                  <a:prstClr val="black"/>
                </a:solidFill>
              </a:rPr>
            </a:b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002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 u="sng" smtClean="0">
                <a:solidFill>
                  <a:srgbClr val="EEECE1">
                    <a:lumMod val="10000"/>
                  </a:srgbClr>
                </a:solidFill>
              </a:rPr>
              <a:t>מורכבת </a:t>
            </a:r>
            <a:r>
              <a:rPr lang="he-IL" sz="2800" b="1" u="sng">
                <a:solidFill>
                  <a:srgbClr val="EEECE1">
                    <a:lumMod val="10000"/>
                  </a:srgbClr>
                </a:solidFill>
              </a:rPr>
              <a:t>משני </a:t>
            </a:r>
            <a:r>
              <a:rPr lang="he-IL" sz="2800" b="1" u="sng" smtClean="0">
                <a:solidFill>
                  <a:srgbClr val="EEECE1">
                    <a:lumMod val="10000"/>
                  </a:srgbClr>
                </a:solidFill>
              </a:rPr>
              <a:t>חלקים:</a:t>
            </a:r>
            <a:br>
              <a:rPr lang="en-US" sz="2800" smtClean="0">
                <a:solidFill>
                  <a:srgbClr val="EEECE1">
                    <a:lumMod val="10000"/>
                  </a:srgbClr>
                </a:solidFill>
              </a:rPr>
            </a:b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1. </a:t>
            </a:r>
            <a:r>
              <a:rPr lang="he-IL" sz="2800" b="1" smtClean="0">
                <a:solidFill>
                  <a:srgbClr val="EEECE1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כינוי</a:t>
            </a: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(ביטוי שהוא כינוי ליחידה, למשל </a:t>
            </a: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"סבא": תחנת כפר סבא).</a:t>
            </a:r>
            <a:br>
              <a:rPr lang="en-US" sz="2800">
                <a:solidFill>
                  <a:srgbClr val="EEECE1">
                    <a:lumMod val="10000"/>
                  </a:srgbClr>
                </a:solidFill>
              </a:rPr>
            </a:b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2. </a:t>
            </a:r>
            <a:r>
              <a:rPr lang="he-IL" sz="2800" b="1" smtClean="0">
                <a:solidFill>
                  <a:srgbClr val="EEECE1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מספר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– מציין את בעל התפקיד. למשל מספר 1 </a:t>
            </a:r>
            <a:br>
              <a:rPr lang="en-US" sz="2800" smtClean="0">
                <a:solidFill>
                  <a:srgbClr val="EEECE1">
                    <a:lumMod val="10000"/>
                  </a:srgbClr>
                </a:solidFill>
              </a:rPr>
            </a:b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    מציין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את מפקד היחידה.</a:t>
            </a:r>
            <a:br>
              <a:rPr lang="en-US" sz="2800">
                <a:solidFill>
                  <a:srgbClr val="EEECE1">
                    <a:lumMod val="10000"/>
                  </a:srgbClr>
                </a:solidFill>
              </a:rPr>
            </a:br>
            <a:br>
              <a:rPr lang="en-US" sz="2800">
                <a:solidFill>
                  <a:srgbClr val="EEECE1">
                    <a:lumMod val="10000"/>
                  </a:srgbClr>
                </a:solidFill>
              </a:rPr>
            </a:b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אות הקריאה (או"'ק)</a:t>
            </a:r>
          </a:p>
        </p:txBody>
      </p:sp>
      <p:sp>
        <p:nvSpPr>
          <p:cNvPr id="4" name="מלבן מעוגל 3"/>
          <p:cNvSpPr/>
          <p:nvPr/>
        </p:nvSpPr>
        <p:spPr>
          <a:xfrm>
            <a:off x="2184400" y="5229200"/>
            <a:ext cx="9096176" cy="12478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492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he-IL" sz="2400" smtClean="0">
                <a:solidFill>
                  <a:schemeClr val="bg1"/>
                </a:solidFill>
              </a:rPr>
              <a:t>לדוגמא: </a:t>
            </a:r>
          </a:p>
          <a:p>
            <a:pPr algn="ctr">
              <a:lnSpc>
                <a:spcPct val="150000"/>
              </a:lnSpc>
            </a:pPr>
            <a:r>
              <a:rPr lang="he-IL" sz="2400" smtClean="0">
                <a:solidFill>
                  <a:schemeClr val="bg1"/>
                </a:solidFill>
              </a:rPr>
              <a:t>סבא </a:t>
            </a:r>
            <a:r>
              <a:rPr lang="he-IL" sz="2400">
                <a:solidFill>
                  <a:schemeClr val="bg1"/>
                </a:solidFill>
              </a:rPr>
              <a:t>1  - מפקד תחנת </a:t>
            </a:r>
            <a:r>
              <a:rPr lang="he-IL" sz="2400" smtClean="0">
                <a:solidFill>
                  <a:schemeClr val="bg1"/>
                </a:solidFill>
              </a:rPr>
              <a:t>כפר סבא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92601"/>
      </p:ext>
    </p:extLst>
  </p:cSld>
  <p:clrMapOvr>
    <a:masterClrMapping/>
  </p:clrMapOvr>
  <p:transition spd="slow"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42719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 smtClean="0">
                <a:solidFill>
                  <a:srgbClr val="EEECE1">
                    <a:lumMod val="10000"/>
                  </a:srgbClr>
                </a:solidFill>
              </a:rPr>
              <a:t>כאן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– ניתן בקריאה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solidFill>
                  <a:srgbClr val="EEECE1">
                    <a:lumMod val="10000"/>
                  </a:srgbClr>
                </a:solidFill>
              </a:rPr>
              <a:t>עבור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 – סיימתי שידור ומצפה למענה ממך.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solidFill>
                  <a:srgbClr val="EEECE1">
                    <a:lumMod val="10000"/>
                  </a:srgbClr>
                </a:solidFill>
              </a:rPr>
              <a:t>המתן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 – חכה להמשך שידור.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solidFill>
                  <a:srgbClr val="EEECE1">
                    <a:lumMod val="10000"/>
                  </a:srgbClr>
                </a:solidFill>
              </a:rPr>
              <a:t>סוף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 – סיימתי שידור.</a:t>
            </a: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ביטויים בקשר המייצגים פתיחה וסיום</a:t>
            </a:r>
          </a:p>
        </p:txBody>
      </p:sp>
    </p:spTree>
    <p:extLst>
      <p:ext uri="{BB962C8B-B14F-4D97-AF65-F5344CB8AC3E}">
        <p14:creationId xmlns:p14="http://schemas.microsoft.com/office/powerpoint/2010/main" val="7881393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42719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 smtClean="0">
                <a:latin typeface="Arial" panose="020b0604020202020204" pitchFamily="34" charset="0"/>
              </a:rPr>
              <a:t>רות</a:t>
            </a:r>
            <a:r>
              <a:rPr lang="he-IL" sz="2800" smtClean="0">
                <a:latin typeface="Arial" panose="020b0604020202020204" pitchFamily="34" charset="0"/>
              </a:rPr>
              <a:t> </a:t>
            </a:r>
            <a:r>
              <a:rPr lang="he-IL" sz="2800">
                <a:latin typeface="Arial" panose="020b0604020202020204" pitchFamily="34" charset="0"/>
              </a:rPr>
              <a:t>– שידורך נקלט בשלמות.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latin typeface="Arial" panose="020b0604020202020204" pitchFamily="34" charset="0"/>
              </a:rPr>
              <a:t>עבור</a:t>
            </a:r>
            <a:r>
              <a:rPr lang="he-IL" sz="2800">
                <a:latin typeface="Arial" panose="020b0604020202020204" pitchFamily="34" charset="0"/>
              </a:rPr>
              <a:t> – סיימתי שידורי, ממתין לשידורך.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latin typeface="Arial" panose="020b0604020202020204" pitchFamily="34" charset="0"/>
              </a:rPr>
              <a:t>היישר</a:t>
            </a:r>
            <a:r>
              <a:rPr lang="he-IL" sz="2800">
                <a:latin typeface="Arial" panose="020b0604020202020204" pitchFamily="34" charset="0"/>
              </a:rPr>
              <a:t> – שידורך נלקט וההוראה תבוצע.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 smtClean="0">
                <a:latin typeface="Arial" panose="020b0604020202020204" pitchFamily="34" charset="0"/>
              </a:rPr>
              <a:t>עד כאן</a:t>
            </a:r>
            <a:r>
              <a:rPr lang="he-IL" sz="2800" smtClean="0">
                <a:latin typeface="Arial" panose="020b0604020202020204" pitchFamily="34" charset="0"/>
              </a:rPr>
              <a:t> –התוכל </a:t>
            </a:r>
            <a:r>
              <a:rPr lang="he-IL" sz="2800">
                <a:latin typeface="Arial" panose="020b0604020202020204" pitchFamily="34" charset="0"/>
              </a:rPr>
              <a:t>לאשר קליטת החומר החלקי ששידרתי לך עד כאן.</a:t>
            </a:r>
            <a:endParaRPr lang="en-US" sz="2800">
              <a:latin typeface="Arial" panose="020b0604020202020204" pitchFamily="34" charset="0"/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ביטויים המייצגים אישורים</a:t>
            </a:r>
          </a:p>
        </p:txBody>
      </p:sp>
    </p:spTree>
    <p:extLst>
      <p:ext uri="{BB962C8B-B14F-4D97-AF65-F5344CB8AC3E}">
        <p14:creationId xmlns:p14="http://schemas.microsoft.com/office/powerpoint/2010/main" val="9751009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מציין מיקום של מספר שקופית 3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3271EE62-525C-4DB4-BA0C-ECB2DDF26399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5603" name="Text Box 18"/>
          <p:cNvSpPr txBox="1">
            <a:spLocks noChangeArrowheads="1"/>
          </p:cNvSpPr>
          <p:nvPr/>
        </p:nvSpPr>
        <p:spPr bwMode="auto">
          <a:xfrm>
            <a:off x="4751917" y="3335338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CC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530" y="2276476"/>
            <a:ext cx="864096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sz="7200" b="1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</a:rPr>
              <a:t>מערכת הרב גל</a:t>
            </a:r>
            <a:endParaRPr lang="he-IL" sz="7200" b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5425"/>
      </p:ext>
    </p:extLst>
  </p:cSld>
  <p:clrMapOvr>
    <a:masterClrMapping/>
  </p:clrMapOvr>
  <p:transition spd="slow"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491826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לבדיקה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איך נשמע? – בדיקת טיב הקליטה.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היטב – אני שומע אותך היטב.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בינוני – אני שומע אותך באיכות בינונית.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גרוע – אני שומע אותך בקושי רב.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אמור שנית – חזור על שידורך.</a:t>
            </a: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ביטויים המייצגים איכות הקשר</a:t>
            </a:r>
          </a:p>
        </p:txBody>
      </p:sp>
    </p:spTree>
    <p:extLst>
      <p:ext uri="{BB962C8B-B14F-4D97-AF65-F5344CB8AC3E}">
        <p14:creationId xmlns:p14="http://schemas.microsoft.com/office/powerpoint/2010/main" val="12880500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62109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 smtClean="0">
                <a:solidFill>
                  <a:srgbClr val="EEECE1">
                    <a:lumMod val="10000"/>
                  </a:srgbClr>
                </a:solidFill>
              </a:rPr>
              <a:t>עבור </a:t>
            </a:r>
            <a:r>
              <a:rPr lang="he-IL" sz="2800" b="1">
                <a:solidFill>
                  <a:srgbClr val="EEECE1">
                    <a:lumMod val="10000"/>
                  </a:srgbClr>
                </a:solidFill>
              </a:rPr>
              <a:t>לרשת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....– עבור לרשת שמספרה....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solidFill>
                  <a:srgbClr val="EEECE1">
                    <a:lumMod val="10000"/>
                  </a:srgbClr>
                </a:solidFill>
              </a:rPr>
              <a:t>בטל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 – שידורי בטל ומבוטל.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solidFill>
                  <a:srgbClr val="EEECE1">
                    <a:lumMod val="10000"/>
                  </a:srgbClr>
                </a:solidFill>
              </a:rPr>
              <a:t>חיובי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– כן.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solidFill>
                  <a:srgbClr val="EEECE1">
                    <a:lumMod val="10000"/>
                  </a:srgbClr>
                </a:solidFill>
              </a:rPr>
              <a:t>שלילי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 – לא.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solidFill>
                  <a:srgbClr val="EEECE1">
                    <a:lumMod val="10000"/>
                  </a:srgbClr>
                </a:solidFill>
              </a:rPr>
              <a:t>נקוב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 – היכן אתה נמצא?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 smtClean="0">
                <a:solidFill>
                  <a:srgbClr val="EEECE1">
                    <a:lumMod val="10000"/>
                  </a:srgbClr>
                </a:solidFill>
              </a:rPr>
              <a:t>המתן קטנה </a:t>
            </a: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– המתן דקה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he-IL" sz="2800" b="1">
                <a:solidFill>
                  <a:srgbClr val="EEECE1">
                    <a:lumMod val="10000"/>
                  </a:srgbClr>
                </a:solidFill>
              </a:rPr>
              <a:t>סוף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– סיום השיחה.</a:t>
            </a: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ביטויים נוספים</a:t>
            </a:r>
          </a:p>
        </p:txBody>
      </p:sp>
    </p:spTree>
    <p:extLst>
      <p:ext uri="{BB962C8B-B14F-4D97-AF65-F5344CB8AC3E}">
        <p14:creationId xmlns:p14="http://schemas.microsoft.com/office/powerpoint/2010/main" val="16569377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50906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lvl="2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800" smtClean="0">
                <a:solidFill>
                  <a:prstClr val="black"/>
                </a:solidFill>
              </a:rPr>
              <a:t>פתחת </a:t>
            </a:r>
            <a:r>
              <a:rPr lang="he-IL" sz="2800">
                <a:solidFill>
                  <a:prstClr val="black"/>
                </a:solidFill>
              </a:rPr>
              <a:t>בקשר ולא נענית תוך 15 שניות- שדר לסירוגין (בהפסקות של 15 שניות בין שידור למשנהו) שידורי פתיחה עד שתיענה, אולם לא יותר משתי דקות.</a:t>
            </a:r>
            <a:br>
              <a:rPr lang="he-IL" sz="2800">
                <a:solidFill>
                  <a:prstClr val="black"/>
                </a:solidFill>
              </a:rPr>
            </a:br>
            <a:r>
              <a:rPr lang="he-IL" sz="2800">
                <a:solidFill>
                  <a:prstClr val="black"/>
                </a:solidFill>
              </a:rPr>
              <a:t>לא נענית במשך הזמן הנקוב- המתן 5 דקות וחדש קריאתך כנ"ל.</a:t>
            </a:r>
            <a:endParaRPr lang="en-US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prstClr val="black"/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ואם לא ענו לי?</a:t>
            </a:r>
          </a:p>
        </p:txBody>
      </p:sp>
    </p:spTree>
    <p:extLst>
      <p:ext uri="{BB962C8B-B14F-4D97-AF65-F5344CB8AC3E}">
        <p14:creationId xmlns:p14="http://schemas.microsoft.com/office/powerpoint/2010/main" val="23178103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6"/>
            <a:ext cx="10748433" cy="62109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342900" indent="-457200">
              <a:lnSpc>
                <a:spcPct val="150000"/>
              </a:lnSpc>
              <a:buFont typeface="Wingdings" pitchFamily="2" charset="2"/>
              <a:buChar char="q"/>
              <a:tabLst>
                <a:tab pos="228600"/>
              </a:tabLst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מהשידורים בתקשורת הסלולארית ובתקשורת הרב-גל ניתנים לציטוט והאזנה באמצעות ציוד נגיש וזול. גורמים עבריינים עושים שימוש נרחב באמצעי האזנה  אלה . </a:t>
            </a:r>
          </a:p>
          <a:p>
            <a:pPr marL="342900" indent="-457200">
              <a:lnSpc>
                <a:spcPct val="150000"/>
              </a:lnSpc>
              <a:buFont typeface="Wingdings" pitchFamily="2" charset="2"/>
              <a:buChar char="q"/>
              <a:tabLst>
                <a:tab pos="228600"/>
              </a:tabLst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בעת הדיבור בקשר </a:t>
            </a:r>
            <a:r>
              <a:rPr lang="he-IL" sz="2800" u="sng">
                <a:solidFill>
                  <a:srgbClr val="EEECE1">
                    <a:lumMod val="10000"/>
                  </a:srgbClr>
                </a:solidFill>
              </a:rPr>
              <a:t>יש להקפיד על שימוש בקודים מוסכמים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 </a:t>
            </a:r>
            <a:r>
              <a:rPr lang="he-IL" sz="2800" u="sng">
                <a:solidFill>
                  <a:srgbClr val="EEECE1">
                    <a:lumMod val="10000"/>
                  </a:srgbClr>
                </a:solidFill>
              </a:rPr>
              <a:t>ולהימנע מאזכור פרטים על סוג הפעילות, יעד/מטרת הפעילות, כוחות, אמצעים ומשימות, מקום/אזור הפעילות ופרטים רגישים אחרים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. </a:t>
            </a:r>
            <a:br>
              <a:rPr lang="en-US" sz="2800">
                <a:solidFill>
                  <a:srgbClr val="EEECE1">
                    <a:lumMod val="10000"/>
                  </a:srgbClr>
                </a:solidFill>
              </a:rPr>
            </a:b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הנחיות יחב"מ לדיבור בקשר</a:t>
            </a:r>
          </a:p>
        </p:txBody>
      </p:sp>
    </p:spTree>
    <p:extLst>
      <p:ext uri="{BB962C8B-B14F-4D97-AF65-F5344CB8AC3E}">
        <p14:creationId xmlns:p14="http://schemas.microsoft.com/office/powerpoint/2010/main" val="31647497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362560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342900" indent="-457200">
              <a:lnSpc>
                <a:spcPct val="150000"/>
              </a:lnSpc>
              <a:buFont typeface="Wingdings" pitchFamily="2" charset="2"/>
              <a:buChar char="q"/>
              <a:tabLst>
                <a:tab pos="228600"/>
              </a:tabLst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במידת האפשר, יש להחיל כללים אלה גם על התקשורת הסלולארית. </a:t>
            </a:r>
            <a:endParaRPr lang="en-US" sz="2800" smtClean="0">
              <a:solidFill>
                <a:srgbClr val="EEECE1">
                  <a:lumMod val="10000"/>
                </a:srgbClr>
              </a:solidFill>
            </a:endParaRPr>
          </a:p>
          <a:p>
            <a:pPr marL="342900" indent="-457200">
              <a:lnSpc>
                <a:spcPct val="150000"/>
              </a:lnSpc>
              <a:buFont typeface="Wingdings" pitchFamily="2" charset="2"/>
              <a:buChar char="q"/>
              <a:tabLst>
                <a:tab pos="228600"/>
              </a:tabLst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בכל מקרה, יש להעדיף שימוש בטלפון קווי על פני שימוש במכשיר סלולארי או במכשיר קשר. </a:t>
            </a: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המשך - הנחיות יחב"מ לדיבור בקשר</a:t>
            </a:r>
          </a:p>
        </p:txBody>
      </p:sp>
    </p:spTree>
    <p:extLst>
      <p:ext uri="{BB962C8B-B14F-4D97-AF65-F5344CB8AC3E}">
        <p14:creationId xmlns:p14="http://schemas.microsoft.com/office/powerpoint/2010/main" val="5678066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6"/>
            <a:ext cx="10748433" cy="341016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>
              <a:buFont typeface="Wingdings" pitchFamily="2" charset="2"/>
              <a:buChar char="q"/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אות הקריאה שלך הוא: "סבא 5".</a:t>
            </a:r>
            <a:br>
              <a:rPr lang="en-US" sz="2800" smtClean="0">
                <a:solidFill>
                  <a:srgbClr val="EEECE1">
                    <a:lumMod val="10000"/>
                  </a:srgbClr>
                </a:solidFill>
              </a:rPr>
            </a:b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אות הקריאה של מפקדך הוא "סבא 1". </a:t>
            </a:r>
            <a:br>
              <a:rPr lang="en-US" sz="2800" smtClean="0">
                <a:solidFill>
                  <a:srgbClr val="EEECE1">
                    <a:lumMod val="10000"/>
                  </a:srgbClr>
                </a:solidFill>
              </a:rPr>
            </a:b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ברצונך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לבדוק את מיקומו </a:t>
            </a: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של המפקד. כיצד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תבצע זאת?</a:t>
            </a:r>
            <a:br>
              <a:rPr lang="en-US" sz="2800">
                <a:solidFill>
                  <a:srgbClr val="EEECE1">
                    <a:lumMod val="10000"/>
                  </a:srgbClr>
                </a:solidFill>
              </a:rPr>
            </a:br>
            <a:endParaRPr lang="he-IL" sz="2800">
              <a:solidFill>
                <a:srgbClr val="EEECE1">
                  <a:lumMod val="10000"/>
                </a:srgbClr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תרגיל נדב"ר 1</a:t>
            </a:r>
          </a:p>
        </p:txBody>
      </p:sp>
      <p:sp>
        <p:nvSpPr>
          <p:cNvPr id="4" name="מלבן מעוגל 3"/>
          <p:cNvSpPr/>
          <p:nvPr/>
        </p:nvSpPr>
        <p:spPr>
          <a:xfrm>
            <a:off x="1887990" y="3848472"/>
            <a:ext cx="9409045" cy="262852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he-IL" sz="24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</a:rPr>
              <a:t>פתרון: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2000" smtClean="0">
                <a:solidFill>
                  <a:prstClr val="white"/>
                </a:solidFill>
                <a:latin typeface="Times New Roman"/>
                <a:ea typeface="Times New Roman"/>
              </a:rPr>
              <a:t>סבא </a:t>
            </a:r>
            <a:r>
              <a:rPr lang="he-IL" sz="2000">
                <a:solidFill>
                  <a:prstClr val="white"/>
                </a:solidFill>
                <a:latin typeface="Times New Roman"/>
                <a:ea typeface="Times New Roman"/>
              </a:rPr>
              <a:t>5 : </a:t>
            </a:r>
            <a:r>
              <a:rPr lang="he-IL" sz="2000" smtClean="0">
                <a:solidFill>
                  <a:prstClr val="white"/>
                </a:solidFill>
                <a:latin typeface="Times New Roman"/>
                <a:ea typeface="Times New Roman"/>
              </a:rPr>
              <a:t>"סבא </a:t>
            </a:r>
            <a:r>
              <a:rPr lang="he-IL" sz="2000">
                <a:solidFill>
                  <a:prstClr val="white"/>
                </a:solidFill>
                <a:latin typeface="Times New Roman"/>
                <a:ea typeface="Times New Roman"/>
              </a:rPr>
              <a:t>1" כאן </a:t>
            </a:r>
            <a:r>
              <a:rPr lang="he-IL" sz="2000" smtClean="0">
                <a:solidFill>
                  <a:prstClr val="white"/>
                </a:solidFill>
                <a:latin typeface="Times New Roman"/>
                <a:ea typeface="Times New Roman"/>
              </a:rPr>
              <a:t>"סבא </a:t>
            </a:r>
            <a:r>
              <a:rPr lang="he-IL" sz="2000">
                <a:solidFill>
                  <a:prstClr val="white"/>
                </a:solidFill>
                <a:latin typeface="Times New Roman"/>
                <a:ea typeface="Times New Roman"/>
              </a:rPr>
              <a:t>5".</a:t>
            </a:r>
            <a:endParaRPr lang="en-US" sz="2000">
              <a:solidFill>
                <a:prstClr val="white"/>
              </a:solidFill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2000" smtClean="0">
                <a:solidFill>
                  <a:prstClr val="white"/>
                </a:solidFill>
                <a:latin typeface="Times New Roman"/>
                <a:ea typeface="Times New Roman"/>
              </a:rPr>
              <a:t>סבא </a:t>
            </a:r>
            <a:r>
              <a:rPr lang="he-IL" sz="2000">
                <a:solidFill>
                  <a:prstClr val="white"/>
                </a:solidFill>
                <a:latin typeface="Times New Roman"/>
                <a:ea typeface="Times New Roman"/>
              </a:rPr>
              <a:t>1: רות, עבור.</a:t>
            </a:r>
            <a:endParaRPr lang="en-US" sz="2000">
              <a:solidFill>
                <a:prstClr val="white"/>
              </a:solidFill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2000" smtClean="0">
                <a:solidFill>
                  <a:prstClr val="white"/>
                </a:solidFill>
                <a:latin typeface="Times New Roman"/>
                <a:ea typeface="Times New Roman"/>
              </a:rPr>
              <a:t>סבא </a:t>
            </a:r>
            <a:r>
              <a:rPr lang="he-IL" sz="2000">
                <a:solidFill>
                  <a:prstClr val="white"/>
                </a:solidFill>
                <a:latin typeface="Times New Roman"/>
                <a:ea typeface="Times New Roman"/>
              </a:rPr>
              <a:t>5 : נקוב.</a:t>
            </a:r>
            <a:endParaRPr lang="en-US" sz="2000">
              <a:solidFill>
                <a:prstClr val="white"/>
              </a:solidFill>
              <a:latin typeface="Times New Roman"/>
              <a:ea typeface="Times New Roman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2000" smtClean="0">
                <a:solidFill>
                  <a:prstClr val="white"/>
                </a:solidFill>
                <a:latin typeface="Times New Roman"/>
                <a:ea typeface="Times New Roman"/>
              </a:rPr>
              <a:t>סבא </a:t>
            </a:r>
            <a:r>
              <a:rPr lang="he-IL" sz="2000">
                <a:solidFill>
                  <a:prstClr val="white"/>
                </a:solidFill>
                <a:latin typeface="Times New Roman"/>
                <a:ea typeface="Times New Roman"/>
              </a:rPr>
              <a:t>1: האלומים 7.</a:t>
            </a:r>
            <a:endParaRPr lang="en-US" sz="200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006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340769"/>
            <a:ext cx="10748433" cy="306545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he-IL" sz="2800" smtClean="0">
                <a:solidFill>
                  <a:prstClr val="black"/>
                </a:solidFill>
              </a:rPr>
              <a:t>ניגש </a:t>
            </a:r>
            <a:r>
              <a:rPr lang="he-IL" sz="2800">
                <a:solidFill>
                  <a:prstClr val="black"/>
                </a:solidFill>
              </a:rPr>
              <a:t>אליך אזרח ברחוב, ומודיע לך על שקית חשודה בתחנת האוטובוס. עליך לקבל הנחיות. כיצד תבצע זאת?</a:t>
            </a:r>
            <a:endParaRPr lang="en-US" sz="140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תרגיל נדב"ר 2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1887990" y="3789040"/>
            <a:ext cx="9409045" cy="29165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1400" smtClean="0">
                <a:solidFill>
                  <a:prstClr val="white"/>
                </a:solidFill>
              </a:rPr>
              <a:t>סבא </a:t>
            </a:r>
            <a:r>
              <a:rPr lang="he-IL" sz="1400">
                <a:solidFill>
                  <a:prstClr val="white"/>
                </a:solidFill>
              </a:rPr>
              <a:t>5 : </a:t>
            </a:r>
            <a:r>
              <a:rPr lang="he-IL" sz="1400" smtClean="0">
                <a:solidFill>
                  <a:prstClr val="white"/>
                </a:solidFill>
              </a:rPr>
              <a:t>"סבא </a:t>
            </a:r>
            <a:r>
              <a:rPr lang="he-IL" sz="1400">
                <a:solidFill>
                  <a:prstClr val="white"/>
                </a:solidFill>
              </a:rPr>
              <a:t>1" כאן </a:t>
            </a:r>
            <a:r>
              <a:rPr lang="he-IL" sz="1400" smtClean="0">
                <a:solidFill>
                  <a:prstClr val="white"/>
                </a:solidFill>
              </a:rPr>
              <a:t>"סבא </a:t>
            </a:r>
            <a:r>
              <a:rPr lang="he-IL" sz="1400">
                <a:solidFill>
                  <a:prstClr val="white"/>
                </a:solidFill>
              </a:rPr>
              <a:t>5".</a:t>
            </a:r>
            <a:endParaRPr lang="en-US" sz="140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1400" smtClean="0">
                <a:solidFill>
                  <a:prstClr val="white"/>
                </a:solidFill>
              </a:rPr>
              <a:t>סבא </a:t>
            </a:r>
            <a:r>
              <a:rPr lang="he-IL" sz="1400">
                <a:solidFill>
                  <a:prstClr val="white"/>
                </a:solidFill>
              </a:rPr>
              <a:t>1" רות, עבור.</a:t>
            </a:r>
            <a:endParaRPr lang="en-US" sz="140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1400" smtClean="0">
                <a:solidFill>
                  <a:prstClr val="white"/>
                </a:solidFill>
              </a:rPr>
              <a:t>סבא </a:t>
            </a:r>
            <a:r>
              <a:rPr lang="he-IL" sz="1400">
                <a:solidFill>
                  <a:prstClr val="white"/>
                </a:solidFill>
              </a:rPr>
              <a:t>5: נמצא ברחוב שינקין פינת רוטשילד. עד כאן.</a:t>
            </a:r>
            <a:endParaRPr lang="en-US" sz="140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1400" smtClean="0">
                <a:solidFill>
                  <a:prstClr val="white"/>
                </a:solidFill>
              </a:rPr>
              <a:t>סבא </a:t>
            </a:r>
            <a:r>
              <a:rPr lang="he-IL" sz="1400">
                <a:solidFill>
                  <a:prstClr val="white"/>
                </a:solidFill>
              </a:rPr>
              <a:t>1: רות, עבור.</a:t>
            </a:r>
            <a:endParaRPr lang="en-US" sz="140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1400" smtClean="0">
                <a:solidFill>
                  <a:prstClr val="white"/>
                </a:solidFill>
              </a:rPr>
              <a:t>סבא </a:t>
            </a:r>
            <a:r>
              <a:rPr lang="he-IL" sz="1400">
                <a:solidFill>
                  <a:prstClr val="white"/>
                </a:solidFill>
              </a:rPr>
              <a:t>5: בתחנת אוטובוס , שקית אדומה. עד כאן.</a:t>
            </a:r>
            <a:endParaRPr lang="en-US" sz="140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1400" smtClean="0">
                <a:solidFill>
                  <a:prstClr val="white"/>
                </a:solidFill>
              </a:rPr>
              <a:t>סבא </a:t>
            </a:r>
            <a:r>
              <a:rPr lang="he-IL" sz="1400">
                <a:solidFill>
                  <a:prstClr val="white"/>
                </a:solidFill>
              </a:rPr>
              <a:t>1: רות עבור.</a:t>
            </a:r>
            <a:endParaRPr lang="en-US" sz="140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he-IL" sz="1400" smtClean="0">
                <a:solidFill>
                  <a:prstClr val="white"/>
                </a:solidFill>
              </a:rPr>
              <a:t>סבא </a:t>
            </a:r>
            <a:r>
              <a:rPr lang="he-IL" sz="1400">
                <a:solidFill>
                  <a:prstClr val="white"/>
                </a:solidFill>
              </a:rPr>
              <a:t>5: מרחיק קהל. מבקש הנחיות.</a:t>
            </a:r>
            <a:endParaRPr lang="en-US" sz="1400">
              <a:solidFill>
                <a:prstClr val="white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93516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מציין מיקום של מספר שקופית 3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3271EE62-525C-4DB4-BA0C-ECB2DDF26399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5603" name="Text Box 18"/>
          <p:cNvSpPr txBox="1">
            <a:spLocks noChangeArrowheads="1"/>
          </p:cNvSpPr>
          <p:nvPr/>
        </p:nvSpPr>
        <p:spPr bwMode="auto">
          <a:xfrm>
            <a:off x="4751917" y="3335338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CC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530" y="2276476"/>
            <a:ext cx="864096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sz="7200" b="1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</a:rPr>
              <a:t>לסיכום</a:t>
            </a:r>
            <a:endParaRPr lang="he-IL" sz="7200" b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69548"/>
      </p:ext>
    </p:extLst>
  </p:cSld>
  <p:clrMapOvr>
    <a:masterClrMapping/>
  </p:clrMapOvr>
  <p:transition spd="slow"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458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מה משמעות הביטוי "היישר"?</a:t>
            </a:r>
          </a:p>
        </p:txBody>
      </p:sp>
      <p:sp>
        <p:nvSpPr>
          <p:cNvPr id="4" name="מלבן מעוגל 3">
            <a:hlinkClick r:id="rId2" action="ppaction://hlinksldjump"/>
          </p:cNvPr>
          <p:cNvSpPr/>
          <p:nvPr/>
        </p:nvSpPr>
        <p:spPr>
          <a:xfrm>
            <a:off x="1967541" y="2204864"/>
            <a:ext cx="8795315" cy="504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mtClean="0"/>
          </a:p>
          <a:p>
            <a:pPr algn="ctr"/>
            <a:r>
              <a:rPr lang="he-IL" smtClean="0"/>
              <a:t>שידורך </a:t>
            </a:r>
            <a:r>
              <a:rPr lang="he-IL"/>
              <a:t>נקלט בשלמות.</a:t>
            </a:r>
            <a:br>
              <a:rPr lang="he-IL"/>
            </a:br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מלבן מעוגל 9">
            <a:hlinkClick r:id="rId2" action="ppaction://hlinksldjump"/>
          </p:cNvPr>
          <p:cNvSpPr/>
          <p:nvPr/>
        </p:nvSpPr>
        <p:spPr>
          <a:xfrm>
            <a:off x="1919536" y="2996952"/>
            <a:ext cx="8795315" cy="504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mtClean="0"/>
              <a:t>חכה </a:t>
            </a:r>
            <a:r>
              <a:rPr lang="he-IL"/>
              <a:t>להמשך השידור.</a:t>
            </a:r>
            <a:endParaRPr lang="he-IL">
              <a:solidFill>
                <a:prstClr val="white"/>
              </a:solidFill>
            </a:endParaRPr>
          </a:p>
        </p:txBody>
      </p:sp>
      <p:sp>
        <p:nvSpPr>
          <p:cNvPr id="12" name="מלבן מעוגל 11">
            <a:hlinkClick r:id="rId2" action="ppaction://hlinksldjump"/>
          </p:cNvPr>
          <p:cNvSpPr/>
          <p:nvPr/>
        </p:nvSpPr>
        <p:spPr>
          <a:xfrm>
            <a:off x="1907772" y="4005064"/>
            <a:ext cx="8795315" cy="504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mtClean="0">
                <a:solidFill>
                  <a:prstClr val="white"/>
                </a:solidFill>
              </a:rPr>
              <a:t>סיימתי </a:t>
            </a:r>
            <a:r>
              <a:rPr lang="he-IL">
                <a:solidFill>
                  <a:prstClr val="white"/>
                </a:solidFill>
              </a:rPr>
              <a:t>שידורי, ממתין לשידורך</a:t>
            </a:r>
          </a:p>
        </p:txBody>
      </p:sp>
      <p:sp>
        <p:nvSpPr>
          <p:cNvPr id="13" name="מלבן מעוגל 12">
            <a:hlinkClick r:id="rId3" action="ppaction://hlinksldjump"/>
          </p:cNvPr>
          <p:cNvSpPr/>
          <p:nvPr/>
        </p:nvSpPr>
        <p:spPr>
          <a:xfrm>
            <a:off x="1892897" y="4869160"/>
            <a:ext cx="8795315" cy="504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 algn="ctr"/>
            <a:r>
              <a:rPr lang="he-IL">
                <a:solidFill>
                  <a:prstClr val="white"/>
                </a:solidFill>
              </a:rPr>
              <a:t>שידורך נקלט וההוראה תבוצע.</a:t>
            </a:r>
          </a:p>
        </p:txBody>
      </p:sp>
    </p:spTree>
    <p:extLst>
      <p:ext uri="{BB962C8B-B14F-4D97-AF65-F5344CB8AC3E}">
        <p14:creationId xmlns:p14="http://schemas.microsoft.com/office/powerpoint/2010/main" val="1868599816"/>
      </p:ext>
    </p:extLst>
  </p:cSld>
  <p:clrMapOvr>
    <a:masterClrMapping/>
  </p:clrMapOvr>
  <p:transition spd="slow"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458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לא נכון</a:t>
            </a:r>
          </a:p>
        </p:txBody>
      </p:sp>
      <p:sp>
        <p:nvSpPr>
          <p:cNvPr id="4" name="לחצן פעולה: בית 3">
            <a:hlinkClick r:id="rId2" action="ppaction://hlinksldjump" highlightClick="1"/>
          </p:cNvPr>
          <p:cNvSpPr/>
          <p:nvPr/>
        </p:nvSpPr>
        <p:spPr>
          <a:xfrm>
            <a:off x="2184400" y="5301208"/>
            <a:ext cx="1270000" cy="720080"/>
          </a:xfrm>
          <a:prstGeom prst="actionButtonHom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88776"/>
      </p:ext>
    </p:extLst>
  </p:cSld>
  <p:clrMapOvr>
    <a:masterClrMapping/>
  </p:clrMapOvr>
  <p:transition spd="slow" advClick="0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6"/>
            <a:ext cx="10748433" cy="55646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he-IL" sz="2800" b="1" u="sng" smtClean="0">
                <a:cs typeface="Arial" panose="020b0604020202020204" pitchFamily="34" charset="0"/>
              </a:rPr>
              <a:t>במערכת </a:t>
            </a:r>
            <a:r>
              <a:rPr lang="he-IL" sz="2800" b="1" u="sng">
                <a:cs typeface="Arial" panose="020b0604020202020204" pitchFamily="34" charset="0"/>
              </a:rPr>
              <a:t>הרב גל קיימים 3 סוגים של מכשירים</a:t>
            </a:r>
            <a:r>
              <a:rPr lang="he-IL" sz="2800">
                <a:cs typeface="Arial" panose="020b0604020202020204" pitchFamily="34" charset="0"/>
              </a:rPr>
              <a:t>: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b="1">
                <a:solidFill>
                  <a:srgbClr val="FF0000"/>
                </a:solidFill>
                <a:cs typeface="Arial" panose="020b0604020202020204" pitchFamily="34" charset="0"/>
              </a:rPr>
              <a:t>נייח</a:t>
            </a:r>
            <a:r>
              <a:rPr lang="he-IL" sz="280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he-IL" sz="2800">
                <a:cs typeface="Arial" panose="020b0604020202020204" pitchFamily="34" charset="0"/>
              </a:rPr>
              <a:t>– מכשיר קשר </a:t>
            </a:r>
            <a:r>
              <a:rPr lang="he-IL" sz="2800" b="1" smtClean="0">
                <a:cs typeface="Arial" panose="020b0604020202020204" pitchFamily="34" charset="0"/>
              </a:rPr>
              <a:t>סטאטי</a:t>
            </a:r>
            <a:r>
              <a:rPr lang="he-IL" sz="2800" smtClean="0">
                <a:cs typeface="Arial" panose="020b0604020202020204" pitchFamily="34" charset="0"/>
              </a:rPr>
              <a:t> </a:t>
            </a:r>
            <a:r>
              <a:rPr lang="he-IL" sz="2800">
                <a:cs typeface="Arial" panose="020b0604020202020204" pitchFamily="34" charset="0"/>
              </a:rPr>
              <a:t>המחובר לרשת החשמל</a:t>
            </a:r>
            <a:r>
              <a:rPr lang="he-IL" sz="2800" smtClean="0">
                <a:cs typeface="Arial" panose="020b0604020202020204" pitchFamily="34" charset="0"/>
              </a:rPr>
              <a:t>.</a:t>
            </a:r>
            <a:br>
              <a:rPr lang="en-US" sz="2800" smtClean="0">
                <a:cs typeface="Arial" panose="020b0604020202020204" pitchFamily="34" charset="0"/>
              </a:rPr>
            </a:br>
            <a:endParaRPr lang="he-IL" sz="2800">
              <a:cs typeface="Arial" panose="020b0604020202020204" pitchFamily="34" charset="0"/>
            </a:endParaRP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b="1">
                <a:solidFill>
                  <a:srgbClr val="FF0000"/>
                </a:solidFill>
                <a:cs typeface="Arial" panose="020b0604020202020204" pitchFamily="34" charset="0"/>
              </a:rPr>
              <a:t>נייד</a:t>
            </a:r>
            <a:r>
              <a:rPr lang="he-IL" sz="280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he-IL" sz="2800">
                <a:latin typeface="Arial"/>
                <a:cs typeface="Arial" panose="020b0604020202020204" pitchFamily="34" charset="0"/>
              </a:rPr>
              <a:t>– מכשיר קשר </a:t>
            </a:r>
            <a:r>
              <a:rPr lang="he-IL" sz="2800" b="1">
                <a:latin typeface="Arial"/>
                <a:cs typeface="Arial" panose="020b0604020202020204" pitchFamily="34" charset="0"/>
              </a:rPr>
              <a:t>קבוע ברכב </a:t>
            </a:r>
            <a:r>
              <a:rPr lang="he-IL" sz="2800">
                <a:latin typeface="Arial"/>
                <a:cs typeface="Arial" panose="020b0604020202020204" pitchFamily="34" charset="0"/>
              </a:rPr>
              <a:t>ומחובר למצבר הרכב</a:t>
            </a:r>
            <a:r>
              <a:rPr lang="he-IL" sz="2800" smtClean="0">
                <a:latin typeface="Arial"/>
                <a:cs typeface="Arial" panose="020b0604020202020204" pitchFamily="34" charset="0"/>
              </a:rPr>
              <a:t>.</a:t>
            </a:r>
            <a:br>
              <a:rPr lang="en-US" sz="2800" smtClean="0">
                <a:latin typeface="Arial"/>
                <a:cs typeface="Arial" panose="020b0604020202020204" pitchFamily="34" charset="0"/>
              </a:rPr>
            </a:br>
            <a:endParaRPr lang="he-IL" sz="2800">
              <a:latin typeface="Arial"/>
              <a:cs typeface="Arial" panose="020b0604020202020204" pitchFamily="34" charset="0"/>
            </a:endParaRP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b="1">
                <a:solidFill>
                  <a:srgbClr val="FF0000"/>
                </a:solidFill>
                <a:cs typeface="Arial" panose="020b0604020202020204" pitchFamily="34" charset="0"/>
              </a:rPr>
              <a:t>נישא</a:t>
            </a:r>
            <a:r>
              <a:rPr lang="he-IL" sz="280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he-IL" sz="2800">
                <a:cs typeface="Arial" panose="020b0604020202020204" pitchFamily="34" charset="0"/>
              </a:rPr>
              <a:t>– מכשיר קשר מחובר לסוללה.</a:t>
            </a:r>
            <a:endParaRPr lang="en-US" sz="2800">
              <a:cs typeface="Arial" panose="020b0604020202020204" pitchFamily="34" charset="0"/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סוגים של מכשירי קשר במערכת:</a:t>
            </a:r>
          </a:p>
        </p:txBody>
      </p:sp>
      <p:pic>
        <p:nvPicPr>
          <p:cNvPr id="7" name="Picture 5" descr="4845090174_1903a7b955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0097" y="4317076"/>
            <a:ext cx="1996612" cy="9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Picture7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1585" y="4778882"/>
            <a:ext cx="140123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7621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458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נכון</a:t>
            </a:r>
          </a:p>
        </p:txBody>
      </p:sp>
      <p:sp>
        <p:nvSpPr>
          <p:cNvPr id="7" name="לחצן פעולה: בית 6">
            <a:hlinkClick r:id="rId2" action="ppaction://hlinksldjump" highlightClick="1"/>
          </p:cNvPr>
          <p:cNvSpPr/>
          <p:nvPr/>
        </p:nvSpPr>
        <p:spPr>
          <a:xfrm>
            <a:off x="2184400" y="5301208"/>
            <a:ext cx="1270000" cy="720080"/>
          </a:xfrm>
          <a:prstGeom prst="actionButtonHom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02566"/>
      </p:ext>
    </p:extLst>
  </p:cSld>
  <p:clrMapOvr>
    <a:masterClrMapping/>
  </p:clrMapOvr>
  <p:transition spd="slow" advClick="0"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458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he-IL" sz="3200" smtClean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כיצד </a:t>
            </a:r>
            <a:r>
              <a:rPr lang="he-IL" sz="320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תקרא לאדם אחר בקשר?</a:t>
            </a:r>
            <a:br>
              <a:rPr lang="he-IL" sz="320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he-IL" sz="320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מלבן מעוגל 3">
            <a:hlinkClick r:id="rId2" action="ppaction://hlinksldjump"/>
          </p:cNvPr>
          <p:cNvSpPr/>
          <p:nvPr/>
        </p:nvSpPr>
        <p:spPr>
          <a:xfrm>
            <a:off x="1967541" y="2456892"/>
            <a:ext cx="8795315" cy="504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smtClean="0"/>
          </a:p>
          <a:p>
            <a:pPr algn="ctr"/>
            <a:r>
              <a:rPr lang="he-IL" smtClean="0"/>
              <a:t>אקרא </a:t>
            </a:r>
            <a:r>
              <a:rPr lang="he-IL"/>
              <a:t>באות הקריאה שלו ואסיים באות הקריאה שלי.</a:t>
            </a:r>
            <a:br>
              <a:rPr lang="he-IL"/>
            </a:br>
            <a:r>
              <a:rPr lang="he-IL" smtClean="0"/>
              <a:t>.</a:t>
            </a:r>
            <a:endParaRPr lang="he-IL">
              <a:solidFill>
                <a:prstClr val="white"/>
              </a:solidFill>
            </a:endParaRPr>
          </a:p>
        </p:txBody>
      </p:sp>
      <p:sp>
        <p:nvSpPr>
          <p:cNvPr id="10" name="מלבן מעוגל 9">
            <a:hlinkClick r:id="rId3" action="ppaction://hlinksldjump"/>
          </p:cNvPr>
          <p:cNvSpPr/>
          <p:nvPr/>
        </p:nvSpPr>
        <p:spPr>
          <a:xfrm>
            <a:off x="1919536" y="3248980"/>
            <a:ext cx="8795315" cy="504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  <a:p>
            <a:pPr algn="ctr"/>
            <a:r>
              <a:rPr lang="he-IL" smtClean="0"/>
              <a:t> </a:t>
            </a:r>
            <a:r>
              <a:rPr lang="he-IL"/>
              <a:t>אקרא באות הקריאה שלו בלבד.</a:t>
            </a:r>
            <a:br>
              <a:rPr lang="he-IL"/>
            </a:br>
            <a:endParaRPr lang="he-IL">
              <a:solidFill>
                <a:prstClr val="white"/>
              </a:solidFill>
            </a:endParaRPr>
          </a:p>
        </p:txBody>
      </p:sp>
      <p:sp>
        <p:nvSpPr>
          <p:cNvPr id="12" name="מלבן מעוגל 11">
            <a:hlinkClick r:id="rId3" action="ppaction://hlinksldjump"/>
          </p:cNvPr>
          <p:cNvSpPr/>
          <p:nvPr/>
        </p:nvSpPr>
        <p:spPr>
          <a:xfrm>
            <a:off x="1907772" y="4005064"/>
            <a:ext cx="8795315" cy="504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  <a:p>
            <a:pPr algn="ctr"/>
            <a:r>
              <a:rPr lang="he-IL" smtClean="0"/>
              <a:t>אקרא </a:t>
            </a:r>
            <a:r>
              <a:rPr lang="he-IL"/>
              <a:t>באות הקריאה שלו ובנוסף אציין את תפקידו.</a:t>
            </a:r>
            <a:br>
              <a:rPr lang="he-IL"/>
            </a:br>
            <a:endParaRPr lang="he-IL" smtClean="0">
              <a:solidFill>
                <a:prstClr val="white"/>
              </a:solidFill>
            </a:endParaRPr>
          </a:p>
        </p:txBody>
      </p:sp>
      <p:sp>
        <p:nvSpPr>
          <p:cNvPr id="13" name="מלבן מעוגל 12">
            <a:hlinkClick r:id="rId3" action="ppaction://hlinksldjump"/>
          </p:cNvPr>
          <p:cNvSpPr/>
          <p:nvPr/>
        </p:nvSpPr>
        <p:spPr>
          <a:xfrm>
            <a:off x="1892897" y="4869160"/>
            <a:ext cx="8795315" cy="50405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mtClean="0"/>
              <a:t>אקרא </a:t>
            </a:r>
            <a:r>
              <a:rPr lang="he-IL"/>
              <a:t>באות הקריאה שלו ובשמו הפרטי</a:t>
            </a:r>
            <a:endParaRPr lang="he-IL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11339"/>
      </p:ext>
    </p:extLst>
  </p:cSld>
  <p:clrMapOvr>
    <a:masterClrMapping/>
  </p:clrMapOvr>
  <p:transition spd="slow"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458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נכון</a:t>
            </a:r>
          </a:p>
        </p:txBody>
      </p:sp>
      <p:sp>
        <p:nvSpPr>
          <p:cNvPr id="4" name="לחצן פעולה: בית 3">
            <a:hlinkClick r:id="rId2" action="ppaction://hlinksldjump" highlightClick="1"/>
          </p:cNvPr>
          <p:cNvSpPr/>
          <p:nvPr/>
        </p:nvSpPr>
        <p:spPr>
          <a:xfrm>
            <a:off x="2184400" y="5301208"/>
            <a:ext cx="1270000" cy="720080"/>
          </a:xfrm>
          <a:prstGeom prst="actionButtonHom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464424"/>
      </p:ext>
    </p:extLst>
  </p:cSld>
  <p:clrMapOvr>
    <a:masterClrMapping/>
  </p:clrMapOvr>
  <p:transition spd="slow" advClick="0"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458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לא נכון</a:t>
            </a:r>
          </a:p>
        </p:txBody>
      </p:sp>
      <p:sp>
        <p:nvSpPr>
          <p:cNvPr id="7" name="לחצן פעולה: בית 6">
            <a:hlinkClick r:id="rId2" action="ppaction://hlinksldjump" highlightClick="1"/>
          </p:cNvPr>
          <p:cNvSpPr/>
          <p:nvPr/>
        </p:nvSpPr>
        <p:spPr>
          <a:xfrm>
            <a:off x="2184400" y="5301208"/>
            <a:ext cx="1270000" cy="720080"/>
          </a:xfrm>
          <a:prstGeom prst="actionButtonHom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7947"/>
      </p:ext>
    </p:extLst>
  </p:cSld>
  <p:clrMapOvr>
    <a:masterClrMapping/>
  </p:clrMapOvr>
  <p:transition spd="slow" advClick="0"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68252" y="-399656"/>
            <a:ext cx="4672848" cy="7865665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3322980" y="2959817"/>
            <a:ext cx="556861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smtClean="0"/>
              <a:t>תודה על ההקשבה</a:t>
            </a:r>
            <a:endParaRPr lang="he-IL" sz="4400"/>
          </a:p>
        </p:txBody>
      </p:sp>
    </p:spTree>
    <p:extLst>
      <p:ext uri="{BB962C8B-B14F-4D97-AF65-F5344CB8AC3E}">
        <p14:creationId xmlns:p14="http://schemas.microsoft.com/office/powerpoint/2010/main" val="2352608910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6"/>
            <a:ext cx="10748433" cy="42719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b="1" u="sng" smtClean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ניידות</a:t>
            </a:r>
            <a:r>
              <a:rPr lang="he-IL" sz="2800" smtClean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he-IL" sz="2800">
                <a:latin typeface="Arial" panose="020b0604020202020204" pitchFamily="34" charset="0"/>
              </a:rPr>
              <a:t>– מאפשרת יצירת קשר כמעט בכל מקום, תוך כדי תנועה.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b="1" u="sng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מהירות</a:t>
            </a:r>
            <a:r>
              <a:rPr lang="he-IL" sz="280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he-IL" sz="2800">
                <a:latin typeface="Arial" panose="020b0604020202020204" pitchFamily="34" charset="0"/>
              </a:rPr>
              <a:t>– מאפשרת יצירת קשר בצורה מהירה וללא צורך בביצוע חיוג.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b="1" u="sng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תפוצה גדולה </a:t>
            </a:r>
            <a:r>
              <a:rPr lang="he-IL" sz="2800">
                <a:latin typeface="Arial" panose="020b0604020202020204" pitchFamily="34" charset="0"/>
              </a:rPr>
              <a:t>– מאפשרת העברת הודעה </a:t>
            </a:r>
            <a:r>
              <a:rPr lang="he-IL" sz="2800" b="1">
                <a:latin typeface="Arial" panose="020b0604020202020204" pitchFamily="34" charset="0"/>
              </a:rPr>
              <a:t>בו זמנית </a:t>
            </a:r>
            <a:r>
              <a:rPr lang="he-IL" sz="2800">
                <a:latin typeface="Arial" panose="020b0604020202020204" pitchFamily="34" charset="0"/>
              </a:rPr>
              <a:t>למספר רב של משתמשים.</a:t>
            </a:r>
            <a:endParaRPr lang="en-US" sz="2800"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smtClean="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u="sng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יתרונות מערכת הרב גל:</a:t>
            </a:r>
          </a:p>
        </p:txBody>
      </p:sp>
    </p:spTree>
    <p:extLst>
      <p:ext uri="{BB962C8B-B14F-4D97-AF65-F5344CB8AC3E}">
        <p14:creationId xmlns:p14="http://schemas.microsoft.com/office/powerpoint/2010/main" val="13330235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42719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b="1" u="sng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גלוי</a:t>
            </a:r>
            <a:r>
              <a:rPr lang="he-IL" sz="2800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– אינו מוצפן, פתוח להאזנה של גורמים עוינים.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b="1" u="sng">
                <a:solidFill>
                  <a:schemeClr val="accent1">
                    <a:lumMod val="75000"/>
                    <a:lumOff val="25000"/>
                  </a:schemeClr>
                </a:solidFill>
              </a:rPr>
              <a:t>חד צדדי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– אינו מאפשר דיבור ושמיעה בו זמנית.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b="1" u="sng">
                <a:solidFill>
                  <a:schemeClr val="accent1">
                    <a:lumMod val="75000"/>
                    <a:lumOff val="25000"/>
                  </a:schemeClr>
                </a:solidFill>
              </a:rPr>
              <a:t>סובל ממיסוך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– יתכנו מקומות, שבהם לא יהיה קשר בשל סיבות טופוגרפיות.</a:t>
            </a: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חסרונות מערכת הרב גל</a:t>
            </a:r>
          </a:p>
        </p:txBody>
      </p:sp>
    </p:spTree>
    <p:extLst>
      <p:ext uri="{BB962C8B-B14F-4D97-AF65-F5344CB8AC3E}">
        <p14:creationId xmlns:p14="http://schemas.microsoft.com/office/powerpoint/2010/main" val="15903107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מציין מיקום של מספר שקופית 5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41263273-231C-45CD-A99D-B2AFBFFEEB0E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914399" y="1491867"/>
            <a:ext cx="10748433" cy="427193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endParaRPr lang="he-IL" sz="280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 smtClean="0">
                <a:solidFill>
                  <a:srgbClr val="EEECE1">
                    <a:lumMod val="10000"/>
                  </a:srgbClr>
                </a:solidFill>
              </a:rPr>
              <a:t>שימוש </a:t>
            </a: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באותות קריאה מוסכמים.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שינוי מיקום והעברת הודעות באמצעות מתווך.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שמירה על משמעת קשר.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he-IL" sz="2800">
                <a:solidFill>
                  <a:srgbClr val="EEECE1">
                    <a:lumMod val="10000"/>
                  </a:srgbClr>
                </a:solidFill>
              </a:rPr>
              <a:t>הקפדה על סיווג ההודעות.</a:t>
            </a: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marL="609600" indent="-609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</a:pPr>
            <a:endParaRPr lang="en-US" sz="2800">
              <a:solidFill>
                <a:srgbClr val="EEECE1">
                  <a:lumMod val="10000"/>
                </a:srgb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F497D">
                  <a:lumMod val="50000"/>
                </a:srgbClr>
              </a:buClr>
              <a:defRPr/>
            </a:pPr>
            <a:endParaRPr lang="he-IL" sz="28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871531" y="1141748"/>
            <a:ext cx="8891325" cy="7002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3200" u="sng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כיצד ניתן להתגבר על החסרונות של המערכת?</a:t>
            </a:r>
          </a:p>
        </p:txBody>
      </p:sp>
    </p:spTree>
    <p:extLst>
      <p:ext uri="{BB962C8B-B14F-4D97-AF65-F5344CB8AC3E}">
        <p14:creationId xmlns:p14="http://schemas.microsoft.com/office/powerpoint/2010/main" val="34231447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602" name="מציין מיקום של מספר שקופית 3"/>
          <p:cNvSpPr txBox="1">
            <a:spLocks noGrp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l" eaLnBrk="1" fontAlgn="base" hangingPunct="1">
              <a:spcBef>
                <a:spcPct val="0"/>
              </a:spcBef>
              <a:spcAft>
                <a:spcPct val="0"/>
              </a:spcAft>
            </a:pPr>
            <a:fld id="{3271EE62-525C-4DB4-BA0C-ECB2DDF26399}" type="slidenum">
              <a:rPr lang="he-IL" altLang="en-US" sz="1400">
                <a:solidFill>
                  <a:srgbClr val="000000"/>
                </a:solidFill>
              </a:rPr>
              <a:pPr algn="l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5603" name="Text Box 18"/>
          <p:cNvSpPr txBox="1">
            <a:spLocks noChangeArrowheads="1"/>
          </p:cNvSpPr>
          <p:nvPr/>
        </p:nvSpPr>
        <p:spPr bwMode="auto">
          <a:xfrm>
            <a:off x="4751917" y="3335338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srgbClr val="FFCC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71530" y="2276476"/>
            <a:ext cx="8640961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e-IL" sz="7200" b="1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anose="020b0604020202020204" pitchFamily="34" charset="0"/>
              </a:rPr>
              <a:t>מכשירי הקשר</a:t>
            </a:r>
            <a:endParaRPr lang="he-IL" sz="7200" b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58701"/>
      </p:ext>
    </p:extLst>
  </p:cSld>
  <p:clrMapOvr>
    <a:masterClrMapping/>
  </p:clrMapOvr>
  <p:transition spd="slow"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3002328" y="72286"/>
            <a:ext cx="626717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sz="2400" b="1" smtClean="0">
              <a:solidFill>
                <a:srgbClr val="000099"/>
              </a:solidFill>
              <a:latin typeface="Calibri" pitchFamily="34" charset="0"/>
            </a:endParaRPr>
          </a:p>
          <a:p>
            <a:pPr eaLnBrk="1" hangingPunct="1"/>
            <a:r>
              <a:rPr lang="he-IL" sz="3200" b="1" smtClean="0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הגדרת </a:t>
            </a:r>
            <a:r>
              <a:rPr lang="he-IL" sz="3200" b="1">
                <a:solidFill>
                  <a:schemeClr val="accent1">
                    <a:lumMod val="75000"/>
                    <a:lumOff val="25000"/>
                  </a:schemeClr>
                </a:solidFill>
                <a:latin typeface="Calibri" pitchFamily="34" charset="0"/>
              </a:rPr>
              <a:t>לחצנים ופקדים מכשירי קשר נישאים</a:t>
            </a:r>
          </a:p>
          <a:p>
            <a:pPr eaLnBrk="1" hangingPunct="1"/>
            <a:endParaRPr lang="he-IL" sz="4800" b="1">
              <a:solidFill>
                <a:srgbClr val="000099"/>
              </a:solidFill>
              <a:latin typeface="Calibri" pitchFamily="34" charset="0"/>
            </a:endParaRPr>
          </a:p>
          <a:p>
            <a:pPr lvl="0" algn="ctr" eaLnBrk="1" hangingPunct="1"/>
            <a:r>
              <a:rPr lang="en-US" sz="2400" b="1" smtClean="0">
                <a:latin typeface="Calibri" pitchFamily="34" charset="0"/>
              </a:rPr>
              <a:t>APX7000/6000</a:t>
            </a:r>
            <a:r>
              <a:rPr lang="he-IL" sz="4000" b="1" smtClean="0">
                <a:solidFill>
                  <a:srgbClr val="000099"/>
                </a:solidFill>
                <a:latin typeface="Calibri" pitchFamily="34" charset="0"/>
              </a:rPr>
              <a:t> </a:t>
            </a:r>
          </a:p>
          <a:p>
            <a:pPr eaLnBrk="1" hangingPunct="1"/>
            <a:endParaRPr lang="he-IL" b="1" smtClean="0">
              <a:solidFill>
                <a:srgbClr val="000099"/>
              </a:solidFill>
              <a:latin typeface="Calibri" pitchFamily="34" charset="0"/>
            </a:endParaRPr>
          </a:p>
          <a:p>
            <a:pPr eaLnBrk="1" hangingPunct="1"/>
            <a:endParaRPr lang="he-IL" b="1">
              <a:solidFill>
                <a:srgbClr val="000099"/>
              </a:solidFill>
              <a:latin typeface="Calibri" pitchFamily="34" charset="0"/>
            </a:endParaRPr>
          </a:p>
          <a:p>
            <a:pPr eaLnBrk="1" hangingPunct="1"/>
            <a:r>
              <a:rPr lang="he-IL" b="1" smtClean="0">
                <a:solidFill>
                  <a:srgbClr val="000099"/>
                </a:solidFill>
                <a:latin typeface="Calibri" pitchFamily="34" charset="0"/>
              </a:rPr>
              <a:t>                               </a:t>
            </a:r>
            <a:endParaRPr lang="he-IL" sz="4000" b="1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10401632" y="1000108"/>
            <a:ext cx="2000264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/>
          <p:cNvSpPr/>
          <p:nvPr/>
        </p:nvSpPr>
        <p:spPr>
          <a:xfrm>
            <a:off x="8763019" y="957698"/>
            <a:ext cx="1428760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4158" t="11719" r="61567" b="11132"/>
          <a:stretch>
            <a:fillRect/>
          </a:stretch>
        </p:blipFill>
        <p:spPr bwMode="auto">
          <a:xfrm>
            <a:off x="8736348" y="881336"/>
            <a:ext cx="3156085" cy="56091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98057"/>
              </p:ext>
            </p:extLst>
          </p:nvPr>
        </p:nvGraphicFramePr>
        <p:xfrm>
          <a:off x="479485" y="1142984"/>
          <a:ext cx="8160907" cy="481494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216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39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9628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הדלקה / כיבוי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עוצמת שמע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844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טבעת</a:t>
                      </a:r>
                      <a:r>
                        <a:rPr lang="he-IL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נעילת מקשים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מתג</a:t>
                      </a:r>
                      <a:r>
                        <a:rPr lang="he-IL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3 מצבים (</a:t>
                      </a:r>
                      <a:r>
                        <a:rPr lang="en-US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ABC</a:t>
                      </a:r>
                      <a:r>
                        <a:rPr lang="he-IL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 לשימוש בתחום </a:t>
                      </a:r>
                      <a:r>
                        <a:rPr lang="en-US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.Z1,Z2,Z3</a:t>
                      </a:r>
                      <a:endParaRPr lang="he-IL" sz="1400" b="1" baseline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נועד  להוספה עצמית של   16 רשתות בכל תחום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86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בורר רשתות  (16 רשתות ראשונות בכל תחום -</a:t>
                      </a:r>
                      <a:r>
                        <a:rPr 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ZONE </a:t>
                      </a: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)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409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defTabSz="914400" rtl="1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he-IL" sz="20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לחצן קריאת חירום</a:t>
                      </a:r>
                      <a:endParaRPr lang="he-IL" sz="20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134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תאורה  - לחיצה קצרה  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היפוך תצוגה עליונה – לחיצה ארוכה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409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הכרזה קולית  חוזרת של שם הרשת  (לרשתות שהוגדרו)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6992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במצב רגיל </a:t>
                      </a:r>
                      <a:r>
                        <a:rPr 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WIDE - </a:t>
                      </a: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- הצגת שם / מס' אתר הקשר  ורמת הקליטה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במצב ממסר –</a:t>
                      </a:r>
                      <a:r>
                        <a:rPr 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RP</a:t>
                      </a: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</a:t>
                      </a:r>
                      <a:r>
                        <a:rPr 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מעבר</a:t>
                      </a:r>
                      <a:r>
                        <a:rPr lang="he-IL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לגל ישיר </a:t>
                      </a:r>
                      <a:r>
                        <a:rPr lang="en-US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409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מעבר</a:t>
                      </a:r>
                      <a:r>
                        <a:rPr lang="he-IL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להודעות כתובות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409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en-US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לוח</a:t>
                      </a:r>
                      <a:r>
                        <a:rPr lang="he-IL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מקשים וקיבוע רשתות בזיכרון  למעבר מהיר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4095">
                <a:tc>
                  <a:txBody>
                    <a:bodyPr vert="horz" wrap="square"/>
                    <a:lstStyle/>
                    <a:p>
                      <a:pPr algn="ctr" rtl="1"/>
                      <a:r>
                        <a:rPr lang="he-IL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he-IL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1400" b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בית -  לחיצה ממושכת </a:t>
                      </a:r>
                      <a:r>
                        <a:rPr lang="he-IL" sz="1400" b="1" baseline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מעביר לרשת חבירה מחוזית</a:t>
                      </a:r>
                      <a:endParaRPr lang="he-IL" sz="14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21920" marR="12192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pSp>
        <p:nvGrpSpPr>
          <p:cNvPr id="8" name="קבוצה 7"/>
          <p:cNvGrpSpPr/>
          <p:nvPr/>
        </p:nvGrpSpPr>
        <p:grpSpPr>
          <a:xfrm>
            <a:off x="8899112" y="4869160"/>
            <a:ext cx="1061427" cy="360040"/>
            <a:chOff x="3740472" y="2348880"/>
            <a:chExt cx="752648" cy="216024"/>
          </a:xfrm>
        </p:grpSpPr>
        <p:sp>
          <p:nvSpPr>
            <p:cNvPr id="9" name="מלבן 8"/>
            <p:cNvSpPr/>
            <p:nvPr/>
          </p:nvSpPr>
          <p:spPr>
            <a:xfrm>
              <a:off x="3740472" y="2348880"/>
              <a:ext cx="262643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1400" b="1" smtClean="0">
                  <a:solidFill>
                    <a:schemeClr val="tx1"/>
                  </a:solidFill>
                </a:rPr>
                <a:t>11</a:t>
              </a:r>
              <a:endParaRPr lang="he-IL" b="1">
                <a:solidFill>
                  <a:schemeClr val="tx1"/>
                </a:solidFill>
              </a:endParaRPr>
            </a:p>
          </p:txBody>
        </p:sp>
        <p:cxnSp>
          <p:nvCxnSpPr>
            <p:cNvPr id="10" name="מחבר חץ ישר 9"/>
            <p:cNvCxnSpPr>
              <a:stCxn id="9" idx="3"/>
            </p:cNvCxnSpPr>
            <p:nvPr/>
          </p:nvCxnSpPr>
          <p:spPr>
            <a:xfrm>
              <a:off x="4003115" y="2456892"/>
              <a:ext cx="490005" cy="0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566185"/>
      </p:ext>
    </p:extLst>
  </p:cSld>
  <p:clrMapOvr>
    <a:masterClrMapping/>
  </p:clrMapOvr>
  <mc:AlternateContent>
    <mc:Choice xmlns:p14="http://schemas.microsoft.com/office/powerpoint/2010/main" Requires="p14">
      <p:transition spd="slow" p14:dur="2000"/>
    </mc:Choice>
    <mc:Fallback>
      <p:transition spd="slow"/>
    </mc:Fallback>
  </mc:AlternateContent>
  <p:timing/>
</p:sld>
</file>

<file path=ppt/tags/tag1.xml><?xml version="1.0" encoding="utf-8"?>
<p:tagLst xmlns:p="http://schemas.openxmlformats.org/presentationml/2006/main">
  <p:tag name="AS_NET" val="3.1.12"/>
  <p:tag name="AS_OS" val="Microsoft Windows NT 6.2.9200.0"/>
  <p:tag name="AS_RELEASE_DATE" val="2021.06.14"/>
  <p:tag name="AS_TITLE" val="Aspose.Slides for .NET Standard 2.0"/>
  <p:tag name="AS_VERSION" val="21.6"/>
</p:tagLst>
</file>

<file path=ppt/theme/theme1.xml><?xml version="1.0" encoding="utf-8"?>
<a:theme xmlns:r="http://schemas.openxmlformats.org/officeDocument/2006/relationships" xmlns:a="http://schemas.openxmlformats.org/drawingml/2006/main" name="1_Custom Design">
  <a:themeElements>
    <a:clrScheme name="פםךןבק">
      <a:dk1>
        <a:sysClr val="windowText" lastClr="000000"/>
      </a:dk1>
      <a:lt1>
        <a:sysClr val="window" lastClr="FFFFFF"/>
      </a:lt1>
      <a:dk2>
        <a:srgbClr val="0070C0"/>
      </a:dk2>
      <a:lt2>
        <a:srgbClr val="F2F2F2"/>
      </a:lt2>
      <a:accent1>
        <a:srgbClr val="002060"/>
      </a:accent1>
      <a:accent2>
        <a:srgbClr val="0070C0"/>
      </a:accent2>
      <a:accent3>
        <a:srgbClr val="1BBFE5"/>
      </a:accent3>
      <a:accent4>
        <a:srgbClr val="F49D28"/>
      </a:accent4>
      <a:accent5>
        <a:srgbClr val="C55A11"/>
      </a:accent5>
      <a:accent6>
        <a:srgbClr val="F39D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5de__x05d2__x05de__x05d4_ xmlns="62aae050-2361-48b8-8efb-913bcc735678">
      <Value>1</Value>
    </_x05de__x05d2__x05de__x05d4_>
    <Summery xmlns="fca73a28-5586-4f8d-9ce4-b6fad34e454d" xsi:nil="true"/>
    <level xmlns="fca73a28-5586-4f8d-9ce4-b6fad34e454d">
      <Value>בסיס</Value>
    </level>
    <subject xmlns="fca73a28-5586-4f8d-9ce4-b6fad34e454d">39</subject>
    <phase xmlns="fca73a28-5586-4f8d-9ce4-b6fad34e454d"/>
    <_x05e1__x05d5__x05d2__x0020__x05de__x05e1__x05de__x05da_ xmlns="62aae050-2361-48b8-8efb-913bcc735678">11</_x05e1__x05d5__x05d2__x0020__x05de__x05e1__x05de__x05da_>
    <_x05de__x05e7__x05e6__x05d5__x05e2_ xmlns="62aae050-2361-48b8-8efb-913bcc735678">27</_x05de__x05e7__x05e6__x05d5__x05e2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BFE439CD64610247BDDF704D3657D3EA" ma:contentTypeVersion="32" ma:contentTypeDescription="צור מסמך חדש." ma:contentTypeScope="" ma:versionID="6984ca242277296d47c2a88b9f7e0117">
  <xsd:schema xmlns:xsd="http://www.w3.org/2001/XMLSchema" xmlns:xs="http://www.w3.org/2001/XMLSchema" xmlns:p="http://schemas.microsoft.com/office/2006/metadata/properties" xmlns:ns2="62aae050-2361-48b8-8efb-913bcc735678" xmlns:ns3="fca73a28-5586-4f8d-9ce4-b6fad34e454d" targetNamespace="http://schemas.microsoft.com/office/2006/metadata/properties" ma:root="true" ma:fieldsID="1aaaf3d54e863b33eccf823f5eddd363" ns2:_="" ns3:_="">
    <xsd:import namespace="62aae050-2361-48b8-8efb-913bcc735678"/>
    <xsd:import namespace="fca73a28-5586-4f8d-9ce4-b6fad34e454d"/>
    <xsd:element name="properties">
      <xsd:complexType>
        <xsd:sequence>
          <xsd:element name="documentManagement">
            <xsd:complexType>
              <xsd:all>
                <xsd:element ref="ns2:_x05de__x05e7__x05e6__x05d5__x05e2_"/>
                <xsd:element ref="ns2:_x05de__x05d2__x05de__x05d4_" minOccurs="0"/>
                <xsd:element ref="ns2:_x05e1__x05d5__x05d2__x0020__x05de__x05e1__x05de__x05da_"/>
                <xsd:element ref="ns3:subject" minOccurs="0"/>
                <xsd:element ref="ns3:level" minOccurs="0"/>
                <xsd:element ref="ns3:phase" minOccurs="0"/>
                <xsd:element ref="ns3:Summe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ae050-2361-48b8-8efb-913bcc735678" elementFormDefault="qualified">
    <xsd:import namespace="http://schemas.microsoft.com/office/2006/documentManagement/types"/>
    <xsd:import namespace="http://schemas.microsoft.com/office/infopath/2007/PartnerControls"/>
    <xsd:element name="_x05de__x05e7__x05e6__x05d5__x05e2_" ma:index="2" ma:displayName="מקצוע" ma:list="{f7339626-5138-4099-8dab-f77514edb478}" ma:internalName="_x05de__x05e7__x05e6__x05d5__x05e2_" ma:readOnly="false" ma:showField="Title" ma:web="c0fbbc56-c139-4a18-adc9-a41eb42ae81c">
      <xsd:simpleType>
        <xsd:restriction base="dms:Lookup"/>
      </xsd:simpleType>
    </xsd:element>
    <xsd:element name="_x05de__x05d2__x05de__x05d4_" ma:index="3" nillable="true" ma:displayName="התמחות" ma:list="{3361b1ad-6de4-4f94-af35-77f7d9477283}" ma:internalName="_x05de__x05d2__x05de__x05d4_" ma:readOnly="false" ma:showField="Title" ma:web="c0fbbc56-c139-4a18-adc9-a41eb42ae81c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x05e1__x05d5__x05d2__x0020__x05de__x05e1__x05de__x05da_" ma:index="4" ma:displayName="סוג מסמך" ma:list="{b1092d86-a2a1-45fe-9b7c-4b4a3960f001}" ma:internalName="_x05e1__x05d5__x05d2__x0020__x05de__x05e1__x05de__x05da_" ma:readOnly="false" ma:showField="Title" ma:web="c0fbbc56-c139-4a18-adc9-a41eb42ae81c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73a28-5586-4f8d-9ce4-b6fad34e454d" elementFormDefault="qualified">
    <xsd:import namespace="http://schemas.microsoft.com/office/2006/documentManagement/types"/>
    <xsd:import namespace="http://schemas.microsoft.com/office/infopath/2007/PartnerControls"/>
    <xsd:element name="subject" ma:index="11" nillable="true" ma:displayName="נושא" ma:list="{6139ce0e-fdf1-4399-91eb-3b8a1d7ceb27}" ma:internalName="subject" ma:showField="Title">
      <xsd:simpleType>
        <xsd:restriction base="dms:Lookup"/>
      </xsd:simpleType>
    </xsd:element>
    <xsd:element name="level" ma:index="12" nillable="true" ma:displayName="רמה" ma:internalName="level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בסיס"/>
                    <xsd:enumeration value="פיקוד"/>
                    <xsd:enumeration value="פיקוד בכיר"/>
                  </xsd:restriction>
                </xsd:simpleType>
              </xsd:element>
            </xsd:sequence>
          </xsd:extension>
        </xsd:complexContent>
      </xsd:complexType>
    </xsd:element>
    <xsd:element name="phase" ma:index="13" nillable="true" ma:displayName="שלב למידה" ma:internalName="pha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מבחן כניסה"/>
                    <xsd:enumeration value="סיכום"/>
                    <xsd:enumeration value="שלב א'"/>
                    <xsd:enumeration value="שלב ב'"/>
                  </xsd:restriction>
                </xsd:simpleType>
              </xsd:element>
            </xsd:sequence>
          </xsd:extension>
        </xsd:complexContent>
      </xsd:complexType>
    </xsd:element>
    <xsd:element name="Summery" ma:index="14" nillable="true" ma:displayName="תקציר" ma:internalName="Summery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סוג תוכן"/>
        <xsd:element ref="dc:title" minOccurs="0" maxOccurs="1" ma:index="1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715745-6041-42E2-A7F3-A07E47D26506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fca73a28-5586-4f8d-9ce4-b6fad34e454d"/>
    <ds:schemaRef ds:uri="http://schemas.microsoft.com/office/2006/metadata/properties"/>
    <ds:schemaRef ds:uri="http://purl.org/dc/terms/"/>
    <ds:schemaRef ds:uri="62aae050-2361-48b8-8efb-913bcc73567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9879DA-0355-4EDD-B5A0-3B8D43615D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AF5AB4-830F-415B-BAC4-EDC0A9683C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ae050-2361-48b8-8efb-913bcc735678"/>
    <ds:schemaRef ds:uri="fca73a28-5586-4f8d-9ce4-b6fad34e4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Company/>
  <Paragraphs>213</Paragraphs>
  <Slides>44</Slides>
  <Notes>7</Notes>
  <TotalTime>0</TotalTime>
  <HiddenSlides>4</HiddenSlides>
  <MMClips>0</MMClips>
  <ScaleCrop>0</ScaleCrop>
  <HeadingPairs>
    <vt:vector baseType="variant" size="6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baseType="lpstr" size="52">
      <vt:lpstr>Arial</vt:lpstr>
      <vt:lpstr>Calibri Light</vt:lpstr>
      <vt:lpstr>Calibri</vt:lpstr>
      <vt:lpstr>Arial Unicode MS</vt:lpstr>
      <vt:lpstr>Times New Roman</vt:lpstr>
      <vt:lpstr>Lucida Sans Unicode</vt:lpstr>
      <vt:lpstr>Wingdings</vt:lpstr>
      <vt:lpstr>1_Custom Design</vt:lpstr>
      <vt:lpstr>קשר ודיווח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2021-08-09T11:01:32.008</cp:lastPrinted>
  <dcterms:created xsi:type="dcterms:W3CDTF">2021-08-09T11:01:32Z</dcterms:created>
  <dcterms:modified xsi:type="dcterms:W3CDTF">2021-08-09T08:01:32Z</dcterms:modified>
</cp:coreProperties>
</file>