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65" r:id="rId3"/>
    <p:sldId id="266" r:id="rId4"/>
    <p:sldId id="271" r:id="rId5"/>
    <p:sldId id="267" r:id="rId6"/>
    <p:sldId id="269"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7" d="100"/>
          <a:sy n="67" d="100"/>
        </p:scale>
        <p:origin x="858" y="72"/>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Table of Contents present in the Presentation</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Overall deployment procedure of the application</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Continuation of the deployment procedure of the application</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Recommendation for using the Cloud service for the company</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Justification for using cloud service over non-cloud on-premise system.</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t>7/17/2023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101437"/>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B9MG119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SME: </a:t>
            </a:r>
            <a:r>
              <a:rPr lang="en-US" sz="4000" b="1" dirty="0" err="1">
                <a:latin typeface="Times New Roman" panose="02020603050405020304" pitchFamily="18" charset="0"/>
                <a:cs typeface="Times New Roman" panose="02020603050405020304" pitchFamily="18" charset="0"/>
              </a:rPr>
              <a:t>CoinBurp</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endParaRPr lang="en-US"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Student Name:</a:t>
            </a:r>
          </a:p>
          <a:p>
            <a:r>
              <a:rPr lang="en-US" b="1" dirty="0">
                <a:solidFill>
                  <a:schemeClr val="tx1"/>
                </a:solidFill>
                <a:latin typeface="Times New Roman" panose="02020603050405020304" pitchFamily="18" charset="0"/>
                <a:cs typeface="Times New Roman" panose="02020603050405020304" pitchFamily="18" charset="0"/>
              </a:rPr>
              <a:t>   Student </a:t>
            </a:r>
            <a:r>
              <a:rPr lang="en-US" b="1">
                <a:solidFill>
                  <a:schemeClr val="tx1"/>
                </a:solidFill>
                <a:latin typeface="Times New Roman" panose="02020603050405020304" pitchFamily="18" charset="0"/>
                <a:cs typeface="Times New Roman" panose="02020603050405020304" pitchFamily="18" charset="0"/>
              </a:rPr>
              <a:t>ID:</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298968" y="620009"/>
            <a:ext cx="989886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5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Technology for Business</a:t>
            </a:r>
            <a:endParaRPr kumimoji="0" lang="en-US" altLang="en-US"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4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Strategy and sample deployment</a:t>
            </a:r>
            <a:endPar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a:t>
            </a:r>
            <a:endParaRPr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a:bodyPr>
          <a:lstStyle/>
          <a:p>
            <a:pPr algn="just"/>
            <a:r>
              <a:rPr lang="en-US" sz="2500" dirty="0">
                <a:latin typeface="Times New Roman" panose="02020603050405020304" pitchFamily="18" charset="0"/>
                <a:cs typeface="Times New Roman" panose="02020603050405020304" pitchFamily="18" charset="0"/>
              </a:rPr>
              <a:t>Procedure for deployment</a:t>
            </a:r>
            <a:endParaRPr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Recommendations</a:t>
            </a:r>
            <a:endParaRPr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Justification</a:t>
            </a:r>
            <a:endParaRPr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9278471" cy="997166"/>
          </a:xfrm>
        </p:spPr>
        <p:txBody>
          <a:bodyPr/>
          <a:lstStyle/>
          <a:p>
            <a:r>
              <a:rPr lang="en-US" dirty="0">
                <a:latin typeface="Times New Roman" panose="02020603050405020304" pitchFamily="18" charset="0"/>
                <a:cs typeface="Times New Roman" panose="02020603050405020304" pitchFamily="18" charset="0"/>
              </a:rPr>
              <a:t>     Deployment Procedure</a:t>
            </a:r>
            <a:endParaRPr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31115" y="609600"/>
            <a:ext cx="6711315" cy="6224270"/>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We can offer the following cloud-based resources or services:</a:t>
            </a:r>
          </a:p>
          <a:p>
            <a:r>
              <a:rPr lang="en-US" b="1" dirty="0">
                <a:solidFill>
                  <a:schemeClr val="tx1"/>
                </a:solidFill>
                <a:latin typeface="Times New Roman" panose="02020603050405020304" pitchFamily="18" charset="0"/>
                <a:cs typeface="Times New Roman" panose="02020603050405020304" pitchFamily="18" charset="0"/>
              </a:rPr>
              <a:t>Visualizing the web application:</a:t>
            </a:r>
          </a:p>
          <a:p>
            <a:r>
              <a:rPr lang="en-US" b="1" dirty="0">
                <a:solidFill>
                  <a:schemeClr val="tx1"/>
                </a:solidFill>
                <a:latin typeface="Times New Roman" panose="02020603050405020304" pitchFamily="18" charset="0"/>
                <a:cs typeface="Times New Roman" panose="02020603050405020304" pitchFamily="18" charset="0"/>
              </a:rPr>
              <a:t> Prior to containerizing the application, we must first construct a Docker image by using the Docker instructions. The created image is visible on the Docker desktops.</a:t>
            </a: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Application containerization: </a:t>
            </a:r>
          </a:p>
          <a:p>
            <a:r>
              <a:rPr lang="en-US" b="1" dirty="0">
                <a:solidFill>
                  <a:schemeClr val="tx1"/>
                </a:solidFill>
                <a:latin typeface="Times New Roman" panose="02020603050405020304" pitchFamily="18" charset="0"/>
                <a:cs typeface="Times New Roman" panose="02020603050405020304" pitchFamily="18" charset="0"/>
              </a:rPr>
              <a:t>The application for the Web is run from the server using a container to operate on a remote server.</a:t>
            </a:r>
          </a:p>
        </p:txBody>
      </p:sp>
      <p:pic>
        <p:nvPicPr>
          <p:cNvPr id="5" name="Picture 4">
            <a:extLst>
              <a:ext uri="{FF2B5EF4-FFF2-40B4-BE49-F238E27FC236}">
                <a16:creationId xmlns:a16="http://schemas.microsoft.com/office/drawing/2014/main" id="{10E36A4B-3985-AAE3-4294-8CF28EAE06D4}"/>
              </a:ext>
            </a:extLst>
          </p:cNvPr>
          <p:cNvPicPr>
            <a:picLocks noChangeAspect="1"/>
          </p:cNvPicPr>
          <p:nvPr/>
        </p:nvPicPr>
        <p:blipFill>
          <a:blip r:embed="rId3"/>
          <a:stretch>
            <a:fillRect/>
          </a:stretch>
        </p:blipFill>
        <p:spPr>
          <a:xfrm>
            <a:off x="6803762" y="920966"/>
            <a:ext cx="5238752" cy="2423652"/>
          </a:xfrm>
          <a:prstGeom prst="rect">
            <a:avLst/>
          </a:prstGeom>
        </p:spPr>
      </p:pic>
      <p:pic>
        <p:nvPicPr>
          <p:cNvPr id="7" name="Picture 6">
            <a:extLst>
              <a:ext uri="{FF2B5EF4-FFF2-40B4-BE49-F238E27FC236}">
                <a16:creationId xmlns:a16="http://schemas.microsoft.com/office/drawing/2014/main" id="{11E657F0-4A5D-4C0B-88FF-9AEBE9A1CB40}"/>
              </a:ext>
            </a:extLst>
          </p:cNvPr>
          <p:cNvPicPr>
            <a:picLocks noChangeAspect="1"/>
          </p:cNvPicPr>
          <p:nvPr/>
        </p:nvPicPr>
        <p:blipFill>
          <a:blip r:embed="rId4"/>
          <a:stretch>
            <a:fillRect/>
          </a:stretch>
        </p:blipFill>
        <p:spPr>
          <a:xfrm>
            <a:off x="6775187" y="4038600"/>
            <a:ext cx="5161225" cy="24994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573520" cy="6858000"/>
          </a:xfrm>
        </p:spPr>
        <p:txBody>
          <a:bodyPr/>
          <a:lstStyle/>
          <a:p>
            <a:r>
              <a:rPr lang="en-US" sz="2000" b="1" dirty="0">
                <a:latin typeface="Times New Roman" panose="02020603050405020304" pitchFamily="18" charset="0"/>
                <a:cs typeface="Times New Roman" panose="02020603050405020304" pitchFamily="18" charset="0"/>
              </a:rPr>
              <a:t>The GitHub-hosted application was containerized. GitHub is used to store images. </a:t>
            </a:r>
          </a:p>
          <a:p>
            <a:r>
              <a:rPr lang="en-US" sz="2000" b="1" dirty="0">
                <a:latin typeface="Times New Roman" panose="02020603050405020304" pitchFamily="18" charset="0"/>
                <a:cs typeface="Times New Roman" panose="02020603050405020304" pitchFamily="18" charset="0"/>
              </a:rPr>
              <a:t>The pictures are retrieved from the Container registry and run on a remote machine to run the application.</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using the Azure registry for hosting: </a:t>
            </a:r>
          </a:p>
          <a:p>
            <a:r>
              <a:rPr lang="en-US" sz="2000" b="1" dirty="0">
                <a:latin typeface="Times New Roman" panose="02020603050405020304" pitchFamily="18" charset="0"/>
                <a:cs typeface="Times New Roman" panose="02020603050405020304" pitchFamily="18" charset="0"/>
              </a:rPr>
              <a:t>Using the Microsoft Azure container registries to store pictures that may be fetched for executing on a distant server in order to set up resources on Azure and manage these assets on the server.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Run debugging on the server running the application:</a:t>
            </a:r>
          </a:p>
          <a:p>
            <a:r>
              <a:rPr lang="en-US" sz="2000" b="1" dirty="0">
                <a:latin typeface="Times New Roman" panose="02020603050405020304" pitchFamily="18" charset="0"/>
                <a:cs typeface="Times New Roman" panose="02020603050405020304" pitchFamily="18" charset="0"/>
              </a:rPr>
              <a:t>The containerized app operates upon the server.</a:t>
            </a:r>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21BDE697-4C5F-E773-D388-1B4863CC116F}"/>
              </a:ext>
            </a:extLst>
          </p:cNvPr>
          <p:cNvPicPr>
            <a:picLocks noChangeAspect="1"/>
          </p:cNvPicPr>
          <p:nvPr/>
        </p:nvPicPr>
        <p:blipFill>
          <a:blip r:embed="rId3"/>
          <a:stretch>
            <a:fillRect/>
          </a:stretch>
        </p:blipFill>
        <p:spPr>
          <a:xfrm>
            <a:off x="6777035" y="33337"/>
            <a:ext cx="4648202" cy="2276462"/>
          </a:xfrm>
          <a:prstGeom prst="rect">
            <a:avLst/>
          </a:prstGeom>
        </p:spPr>
      </p:pic>
      <p:pic>
        <p:nvPicPr>
          <p:cNvPr id="6" name="Picture 5">
            <a:extLst>
              <a:ext uri="{FF2B5EF4-FFF2-40B4-BE49-F238E27FC236}">
                <a16:creationId xmlns:a16="http://schemas.microsoft.com/office/drawing/2014/main" id="{E7EA62D9-7CDA-F4B7-AAAD-6976FB09824B}"/>
              </a:ext>
            </a:extLst>
          </p:cNvPr>
          <p:cNvPicPr>
            <a:picLocks noChangeAspect="1"/>
          </p:cNvPicPr>
          <p:nvPr/>
        </p:nvPicPr>
        <p:blipFill>
          <a:blip r:embed="rId4"/>
          <a:stretch>
            <a:fillRect/>
          </a:stretch>
        </p:blipFill>
        <p:spPr>
          <a:xfrm>
            <a:off x="6762422" y="2552248"/>
            <a:ext cx="4677428" cy="1753503"/>
          </a:xfrm>
          <a:prstGeom prst="rect">
            <a:avLst/>
          </a:prstGeom>
        </p:spPr>
      </p:pic>
      <p:pic>
        <p:nvPicPr>
          <p:cNvPr id="9" name="Picture 8">
            <a:extLst>
              <a:ext uri="{FF2B5EF4-FFF2-40B4-BE49-F238E27FC236}">
                <a16:creationId xmlns:a16="http://schemas.microsoft.com/office/drawing/2014/main" id="{2A3132B2-31A9-F86D-C3D3-711FFC9E5B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8987" y="4562487"/>
            <a:ext cx="4267200" cy="21436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1066"/>
            <a:ext cx="8991600" cy="1018403"/>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Recommendation</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1018829"/>
            <a:ext cx="12192000" cy="5866065"/>
          </a:xfrm>
        </p:spPr>
        <p:txBody>
          <a:bodyPr/>
          <a:lstStyle/>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is suggested that the company employ cloud solutions due to: Using an external database to store data, deploying programs on an external server, or hosting applications there are all instances of cloud solutions.</a:t>
            </a: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may scale up or down apps with the aid of the cloud in accordance with our requirements to save expenses and maintain speed.</a:t>
            </a: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cloud removes a lot of the responsibility from the physical facilities by enabling anyone to gain access to the server from anywhere in the world.</a:t>
            </a:r>
          </a:p>
        </p:txBody>
      </p:sp>
      <p:pic>
        <p:nvPicPr>
          <p:cNvPr id="6" name="Picture 5">
            <a:extLst>
              <a:ext uri="{FF2B5EF4-FFF2-40B4-BE49-F238E27FC236}">
                <a16:creationId xmlns:a16="http://schemas.microsoft.com/office/drawing/2014/main" id="{FBF40320-1D1C-9AF4-3CEB-19DD8FC67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3657600"/>
            <a:ext cx="6019800" cy="2905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9144000" cy="1143000"/>
          </a:xfrm>
        </p:spPr>
        <p:txBody>
          <a:bodyPr/>
          <a:lstStyle/>
          <a:p>
            <a:r>
              <a:rPr lang="en-US" b="1" dirty="0">
                <a:latin typeface="Times New Roman" panose="02020603050405020304" pitchFamily="18" charset="0"/>
                <a:cs typeface="Times New Roman" panose="02020603050405020304" pitchFamily="18" charset="0"/>
              </a:rPr>
              <a:t>Justification</a:t>
            </a:r>
            <a:endParaRPr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0" y="1676400"/>
            <a:ext cx="12192000" cy="5562600"/>
          </a:xfrm>
        </p:spPr>
        <p:txBody>
          <a:bodyPr/>
          <a:lstStyle/>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deployment and hosting of applications on the on-premise infrastructure are essentially what traditional on-premise infrastructure, also referred to as non-Cloud solutions, entails. </a:t>
            </a: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We are unable to adjust our capacity in response to changes in demand. We are not given the freedom to view the servers remotely. Additionally, the startup costs for the infrastructure are very significant. </a:t>
            </a: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Although somewhat automated, resource and service deployment takes longer than usual. Given all of these factors, moving from an on-premises environment to a cloud environment is necessary for an organization that needs scalability, lower infrastructure costs, and remote access to resources. </a:t>
            </a: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involves moving the on-premise system to the cloud resources and using containerization to host the application on the remote server or on a virtual machine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TotalTime>
  <Words>485</Words>
  <Application>Microsoft Office PowerPoint</Application>
  <PresentationFormat>Widescreen</PresentationFormat>
  <Paragraphs>53</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Candara</vt:lpstr>
      <vt:lpstr>Times New Roman</vt:lpstr>
      <vt:lpstr>Trebuchet MS</vt:lpstr>
      <vt:lpstr>Wingdings 3</vt:lpstr>
      <vt:lpstr>Facet</vt:lpstr>
      <vt:lpstr>B9MG119      SME: CoinBurp</vt:lpstr>
      <vt:lpstr>Table of Content</vt:lpstr>
      <vt:lpstr>     Deployment Procedure</vt:lpstr>
      <vt:lpstr>PowerPoint Presentation</vt:lpstr>
      <vt:lpstr> Recommendation</vt:lpstr>
      <vt:lpstr>Justification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B9MG119      SME: Abcodia</dc:title>
  <dc:creator/>
  <cp:lastModifiedBy>Prem Golani</cp:lastModifiedBy>
  <cp:revision>10</cp:revision>
  <dcterms:created xsi:type="dcterms:W3CDTF">2023-07-10T06:27:00Z</dcterms:created>
  <dcterms:modified xsi:type="dcterms:W3CDTF">2023-07-17T11:41:29Z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F75CD04BE7B64F3689342AB662BCA449</vt:lpwstr>
  </property>
  <property fmtid="{D5CDD505-2E9C-101B-9397-08002B2CF9AE}" pid="9" name="KSOProductBuildVer">
    <vt:lpwstr>1033-11.2.0.11417</vt:lpwstr>
  </property>
</Properties>
</file>