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7"/>
  </p:notesMasterIdLst>
  <p:sldIdLst>
    <p:sldId id="257" r:id="rId2"/>
    <p:sldId id="262" r:id="rId3"/>
    <p:sldId id="265" r:id="rId4"/>
    <p:sldId id="264" r:id="rId5"/>
    <p:sldId id="270" r:id="rId6"/>
    <p:sldId id="287" r:id="rId7"/>
    <p:sldId id="288" r:id="rId8"/>
    <p:sldId id="271" r:id="rId9"/>
    <p:sldId id="294" r:id="rId10"/>
    <p:sldId id="289" r:id="rId11"/>
    <p:sldId id="290" r:id="rId12"/>
    <p:sldId id="291" r:id="rId13"/>
    <p:sldId id="292" r:id="rId14"/>
    <p:sldId id="293" r:id="rId15"/>
    <p:sldId id="266" r:id="rId16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29699-B83A-4BBC-AFEA-4F97F99E8508}" v="60" dt="2023-12-27T21:43:5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E0C57-C421-458E-8787-9FE12760EAF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6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3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04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89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4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59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15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99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76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eft Im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4131420" cy="13716000"/>
          </a:xfrm>
          <a:custGeom>
            <a:avLst/>
            <a:gdLst>
              <a:gd name="connsiteX0" fmla="*/ 2609873 w 8343900"/>
              <a:gd name="connsiteY0" fmla="*/ 0 h 6858000"/>
              <a:gd name="connsiteX1" fmla="*/ 8343900 w 8343900"/>
              <a:gd name="connsiteY1" fmla="*/ 0 h 6858000"/>
              <a:gd name="connsiteX2" fmla="*/ 5143477 w 8343900"/>
              <a:gd name="connsiteY2" fmla="*/ 6858000 h 6858000"/>
              <a:gd name="connsiteX3" fmla="*/ 0 w 8343900"/>
              <a:gd name="connsiteY3" fmla="*/ 6858000 h 6858000"/>
              <a:gd name="connsiteX4" fmla="*/ 0 w 8343900"/>
              <a:gd name="connsiteY4" fmla="*/ 5592545 h 6858000"/>
              <a:gd name="connsiteX5" fmla="*/ 0 w 8343900"/>
              <a:gd name="connsiteY5" fmla="*/ 0 h 6858000"/>
              <a:gd name="connsiteX6" fmla="*/ 2076450 w 8343900"/>
              <a:gd name="connsiteY6" fmla="*/ 0 h 6858000"/>
              <a:gd name="connsiteX7" fmla="*/ 0 w 8343900"/>
              <a:gd name="connsiteY7" fmla="*/ 4449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3900" h="6858000">
                <a:moveTo>
                  <a:pt x="2609873" y="0"/>
                </a:moveTo>
                <a:lnTo>
                  <a:pt x="8343900" y="0"/>
                </a:lnTo>
                <a:lnTo>
                  <a:pt x="5143477" y="6858000"/>
                </a:lnTo>
                <a:lnTo>
                  <a:pt x="0" y="6858000"/>
                </a:lnTo>
                <a:lnTo>
                  <a:pt x="0" y="5592545"/>
                </a:lnTo>
                <a:close/>
                <a:moveTo>
                  <a:pt x="0" y="0"/>
                </a:moveTo>
                <a:lnTo>
                  <a:pt x="2076450" y="0"/>
                </a:lnTo>
                <a:lnTo>
                  <a:pt x="0" y="4449504"/>
                </a:lnTo>
                <a:close/>
              </a:path>
            </a:pathLst>
          </a:custGeom>
          <a:solidFill>
            <a:srgbClr val="88888A"/>
          </a:solidFill>
        </p:spPr>
        <p:txBody>
          <a:bodyPr wrap="square">
            <a:noAutofit/>
          </a:bodyPr>
          <a:lstStyle>
            <a:lvl1pPr marL="0" indent="0">
              <a:buNone/>
              <a:defRPr sz="3199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131421" y="1654631"/>
            <a:ext cx="8608358" cy="3802744"/>
          </a:xfrm>
        </p:spPr>
        <p:txBody>
          <a:bodyPr lIns="360000" tIns="180000" rIns="360000" bIns="180000">
            <a:normAutofit/>
          </a:bodyPr>
          <a:lstStyle>
            <a:lvl1pPr marL="0" indent="0">
              <a:spcBef>
                <a:spcPts val="0"/>
              </a:spcBef>
              <a:buNone/>
              <a:defRPr sz="9998" baseline="0">
                <a:solidFill>
                  <a:srgbClr val="88888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GB" dirty="0"/>
              <a:t>Title Here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4131421" y="6560457"/>
            <a:ext cx="8608358" cy="6037944"/>
          </a:xfrm>
        </p:spPr>
        <p:txBody>
          <a:bodyPr lIns="360000" tIns="180000" rIns="360000" bIns="180000">
            <a:normAutofit/>
          </a:bodyPr>
          <a:lstStyle>
            <a:lvl1pPr marL="0" indent="0">
              <a:lnSpc>
                <a:spcPct val="110000"/>
              </a:lnSpc>
              <a:buNone/>
              <a:defRPr sz="3199" baseline="0">
                <a:solidFill>
                  <a:srgbClr val="8888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Body Text Goes Here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108201" y="3402014"/>
            <a:ext cx="6408217" cy="4824139"/>
          </a:xfrm>
          <a:custGeom>
            <a:avLst/>
            <a:gdLst>
              <a:gd name="connsiteX0" fmla="*/ 151284 w 6408217"/>
              <a:gd name="connsiteY0" fmla="*/ 0 h 4824139"/>
              <a:gd name="connsiteX1" fmla="*/ 6256439 w 6408217"/>
              <a:gd name="connsiteY1" fmla="*/ 0 h 4824139"/>
              <a:gd name="connsiteX2" fmla="*/ 6314317 w 6408217"/>
              <a:gd name="connsiteY2" fmla="*/ 11685 h 4824139"/>
              <a:gd name="connsiteX3" fmla="*/ 6408217 w 6408217"/>
              <a:gd name="connsiteY3" fmla="*/ 153348 h 4824139"/>
              <a:gd name="connsiteX4" fmla="*/ 6408217 w 6408217"/>
              <a:gd name="connsiteY4" fmla="*/ 4824139 h 4824139"/>
              <a:gd name="connsiteX5" fmla="*/ 0 w 6408217"/>
              <a:gd name="connsiteY5" fmla="*/ 4824139 h 4824139"/>
              <a:gd name="connsiteX6" fmla="*/ 0 w 6408217"/>
              <a:gd name="connsiteY6" fmla="*/ 150896 h 4824139"/>
              <a:gd name="connsiteX7" fmla="*/ 11587 w 6408217"/>
              <a:gd name="connsiteY7" fmla="*/ 93504 h 4824139"/>
              <a:gd name="connsiteX8" fmla="*/ 93406 w 6408217"/>
              <a:gd name="connsiteY8" fmla="*/ 11685 h 482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8217" h="4824139">
                <a:moveTo>
                  <a:pt x="151284" y="0"/>
                </a:moveTo>
                <a:lnTo>
                  <a:pt x="6256439" y="0"/>
                </a:lnTo>
                <a:lnTo>
                  <a:pt x="6314317" y="11685"/>
                </a:lnTo>
                <a:cubicBezTo>
                  <a:pt x="6369498" y="35025"/>
                  <a:pt x="6408217" y="89665"/>
                  <a:pt x="6408217" y="153348"/>
                </a:cubicBezTo>
                <a:lnTo>
                  <a:pt x="6408217" y="4824139"/>
                </a:lnTo>
                <a:lnTo>
                  <a:pt x="0" y="4824139"/>
                </a:lnTo>
                <a:lnTo>
                  <a:pt x="0" y="150896"/>
                </a:lnTo>
                <a:lnTo>
                  <a:pt x="11587" y="93504"/>
                </a:lnTo>
                <a:cubicBezTo>
                  <a:pt x="27147" y="56716"/>
                  <a:pt x="56618" y="27245"/>
                  <a:pt x="93406" y="116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8797050" y="2857501"/>
            <a:ext cx="7854846" cy="5913166"/>
          </a:xfrm>
          <a:custGeom>
            <a:avLst/>
            <a:gdLst>
              <a:gd name="connsiteX0" fmla="*/ 151284 w 6408217"/>
              <a:gd name="connsiteY0" fmla="*/ 0 h 4824139"/>
              <a:gd name="connsiteX1" fmla="*/ 6256439 w 6408217"/>
              <a:gd name="connsiteY1" fmla="*/ 0 h 4824139"/>
              <a:gd name="connsiteX2" fmla="*/ 6314317 w 6408217"/>
              <a:gd name="connsiteY2" fmla="*/ 11685 h 4824139"/>
              <a:gd name="connsiteX3" fmla="*/ 6408217 w 6408217"/>
              <a:gd name="connsiteY3" fmla="*/ 153348 h 4824139"/>
              <a:gd name="connsiteX4" fmla="*/ 6408217 w 6408217"/>
              <a:gd name="connsiteY4" fmla="*/ 4824139 h 4824139"/>
              <a:gd name="connsiteX5" fmla="*/ 0 w 6408217"/>
              <a:gd name="connsiteY5" fmla="*/ 4824139 h 4824139"/>
              <a:gd name="connsiteX6" fmla="*/ 0 w 6408217"/>
              <a:gd name="connsiteY6" fmla="*/ 150896 h 4824139"/>
              <a:gd name="connsiteX7" fmla="*/ 11587 w 6408217"/>
              <a:gd name="connsiteY7" fmla="*/ 93504 h 4824139"/>
              <a:gd name="connsiteX8" fmla="*/ 93406 w 6408217"/>
              <a:gd name="connsiteY8" fmla="*/ 11685 h 482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8217" h="4824139">
                <a:moveTo>
                  <a:pt x="151284" y="0"/>
                </a:moveTo>
                <a:lnTo>
                  <a:pt x="6256439" y="0"/>
                </a:lnTo>
                <a:lnTo>
                  <a:pt x="6314317" y="11685"/>
                </a:lnTo>
                <a:cubicBezTo>
                  <a:pt x="6369498" y="35025"/>
                  <a:pt x="6408217" y="89665"/>
                  <a:pt x="6408217" y="153348"/>
                </a:cubicBezTo>
                <a:lnTo>
                  <a:pt x="6408217" y="4824139"/>
                </a:lnTo>
                <a:lnTo>
                  <a:pt x="0" y="4824139"/>
                </a:lnTo>
                <a:lnTo>
                  <a:pt x="0" y="150896"/>
                </a:lnTo>
                <a:lnTo>
                  <a:pt x="11587" y="93504"/>
                </a:lnTo>
                <a:cubicBezTo>
                  <a:pt x="27147" y="56716"/>
                  <a:pt x="56618" y="27245"/>
                  <a:pt x="93406" y="116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16933023" y="3402014"/>
            <a:ext cx="6408217" cy="4824139"/>
          </a:xfrm>
          <a:custGeom>
            <a:avLst/>
            <a:gdLst>
              <a:gd name="connsiteX0" fmla="*/ 151284 w 6408217"/>
              <a:gd name="connsiteY0" fmla="*/ 0 h 4824139"/>
              <a:gd name="connsiteX1" fmla="*/ 6256439 w 6408217"/>
              <a:gd name="connsiteY1" fmla="*/ 0 h 4824139"/>
              <a:gd name="connsiteX2" fmla="*/ 6314317 w 6408217"/>
              <a:gd name="connsiteY2" fmla="*/ 11685 h 4824139"/>
              <a:gd name="connsiteX3" fmla="*/ 6408217 w 6408217"/>
              <a:gd name="connsiteY3" fmla="*/ 153348 h 4824139"/>
              <a:gd name="connsiteX4" fmla="*/ 6408217 w 6408217"/>
              <a:gd name="connsiteY4" fmla="*/ 4824139 h 4824139"/>
              <a:gd name="connsiteX5" fmla="*/ 0 w 6408217"/>
              <a:gd name="connsiteY5" fmla="*/ 4824139 h 4824139"/>
              <a:gd name="connsiteX6" fmla="*/ 0 w 6408217"/>
              <a:gd name="connsiteY6" fmla="*/ 150896 h 4824139"/>
              <a:gd name="connsiteX7" fmla="*/ 11587 w 6408217"/>
              <a:gd name="connsiteY7" fmla="*/ 93504 h 4824139"/>
              <a:gd name="connsiteX8" fmla="*/ 93406 w 6408217"/>
              <a:gd name="connsiteY8" fmla="*/ 11685 h 482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8217" h="4824139">
                <a:moveTo>
                  <a:pt x="151284" y="0"/>
                </a:moveTo>
                <a:lnTo>
                  <a:pt x="6256439" y="0"/>
                </a:lnTo>
                <a:lnTo>
                  <a:pt x="6314317" y="11685"/>
                </a:lnTo>
                <a:cubicBezTo>
                  <a:pt x="6369498" y="35025"/>
                  <a:pt x="6408217" y="89665"/>
                  <a:pt x="6408217" y="153348"/>
                </a:cubicBezTo>
                <a:lnTo>
                  <a:pt x="6408217" y="4824139"/>
                </a:lnTo>
                <a:lnTo>
                  <a:pt x="0" y="4824139"/>
                </a:lnTo>
                <a:lnTo>
                  <a:pt x="0" y="150896"/>
                </a:lnTo>
                <a:lnTo>
                  <a:pt x="11587" y="93504"/>
                </a:lnTo>
                <a:cubicBezTo>
                  <a:pt x="27147" y="56716"/>
                  <a:pt x="56618" y="27245"/>
                  <a:pt x="93406" y="116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04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06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8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51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24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92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11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5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677" r:id="rId1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7" descr="Arial view of a river, dam and lake">
            <a:extLst>
              <a:ext uri="{FF2B5EF4-FFF2-40B4-BE49-F238E27FC236}">
                <a16:creationId xmlns:a16="http://schemas.microsoft.com/office/drawing/2014/main" id="{BCCA621B-07D8-E289-D3AF-008CF9E13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66" r="-1" b="-1"/>
          <a:stretch/>
        </p:blipFill>
        <p:spPr>
          <a:xfrm>
            <a:off x="7045140" y="10"/>
            <a:ext cx="17332510" cy="13715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508120" cy="13716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4BF0F8D-5C5E-C6D5-D1A9-6897671EB830}"/>
              </a:ext>
            </a:extLst>
          </p:cNvPr>
          <p:cNvSpPr txBox="1"/>
          <p:nvPr/>
        </p:nvSpPr>
        <p:spPr>
          <a:xfrm>
            <a:off x="955713" y="2244726"/>
            <a:ext cx="8044624" cy="6408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spc="-50">
                <a:latin typeface="+mj-lt"/>
                <a:ea typeface="+mj-ea"/>
                <a:cs typeface="+mj-cs"/>
              </a:rPr>
              <a:t>RIVER CROSSING PROBLEM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19408" y="693765"/>
            <a:ext cx="292608" cy="1407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807" y="9093840"/>
            <a:ext cx="7953208" cy="3657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7936965" y="12712700"/>
            <a:ext cx="5484971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CBF67D7-8C75-433C-B949-F5BA01069781}" type="slidenum">
              <a:rPr lang="en-US" sz="240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</a:t>
            </a:fld>
            <a:endParaRPr lang="en-US" sz="24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0CA8920-445A-101D-06C5-1FD78217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49" cy="13715999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8CDAE4-185F-CDC5-C614-2BF0666E06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22055402" y="12919570"/>
            <a:ext cx="1450737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C48FCF8-25E9-4F94-BC2B-FA1B572C1FF3}" type="slidenum">
              <a:rPr lang="en-US" sz="1050" smtClean="0"/>
              <a:pPr defTabSz="914400">
                <a:spcAft>
                  <a:spcPts val="600"/>
                </a:spcAft>
              </a:pPr>
              <a:t>10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53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90950B-7F46-E0ED-6368-C1B07D816A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E867802-3E37-E08A-6CAF-7F31FBE2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Yer Tutucusu 6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ECCB40B0-D80F-75CF-F22B-795043DCF8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7" b="9137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93B4522-2891-D8FA-F4EE-27E87AF9DF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48FCF8-25E9-4F94-BC2B-FA1B572C1FF3}" type="slidenum">
              <a:rPr lang="en-US" sz="1050"/>
              <a:pPr>
                <a:spcAft>
                  <a:spcPts val="600"/>
                </a:spcAft>
              </a:pPr>
              <a:t>12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369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285F55A-295E-0888-3AB6-29F21A20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r="24370"/>
          <a:stretch/>
        </p:blipFill>
        <p:spPr>
          <a:xfrm>
            <a:off x="0" y="0"/>
            <a:ext cx="24377650" cy="13686620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4F9AD-B46A-0324-8CB1-A25B7C9DFD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C48FCF8-25E9-4F94-BC2B-FA1B572C1FF3}" type="slidenum">
              <a:rPr lang="en-US" sz="1200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13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3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6EA331-6A50-F965-8EE3-D34CDDF7CA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33AE914-83B1-B5A9-E18E-C3FF7830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12473" y="3213703"/>
            <a:ext cx="8410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6"/>
                </a:solidFill>
              </a:rPr>
              <a:t>Ömer Faruk BİRGÜL            </a:t>
            </a:r>
            <a:r>
              <a:rPr lang="tr-TR" sz="4400" dirty="0">
                <a:solidFill>
                  <a:schemeClr val="accent6"/>
                </a:solidFill>
              </a:rPr>
              <a:t>18253014</a:t>
            </a:r>
            <a:endParaRPr lang="en-GB" sz="4400" dirty="0">
              <a:solidFill>
                <a:schemeClr val="accent6"/>
              </a:solidFill>
            </a:endParaRPr>
          </a:p>
          <a:p>
            <a:endParaRPr lang="en-GB" sz="40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2473" y="5532570"/>
            <a:ext cx="866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6"/>
                </a:solidFill>
              </a:rPr>
              <a:t>Deniz ÖK                               </a:t>
            </a:r>
            <a:r>
              <a:rPr lang="tr-TR" sz="4400" dirty="0">
                <a:solidFill>
                  <a:schemeClr val="accent6"/>
                </a:solidFill>
              </a:rPr>
              <a:t>20253021</a:t>
            </a:r>
            <a:endParaRPr lang="en-GB" sz="44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95">
            <a:extLst>
              <a:ext uri="{FF2B5EF4-FFF2-40B4-BE49-F238E27FC236}">
                <a16:creationId xmlns:a16="http://schemas.microsoft.com/office/drawing/2014/main" id="{8D5FE3F4-BDEE-F655-2759-60868CAD655A}"/>
              </a:ext>
            </a:extLst>
          </p:cNvPr>
          <p:cNvSpPr txBox="1"/>
          <p:nvPr/>
        </p:nvSpPr>
        <p:spPr>
          <a:xfrm>
            <a:off x="5596296" y="9756189"/>
            <a:ext cx="13185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>
                <a:latin typeface="+mj-lt"/>
              </a:rPr>
              <a:t>Teşekkürler!</a:t>
            </a:r>
            <a:endParaRPr lang="en-US" sz="6000" dirty="0">
              <a:latin typeface="+mj-lt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36460AA-E2C4-F9FC-DD03-1BE7B0C1CD44}"/>
              </a:ext>
            </a:extLst>
          </p:cNvPr>
          <p:cNvSpPr txBox="1"/>
          <p:nvPr/>
        </p:nvSpPr>
        <p:spPr>
          <a:xfrm>
            <a:off x="1612473" y="4351576"/>
            <a:ext cx="8410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Mehmet Fatih KAVALA        </a:t>
            </a:r>
            <a:r>
              <a:rPr lang="tr-TR" sz="4400" dirty="0">
                <a:solidFill>
                  <a:schemeClr val="accent6"/>
                </a:solidFill>
                <a:cs typeface="Times New Roman" panose="02020603050405020304" pitchFamily="18" charset="0"/>
              </a:rPr>
              <a:t>20253061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1BA0D75-5FD7-73AE-3E43-4FE8D160F3B6}"/>
              </a:ext>
            </a:extLst>
          </p:cNvPr>
          <p:cNvSpPr txBox="1"/>
          <p:nvPr/>
        </p:nvSpPr>
        <p:spPr>
          <a:xfrm>
            <a:off x="1612473" y="6792723"/>
            <a:ext cx="9584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</a:rPr>
              <a:t>Mert SANCAR                            </a:t>
            </a:r>
            <a:r>
              <a:rPr lang="tr-TR" sz="4400" dirty="0">
                <a:solidFill>
                  <a:schemeClr val="accent6"/>
                </a:solidFill>
              </a:rPr>
              <a:t>20253042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E767772-3DA5-B0F6-C260-80E41023CF65}"/>
              </a:ext>
            </a:extLst>
          </p:cNvPr>
          <p:cNvSpPr txBox="1"/>
          <p:nvPr/>
        </p:nvSpPr>
        <p:spPr>
          <a:xfrm>
            <a:off x="1612474" y="2149932"/>
            <a:ext cx="9535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</a:rPr>
              <a:t>Oğuzhan KUZLUKLUOĞLU       </a:t>
            </a:r>
            <a:r>
              <a:rPr lang="tr-TR" sz="4400" dirty="0">
                <a:solidFill>
                  <a:schemeClr val="accent6"/>
                </a:solidFill>
              </a:rPr>
              <a:t>20253022</a:t>
            </a:r>
          </a:p>
        </p:txBody>
      </p:sp>
    </p:spTree>
    <p:extLst>
      <p:ext uri="{BB962C8B-B14F-4D97-AF65-F5344CB8AC3E}">
        <p14:creationId xmlns:p14="http://schemas.microsoft.com/office/powerpoint/2010/main" val="383571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5113" y="552364"/>
            <a:ext cx="11875994" cy="970353"/>
          </a:xfrm>
        </p:spPr>
        <p:txBody>
          <a:bodyPr>
            <a:noAutofit/>
          </a:bodyPr>
          <a:lstStyle/>
          <a:p>
            <a:r>
              <a:rPr lang="tr-TR" sz="5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RIVER CROSSING PROBLEM NEDİR ?</a:t>
            </a:r>
            <a:endParaRPr lang="en-GB" sz="5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3682290B-9184-E66D-0BE8-FB2E1C8989ED}"/>
              </a:ext>
            </a:extLst>
          </p:cNvPr>
          <p:cNvGrpSpPr/>
          <p:nvPr/>
        </p:nvGrpSpPr>
        <p:grpSpPr>
          <a:xfrm>
            <a:off x="17337865" y="9624334"/>
            <a:ext cx="371912" cy="757197"/>
            <a:chOff x="2087563" y="2211388"/>
            <a:chExt cx="220663" cy="449261"/>
          </a:xfrm>
          <a:solidFill>
            <a:schemeClr val="bg1"/>
          </a:solidFill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1BC7E76-3D12-BC96-4CD8-33F844705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211388"/>
              <a:ext cx="133350" cy="82550"/>
            </a:xfrm>
            <a:custGeom>
              <a:avLst/>
              <a:gdLst>
                <a:gd name="T0" fmla="*/ 61 w 63"/>
                <a:gd name="T1" fmla="*/ 30 h 39"/>
                <a:gd name="T2" fmla="*/ 51 w 63"/>
                <a:gd name="T3" fmla="*/ 39 h 39"/>
                <a:gd name="T4" fmla="*/ 12 w 63"/>
                <a:gd name="T5" fmla="*/ 39 h 39"/>
                <a:gd name="T6" fmla="*/ 2 w 63"/>
                <a:gd name="T7" fmla="*/ 30 h 39"/>
                <a:gd name="T8" fmla="*/ 0 w 63"/>
                <a:gd name="T9" fmla="*/ 9 h 39"/>
                <a:gd name="T10" fmla="*/ 9 w 63"/>
                <a:gd name="T11" fmla="*/ 0 h 39"/>
                <a:gd name="T12" fmla="*/ 54 w 63"/>
                <a:gd name="T13" fmla="*/ 0 h 39"/>
                <a:gd name="T14" fmla="*/ 62 w 63"/>
                <a:gd name="T15" fmla="*/ 9 h 39"/>
                <a:gd name="T16" fmla="*/ 61 w 63"/>
                <a:gd name="T1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61" y="30"/>
                  </a:moveTo>
                  <a:cubicBezTo>
                    <a:pt x="60" y="35"/>
                    <a:pt x="56" y="39"/>
                    <a:pt x="5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7" y="39"/>
                    <a:pt x="2" y="35"/>
                    <a:pt x="2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9" y="0"/>
                    <a:pt x="63" y="4"/>
                    <a:pt x="62" y="9"/>
                  </a:cubicBezTo>
                  <a:lnTo>
                    <a:pt x="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D9B8C93-6554-B42F-95D2-117F3B490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563" y="2317749"/>
              <a:ext cx="220663" cy="342900"/>
            </a:xfrm>
            <a:custGeom>
              <a:avLst/>
              <a:gdLst>
                <a:gd name="T0" fmla="*/ 103 w 104"/>
                <a:gd name="T1" fmla="*/ 107 h 162"/>
                <a:gd name="T2" fmla="*/ 83 w 104"/>
                <a:gd name="T3" fmla="*/ 9 h 162"/>
                <a:gd name="T4" fmla="*/ 72 w 104"/>
                <a:gd name="T5" fmla="*/ 0 h 162"/>
                <a:gd name="T6" fmla="*/ 33 w 104"/>
                <a:gd name="T7" fmla="*/ 0 h 162"/>
                <a:gd name="T8" fmla="*/ 22 w 104"/>
                <a:gd name="T9" fmla="*/ 9 h 162"/>
                <a:gd name="T10" fmla="*/ 1 w 104"/>
                <a:gd name="T11" fmla="*/ 107 h 162"/>
                <a:gd name="T12" fmla="*/ 6 w 104"/>
                <a:gd name="T13" fmla="*/ 122 h 162"/>
                <a:gd name="T14" fmla="*/ 45 w 104"/>
                <a:gd name="T15" fmla="*/ 159 h 162"/>
                <a:gd name="T16" fmla="*/ 59 w 104"/>
                <a:gd name="T17" fmla="*/ 159 h 162"/>
                <a:gd name="T18" fmla="*/ 98 w 104"/>
                <a:gd name="T19" fmla="*/ 122 h 162"/>
                <a:gd name="T20" fmla="*/ 103 w 104"/>
                <a:gd name="T21" fmla="*/ 107 h 162"/>
                <a:gd name="T22" fmla="*/ 24 w 104"/>
                <a:gd name="T23" fmla="*/ 54 h 162"/>
                <a:gd name="T24" fmla="*/ 26 w 104"/>
                <a:gd name="T25" fmla="*/ 44 h 162"/>
                <a:gd name="T26" fmla="*/ 27 w 104"/>
                <a:gd name="T27" fmla="*/ 43 h 162"/>
                <a:gd name="T28" fmla="*/ 72 w 104"/>
                <a:gd name="T29" fmla="*/ 22 h 162"/>
                <a:gd name="T30" fmla="*/ 73 w 104"/>
                <a:gd name="T31" fmla="*/ 23 h 162"/>
                <a:gd name="T32" fmla="*/ 73 w 104"/>
                <a:gd name="T33" fmla="*/ 24 h 162"/>
                <a:gd name="T34" fmla="*/ 74 w 104"/>
                <a:gd name="T35" fmla="*/ 30 h 162"/>
                <a:gd name="T36" fmla="*/ 74 w 104"/>
                <a:gd name="T37" fmla="*/ 31 h 162"/>
                <a:gd name="T38" fmla="*/ 25 w 104"/>
                <a:gd name="T39" fmla="*/ 55 h 162"/>
                <a:gd name="T40" fmla="*/ 24 w 104"/>
                <a:gd name="T41" fmla="*/ 54 h 162"/>
                <a:gd name="T42" fmla="*/ 15 w 104"/>
                <a:gd name="T43" fmla="*/ 99 h 162"/>
                <a:gd name="T44" fmla="*/ 17 w 104"/>
                <a:gd name="T45" fmla="*/ 90 h 162"/>
                <a:gd name="T46" fmla="*/ 18 w 104"/>
                <a:gd name="T47" fmla="*/ 89 h 162"/>
                <a:gd name="T48" fmla="*/ 79 w 104"/>
                <a:gd name="T49" fmla="*/ 59 h 162"/>
                <a:gd name="T50" fmla="*/ 80 w 104"/>
                <a:gd name="T51" fmla="*/ 60 h 162"/>
                <a:gd name="T52" fmla="*/ 82 w 104"/>
                <a:gd name="T53" fmla="*/ 67 h 162"/>
                <a:gd name="T54" fmla="*/ 81 w 104"/>
                <a:gd name="T55" fmla="*/ 68 h 162"/>
                <a:gd name="T56" fmla="*/ 15 w 104"/>
                <a:gd name="T57" fmla="*/ 100 h 162"/>
                <a:gd name="T58" fmla="*/ 15 w 104"/>
                <a:gd name="T59" fmla="*/ 99 h 162"/>
                <a:gd name="T60" fmla="*/ 89 w 104"/>
                <a:gd name="T61" fmla="*/ 105 h 162"/>
                <a:gd name="T62" fmla="*/ 33 w 104"/>
                <a:gd name="T63" fmla="*/ 132 h 162"/>
                <a:gd name="T64" fmla="*/ 31 w 104"/>
                <a:gd name="T65" fmla="*/ 132 h 162"/>
                <a:gd name="T66" fmla="*/ 26 w 104"/>
                <a:gd name="T67" fmla="*/ 127 h 162"/>
                <a:gd name="T68" fmla="*/ 26 w 104"/>
                <a:gd name="T69" fmla="*/ 125 h 162"/>
                <a:gd name="T70" fmla="*/ 87 w 104"/>
                <a:gd name="T71" fmla="*/ 96 h 162"/>
                <a:gd name="T72" fmla="*/ 88 w 104"/>
                <a:gd name="T73" fmla="*/ 97 h 162"/>
                <a:gd name="T74" fmla="*/ 90 w 104"/>
                <a:gd name="T75" fmla="*/ 104 h 162"/>
                <a:gd name="T76" fmla="*/ 89 w 104"/>
                <a:gd name="T77" fmla="*/ 10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62">
                  <a:moveTo>
                    <a:pt x="103" y="107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2" y="4"/>
                    <a:pt x="77" y="0"/>
                    <a:pt x="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3" y="4"/>
                    <a:pt x="22" y="9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12"/>
                    <a:pt x="2" y="119"/>
                    <a:pt x="6" y="122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9" y="162"/>
                    <a:pt x="55" y="162"/>
                    <a:pt x="59" y="159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102" y="119"/>
                    <a:pt x="104" y="112"/>
                    <a:pt x="103" y="107"/>
                  </a:cubicBezTo>
                  <a:close/>
                  <a:moveTo>
                    <a:pt x="24" y="54"/>
                  </a:moveTo>
                  <a:cubicBezTo>
                    <a:pt x="25" y="51"/>
                    <a:pt x="26" y="47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3" y="23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73" y="24"/>
                    <a:pt x="74" y="29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4" y="55"/>
                    <a:pt x="24" y="54"/>
                  </a:cubicBezTo>
                  <a:close/>
                  <a:moveTo>
                    <a:pt x="15" y="99"/>
                  </a:moveTo>
                  <a:cubicBezTo>
                    <a:pt x="15" y="97"/>
                    <a:pt x="16" y="92"/>
                    <a:pt x="17" y="90"/>
                  </a:cubicBezTo>
                  <a:cubicBezTo>
                    <a:pt x="17" y="89"/>
                    <a:pt x="18" y="89"/>
                    <a:pt x="18" y="8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9"/>
                    <a:pt x="80" y="58"/>
                    <a:pt x="80" y="60"/>
                  </a:cubicBezTo>
                  <a:cubicBezTo>
                    <a:pt x="81" y="61"/>
                    <a:pt x="82" y="65"/>
                    <a:pt x="82" y="67"/>
                  </a:cubicBezTo>
                  <a:cubicBezTo>
                    <a:pt x="82" y="68"/>
                    <a:pt x="81" y="68"/>
                    <a:pt x="81" y="68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5" y="100"/>
                    <a:pt x="15" y="101"/>
                    <a:pt x="15" y="99"/>
                  </a:cubicBezTo>
                  <a:close/>
                  <a:moveTo>
                    <a:pt x="89" y="105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2" y="133"/>
                    <a:pt x="31" y="132"/>
                  </a:cubicBezTo>
                  <a:cubicBezTo>
                    <a:pt x="30" y="131"/>
                    <a:pt x="27" y="129"/>
                    <a:pt x="26" y="127"/>
                  </a:cubicBezTo>
                  <a:cubicBezTo>
                    <a:pt x="25" y="126"/>
                    <a:pt x="26" y="125"/>
                    <a:pt x="26" y="125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96"/>
                    <a:pt x="88" y="95"/>
                    <a:pt x="88" y="97"/>
                  </a:cubicBezTo>
                  <a:cubicBezTo>
                    <a:pt x="88" y="98"/>
                    <a:pt x="89" y="102"/>
                    <a:pt x="90" y="104"/>
                  </a:cubicBezTo>
                  <a:cubicBezTo>
                    <a:pt x="90" y="105"/>
                    <a:pt x="89" y="105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368896BC-EEF4-DEF0-A037-6A520A92910B}"/>
              </a:ext>
            </a:extLst>
          </p:cNvPr>
          <p:cNvSpPr txBox="1"/>
          <p:nvPr/>
        </p:nvSpPr>
        <p:spPr>
          <a:xfrm>
            <a:off x="3550023" y="1990165"/>
            <a:ext cx="9430890" cy="263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Nehir geçişi problemi, Linux </a:t>
            </a:r>
            <a:r>
              <a:rPr lang="tr-TR" sz="3200" dirty="0" err="1"/>
              <a:t>hackerları</a:t>
            </a:r>
            <a:r>
              <a:rPr lang="tr-TR" sz="3200" dirty="0"/>
              <a:t> ve Microsoft çalışanlarının güvenli bir şekilde bir sandalı paylaşıp, belirli güvenlik kriterlerine göre geçiş yapmasını sağlayan bir senkronizasyon sorununu içerir.</a:t>
            </a:r>
          </a:p>
        </p:txBody>
      </p:sp>
      <p:pic>
        <p:nvPicPr>
          <p:cNvPr id="10" name="Resim 9" descr="çizgi film, Animasyon, Çizgi film içeren bir resim&#10;&#10;Açıklama otomatik olarak oluşturuldu">
            <a:extLst>
              <a:ext uri="{FF2B5EF4-FFF2-40B4-BE49-F238E27FC236}">
                <a16:creationId xmlns:a16="http://schemas.microsoft.com/office/drawing/2014/main" id="{0C474508-3345-032D-A13B-BC583C94B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8" y="5093236"/>
            <a:ext cx="12389242" cy="74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41132" y="1669126"/>
            <a:ext cx="19958256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4800" dirty="0"/>
              <a:t>Bir sandal, tam </a:t>
            </a:r>
            <a:r>
              <a:rPr lang="en-GB" sz="4800" dirty="0" err="1"/>
              <a:t>olarak</a:t>
            </a:r>
            <a:r>
              <a:rPr lang="en-GB" sz="4800" dirty="0"/>
              <a:t> </a:t>
            </a:r>
            <a:r>
              <a:rPr lang="en-GB" sz="4800" dirty="0" err="1"/>
              <a:t>dört</a:t>
            </a:r>
            <a:r>
              <a:rPr lang="en-GB" sz="4800" dirty="0"/>
              <a:t> </a:t>
            </a:r>
            <a:r>
              <a:rPr lang="en-GB" sz="4800" dirty="0" err="1"/>
              <a:t>kişiyi</a:t>
            </a:r>
            <a:r>
              <a:rPr lang="en-GB" sz="4800" dirty="0"/>
              <a:t> </a:t>
            </a:r>
            <a:r>
              <a:rPr lang="en-GB" sz="4800" dirty="0" err="1"/>
              <a:t>taşıyabilir</a:t>
            </a:r>
            <a:r>
              <a:rPr lang="en-GB" sz="4800" dirty="0"/>
              <a:t> </a:t>
            </a:r>
            <a:r>
              <a:rPr lang="en-GB" sz="4800" dirty="0" err="1"/>
              <a:t>ve</a:t>
            </a:r>
            <a:r>
              <a:rPr lang="en-GB" sz="4800" dirty="0"/>
              <a:t> </a:t>
            </a:r>
            <a:r>
              <a:rPr lang="en-GB" sz="4800" dirty="0" err="1"/>
              <a:t>bu</a:t>
            </a:r>
            <a:r>
              <a:rPr lang="en-GB" sz="4800" dirty="0"/>
              <a:t> </a:t>
            </a:r>
            <a:r>
              <a:rPr lang="en-GB" sz="4800" dirty="0" err="1"/>
              <a:t>sandalı</a:t>
            </a:r>
            <a:r>
              <a:rPr lang="en-GB" sz="4800" dirty="0"/>
              <a:t> hem Linux </a:t>
            </a:r>
            <a:r>
              <a:rPr lang="en-GB" sz="4800" dirty="0" err="1"/>
              <a:t>hacker'ları</a:t>
            </a:r>
            <a:r>
              <a:rPr lang="en-GB" sz="4800" dirty="0"/>
              <a:t> hem de Microsoft </a:t>
            </a:r>
            <a:r>
              <a:rPr lang="en-GB" sz="4800" dirty="0" err="1"/>
              <a:t>çalışanları</a:t>
            </a:r>
            <a:r>
              <a:rPr lang="en-GB" sz="4800" dirty="0"/>
              <a:t> (</a:t>
            </a:r>
            <a:r>
              <a:rPr lang="en-GB" sz="4800" dirty="0" err="1"/>
              <a:t>serfler</a:t>
            </a:r>
            <a:r>
              <a:rPr lang="en-GB" sz="4800" dirty="0"/>
              <a:t>) </a:t>
            </a:r>
            <a:r>
              <a:rPr lang="en-GB" sz="4800" dirty="0" err="1"/>
              <a:t>kullanmaktadır</a:t>
            </a:r>
            <a:r>
              <a:rPr lang="en-GB" sz="4800" dirty="0"/>
              <a:t>. </a:t>
            </a:r>
            <a:endParaRPr lang="tr-TR" sz="4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4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4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4800" dirty="0" err="1"/>
              <a:t>Ancak</a:t>
            </a:r>
            <a:r>
              <a:rPr lang="en-GB" sz="4800" dirty="0"/>
              <a:t>, </a:t>
            </a:r>
            <a:r>
              <a:rPr lang="en-GB" sz="4800" dirty="0" err="1"/>
              <a:t>güvenlik</a:t>
            </a:r>
            <a:r>
              <a:rPr lang="en-GB" sz="4800" dirty="0"/>
              <a:t> </a:t>
            </a:r>
            <a:r>
              <a:rPr lang="en-GB" sz="4800" dirty="0" err="1"/>
              <a:t>önlemleri</a:t>
            </a:r>
            <a:r>
              <a:rPr lang="en-GB" sz="4800" dirty="0"/>
              <a:t> </a:t>
            </a:r>
            <a:r>
              <a:rPr lang="en-GB" sz="4800" dirty="0" err="1"/>
              <a:t>gereği</a:t>
            </a:r>
            <a:r>
              <a:rPr lang="en-GB" sz="4800" dirty="0"/>
              <a:t> </a:t>
            </a:r>
            <a:r>
              <a:rPr lang="en-GB" sz="4800" dirty="0" err="1"/>
              <a:t>bir</a:t>
            </a:r>
            <a:r>
              <a:rPr lang="en-GB" sz="4800" dirty="0"/>
              <a:t> </a:t>
            </a:r>
            <a:r>
              <a:rPr lang="en-GB" sz="4800" dirty="0" err="1"/>
              <a:t>hacker'ı</a:t>
            </a:r>
            <a:r>
              <a:rPr lang="en-GB" sz="4800" dirty="0"/>
              <a:t> </a:t>
            </a:r>
            <a:r>
              <a:rPr lang="en-GB" sz="4800" dirty="0" err="1"/>
              <a:t>üç</a:t>
            </a:r>
            <a:r>
              <a:rPr lang="en-GB" sz="4800" dirty="0"/>
              <a:t> </a:t>
            </a:r>
            <a:r>
              <a:rPr lang="en-GB" sz="4800" dirty="0" err="1"/>
              <a:t>serfle</a:t>
            </a:r>
            <a:r>
              <a:rPr lang="en-GB" sz="4800" dirty="0"/>
              <a:t> </a:t>
            </a:r>
            <a:r>
              <a:rPr lang="en-GB" sz="4800" dirty="0" err="1"/>
              <a:t>ya</a:t>
            </a:r>
            <a:r>
              <a:rPr lang="en-GB" sz="4800" dirty="0"/>
              <a:t> da </a:t>
            </a:r>
            <a:r>
              <a:rPr lang="en-GB" sz="4800" dirty="0" err="1"/>
              <a:t>bir</a:t>
            </a:r>
            <a:r>
              <a:rPr lang="en-GB" sz="4800" dirty="0"/>
              <a:t> </a:t>
            </a:r>
            <a:r>
              <a:rPr lang="en-GB" sz="4800" dirty="0" err="1"/>
              <a:t>serf'i</a:t>
            </a:r>
            <a:r>
              <a:rPr lang="en-GB" sz="4800" dirty="0"/>
              <a:t> </a:t>
            </a:r>
            <a:r>
              <a:rPr lang="en-GB" sz="4800" dirty="0" err="1"/>
              <a:t>üç</a:t>
            </a:r>
            <a:r>
              <a:rPr lang="en-GB" sz="4800" dirty="0"/>
              <a:t> </a:t>
            </a:r>
            <a:r>
              <a:rPr lang="en-GB" sz="4800" dirty="0" err="1"/>
              <a:t>hacker'la</a:t>
            </a:r>
            <a:r>
              <a:rPr lang="en-GB" sz="4800" dirty="0"/>
              <a:t> </a:t>
            </a:r>
            <a:r>
              <a:rPr lang="en-GB" sz="4800" dirty="0" err="1"/>
              <a:t>aynı</a:t>
            </a:r>
            <a:r>
              <a:rPr lang="en-GB" sz="4800" dirty="0"/>
              <a:t> </a:t>
            </a:r>
            <a:r>
              <a:rPr lang="en-GB" sz="4800" dirty="0" err="1"/>
              <a:t>anda</a:t>
            </a:r>
            <a:r>
              <a:rPr lang="en-GB" sz="4800" dirty="0"/>
              <a:t> </a:t>
            </a:r>
            <a:r>
              <a:rPr lang="en-GB" sz="4800" dirty="0" err="1"/>
              <a:t>sandalda</a:t>
            </a:r>
            <a:r>
              <a:rPr lang="en-GB" sz="4800" dirty="0"/>
              <a:t> </a:t>
            </a:r>
            <a:r>
              <a:rPr lang="en-GB" sz="4800" dirty="0" err="1"/>
              <a:t>bulundurmak</a:t>
            </a:r>
            <a:r>
              <a:rPr lang="en-GB" sz="4800" dirty="0"/>
              <a:t> </a:t>
            </a:r>
            <a:r>
              <a:rPr lang="en-GB" sz="4800" dirty="0" err="1"/>
              <a:t>yasaktır</a:t>
            </a:r>
            <a:r>
              <a:rPr lang="en-GB" sz="4800" dirty="0"/>
              <a:t>. </a:t>
            </a:r>
            <a:endParaRPr lang="tr-TR" sz="4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4800" dirty="0"/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tr-TR" sz="4400" dirty="0"/>
              <a:t>Örneğin, 2 hacker ve 2 serf,  4 hacker veya 4 serf aynı anda </a:t>
            </a:r>
          </a:p>
          <a:p>
            <a:pPr lvl="3" algn="just"/>
            <a:r>
              <a:rPr lang="tr-TR" sz="4400" dirty="0"/>
              <a:t>sandalda bulunabilir</a:t>
            </a:r>
            <a:r>
              <a:rPr lang="tr-TR" sz="4800" dirty="0"/>
              <a:t>.</a:t>
            </a:r>
          </a:p>
          <a:p>
            <a:pPr algn="just"/>
            <a:endParaRPr lang="tr-TR" sz="4800" dirty="0"/>
          </a:p>
          <a:p>
            <a:pPr algn="just"/>
            <a:endParaRPr lang="tr-TR" sz="4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4800" dirty="0"/>
              <a:t>Bu, </a:t>
            </a:r>
            <a:r>
              <a:rPr lang="en-GB" sz="4800" dirty="0" err="1"/>
              <a:t>olası</a:t>
            </a:r>
            <a:r>
              <a:rPr lang="en-GB" sz="4800" dirty="0"/>
              <a:t> </a:t>
            </a:r>
            <a:r>
              <a:rPr lang="en-GB" sz="4800" dirty="0" err="1"/>
              <a:t>riskleri</a:t>
            </a:r>
            <a:r>
              <a:rPr lang="en-GB" sz="4800" dirty="0"/>
              <a:t> </a:t>
            </a:r>
            <a:r>
              <a:rPr lang="en-GB" sz="4800" dirty="0" err="1"/>
              <a:t>en</a:t>
            </a:r>
            <a:r>
              <a:rPr lang="en-GB" sz="4800" dirty="0"/>
              <a:t> </a:t>
            </a:r>
            <a:r>
              <a:rPr lang="en-GB" sz="4800" dirty="0" err="1"/>
              <a:t>aza</a:t>
            </a:r>
            <a:r>
              <a:rPr lang="en-GB" sz="4800" dirty="0"/>
              <a:t> </a:t>
            </a:r>
            <a:r>
              <a:rPr lang="en-GB" sz="4800" dirty="0" err="1"/>
              <a:t>indirmek</a:t>
            </a:r>
            <a:r>
              <a:rPr lang="en-GB" sz="4800" dirty="0"/>
              <a:t> </a:t>
            </a:r>
            <a:r>
              <a:rPr lang="en-GB" sz="4800" dirty="0" err="1"/>
              <a:t>amacıyla</a:t>
            </a:r>
            <a:r>
              <a:rPr lang="en-GB" sz="4800" dirty="0"/>
              <a:t> </a:t>
            </a:r>
            <a:r>
              <a:rPr lang="en-GB" sz="4800" dirty="0" err="1"/>
              <a:t>belirlenmiş</a:t>
            </a:r>
            <a:r>
              <a:rPr lang="en-GB" sz="4800" dirty="0"/>
              <a:t> </a:t>
            </a:r>
            <a:r>
              <a:rPr lang="en-GB" sz="4800" dirty="0" err="1"/>
              <a:t>bir</a:t>
            </a:r>
            <a:r>
              <a:rPr lang="en-GB" sz="4800" dirty="0"/>
              <a:t> </a:t>
            </a:r>
            <a:r>
              <a:rPr lang="en-GB" sz="4800" dirty="0" err="1"/>
              <a:t>kısıtlamadır</a:t>
            </a:r>
            <a:r>
              <a:rPr lang="en-GB" sz="4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416361" y="3689648"/>
            <a:ext cx="2912256" cy="86173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cs typeface="Lato Regular"/>
              </a:rPr>
              <a:t>+First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2376321" y="8397379"/>
            <a:ext cx="5871480" cy="1440557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64489" y="3258779"/>
            <a:ext cx="2912256" cy="86173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cs typeface="Lato Regular"/>
              </a:rPr>
              <a:t>+Second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24627" y="3695365"/>
            <a:ext cx="2912256" cy="86173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cs typeface="Lato Regular"/>
              </a:rPr>
              <a:t>+Third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9141005" y="9084766"/>
            <a:ext cx="7296292" cy="1440557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14875804" y="8172317"/>
            <a:ext cx="5871480" cy="1440557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621064" y="1907443"/>
            <a:ext cx="13453820" cy="1076767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chemeClr val="tx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3B3BBD-C17D-FDE6-3BA9-927719354CCA}"/>
              </a:ext>
            </a:extLst>
          </p:cNvPr>
          <p:cNvSpPr txBox="1"/>
          <p:nvPr/>
        </p:nvSpPr>
        <p:spPr>
          <a:xfrm>
            <a:off x="1908713" y="3487846"/>
            <a:ext cx="174238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4800" dirty="0"/>
              <a:t>Bu senaryoda, güvenli bir geçiş sağlamak için semaforlar kullanılır.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tr-TR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4800" dirty="0"/>
              <a:t>Semaforlar, iş parçacıkları arasındaki iletişimi düzenleyen ve senkronize eden mekanizmalardır.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tr-TR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4800" dirty="0" err="1"/>
              <a:t>Hacker'lar</a:t>
            </a:r>
            <a:r>
              <a:rPr lang="tr-TR" sz="4800" dirty="0"/>
              <a:t> ve serfler, bu semaforlar aracılığıyla birbirleriyle iletişim kurarlar ve güvenli kombinasyonlarda sandala binme yetkisi alırlar.</a:t>
            </a:r>
          </a:p>
        </p:txBody>
      </p:sp>
    </p:spTree>
    <p:extLst>
      <p:ext uri="{BB962C8B-B14F-4D97-AF65-F5344CB8AC3E}">
        <p14:creationId xmlns:p14="http://schemas.microsoft.com/office/powerpoint/2010/main" val="301046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103330" y="4789778"/>
            <a:ext cx="12337940" cy="2806886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tr-TR" sz="2800" dirty="0">
                <a:ea typeface="Open Sans Light" panose="020B0306030504020204" pitchFamily="34" charset="0"/>
                <a:cs typeface="Lato Light"/>
              </a:rPr>
              <a:t>Sadece dört kişinin taşınabilmesi, nehir geçişinin belirli bir düzen içinde gerçekleşmesi açısından kritiktir.</a:t>
            </a:r>
          </a:p>
          <a:p>
            <a:r>
              <a:rPr lang="en-US" sz="2800" dirty="0">
                <a:ea typeface="Open Sans Light" panose="020B0306030504020204" pitchFamily="34" charset="0"/>
                <a:cs typeface="Lato Light"/>
              </a:rPr>
              <a:t>Bir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hacker'ın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üç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serfle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veya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bir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serf'in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üç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hacker'la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aynı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anda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sandalda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bulunması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yasaktır.Bu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durumlar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,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güvenlik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risklerini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en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aza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indirmek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geçiş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sırasında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dengesizlikleri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önlemek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amacıyla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belirlenmiş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kısıtlamalardır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.</a:t>
            </a:r>
            <a:endParaRPr lang="tr-TR" sz="2800" dirty="0"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03330" y="9759085"/>
            <a:ext cx="13105176" cy="1945112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Herhangi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bir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kombinasyon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dışında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kalan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durumlar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güvenli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kabul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edilir.Örneğin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,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iki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hacker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iki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serf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veya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dört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hacker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veya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dört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serf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aynı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anda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sandalda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bulunabilir.Bu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tanım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,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sandalın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kapasitesi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,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güvenlik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kısıtlamaları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ve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güvenli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kombinasyonların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belirlenmesiyle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ilgili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temel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kuralları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dirty="0" err="1">
                <a:ea typeface="Open Sans Light" panose="020B0306030504020204" pitchFamily="34" charset="0"/>
                <a:cs typeface="Lato Light"/>
              </a:rPr>
              <a:t>içerir</a:t>
            </a:r>
            <a:r>
              <a:rPr lang="en-US" sz="2800" dirty="0">
                <a:ea typeface="Open Sans Light" panose="020B0306030504020204" pitchFamily="34" charset="0"/>
                <a:cs typeface="Lato Light"/>
              </a:rPr>
              <a:t>.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37166" y="3295299"/>
            <a:ext cx="6898417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200" dirty="0">
                <a:ea typeface="Open Sans Light" panose="020B0306030504020204" pitchFamily="34" charset="0"/>
                <a:cs typeface="Lato Regular"/>
              </a:rPr>
              <a:t>Kapasite ve Güvenlik Kısıtlamaları</a:t>
            </a:r>
            <a:endParaRPr lang="bg-BG" sz="3200" dirty="0">
              <a:cs typeface="Lato Regular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37166" y="8377138"/>
            <a:ext cx="5122290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200" dirty="0" err="1">
                <a:ea typeface="Open Sans Light" panose="020B0306030504020204" pitchFamily="34" charset="0"/>
                <a:cs typeface="Lato Regular"/>
              </a:rPr>
              <a:t>Güvenli</a:t>
            </a:r>
            <a:r>
              <a:rPr lang="en-US" sz="3200" dirty="0"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sz="3200" dirty="0" err="1">
                <a:ea typeface="Open Sans Light" panose="020B0306030504020204" pitchFamily="34" charset="0"/>
                <a:cs typeface="Lato Regular"/>
              </a:rPr>
              <a:t>Kombinasyonlar</a:t>
            </a:r>
            <a:endParaRPr lang="bg-BG" sz="3200" dirty="0">
              <a:cs typeface="Lato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3311EA4-FF54-41E5-8A0F-0438621651ED}"/>
              </a:ext>
            </a:extLst>
          </p:cNvPr>
          <p:cNvSpPr txBox="1">
            <a:spLocks/>
          </p:cNvSpPr>
          <p:nvPr/>
        </p:nvSpPr>
        <p:spPr>
          <a:xfrm>
            <a:off x="4027395" y="756249"/>
            <a:ext cx="11768417" cy="1251385"/>
          </a:xfrm>
          <a:prstGeom prst="roundRect">
            <a:avLst>
              <a:gd name="adj" fmla="val 10797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bg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5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Problemin Tanımı</a:t>
            </a:r>
            <a:endParaRPr lang="en-GB" sz="5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2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027394" y="5632483"/>
            <a:ext cx="9132793" cy="1329558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tr-TR" sz="3600" dirty="0">
                <a:ea typeface="Open Sans Light" panose="020B0306030504020204" pitchFamily="34" charset="0"/>
                <a:cs typeface="Lato Light"/>
              </a:rPr>
              <a:t>Bu semaforlar, hackerler ve </a:t>
            </a:r>
            <a:r>
              <a:rPr lang="tr-TR" sz="3600" dirty="0" err="1">
                <a:ea typeface="Open Sans Light" panose="020B0306030504020204" pitchFamily="34" charset="0"/>
                <a:cs typeface="Lato Light"/>
              </a:rPr>
              <a:t>sefler</a:t>
            </a:r>
            <a:r>
              <a:rPr lang="tr-TR" sz="3600" dirty="0">
                <a:ea typeface="Open Sans Light" panose="020B0306030504020204" pitchFamily="34" charset="0"/>
                <a:cs typeface="Lato Light"/>
              </a:rPr>
              <a:t> için kullanılan kuyrukları temsil eder.  </a:t>
            </a:r>
            <a:endParaRPr lang="en-US" sz="3600" dirty="0"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61484" y="7936992"/>
            <a:ext cx="9292397" cy="2191333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3200" dirty="0">
                <a:ea typeface="Open Sans Light" panose="020B0306030504020204" pitchFamily="34" charset="0"/>
                <a:cs typeface="Lato Light"/>
              </a:rPr>
              <a:t>Her iki grup da kendi kuyruğunu kontrol eder.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3200" dirty="0">
                <a:ea typeface="Open Sans Light" panose="020B0306030504020204" pitchFamily="34" charset="0"/>
                <a:cs typeface="Lato Light"/>
              </a:rPr>
              <a:t>Sırayla sandala binmek için semaforları kullanır.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3200" dirty="0">
                <a:ea typeface="Open Sans Light" panose="020B0306030504020204" pitchFamily="34" charset="0"/>
                <a:cs typeface="Lato Light"/>
              </a:rPr>
              <a:t>Bu sayede iki tarafın da sandala binmesi kontrol edilir.</a:t>
            </a:r>
            <a:endParaRPr lang="en-US" sz="3200" dirty="0"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49516" y="4331570"/>
            <a:ext cx="6783321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4400" dirty="0" err="1">
                <a:cs typeface="Lato Regular"/>
              </a:rPr>
              <a:t>HackerQueue</a:t>
            </a:r>
            <a:r>
              <a:rPr lang="tr-TR" sz="4400" dirty="0">
                <a:cs typeface="Lato Regular"/>
              </a:rPr>
              <a:t> ve </a:t>
            </a:r>
            <a:r>
              <a:rPr lang="tr-TR" sz="4400" dirty="0" err="1">
                <a:cs typeface="Lato Regular"/>
              </a:rPr>
              <a:t>SerfQueue</a:t>
            </a:r>
            <a:endParaRPr lang="bg-BG" sz="4400" dirty="0">
              <a:cs typeface="Lato Regular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027394" y="6976502"/>
            <a:ext cx="2173534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>
                <a:ea typeface="Open Sans Light" panose="020B0306030504020204" pitchFamily="34" charset="0"/>
                <a:cs typeface="Lato Regular"/>
              </a:rPr>
              <a:t>Kullanımı</a:t>
            </a:r>
            <a:endParaRPr lang="bg-BG" sz="3600" dirty="0">
              <a:cs typeface="Lato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0F51D1C-2B02-D7B5-8BC7-5EBF4B3232D7}"/>
              </a:ext>
            </a:extLst>
          </p:cNvPr>
          <p:cNvSpPr txBox="1">
            <a:spLocks/>
          </p:cNvSpPr>
          <p:nvPr/>
        </p:nvSpPr>
        <p:spPr>
          <a:xfrm>
            <a:off x="3349516" y="1168625"/>
            <a:ext cx="11768417" cy="1251385"/>
          </a:xfrm>
          <a:prstGeom prst="roundRect">
            <a:avLst>
              <a:gd name="adj" fmla="val 10797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bg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5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Senkronizasyon Mekanizmaları ve Semaforlar</a:t>
            </a:r>
            <a:endParaRPr lang="en-GB" sz="5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3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5944B9A-3D25-49AC-F52B-13B4B160F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A7C6136-39D0-E07E-D25E-DEFA60625F7C}"/>
              </a:ext>
            </a:extLst>
          </p:cNvPr>
          <p:cNvSpPr txBox="1">
            <a:spLocks/>
          </p:cNvSpPr>
          <p:nvPr/>
        </p:nvSpPr>
        <p:spPr>
          <a:xfrm>
            <a:off x="3349516" y="687567"/>
            <a:ext cx="11875994" cy="970353"/>
          </a:xfrm>
          <a:prstGeom prst="roundRect">
            <a:avLst>
              <a:gd name="adj" fmla="val 10797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bg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5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İş Parçacıklarının Sandala Binmesi</a:t>
            </a:r>
            <a:endParaRPr lang="en-GB" sz="5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78">
            <a:extLst>
              <a:ext uri="{FF2B5EF4-FFF2-40B4-BE49-F238E27FC236}">
                <a16:creationId xmlns:a16="http://schemas.microsoft.com/office/drawing/2014/main" id="{9D76855F-9171-713A-3271-9ADCA88CB0B8}"/>
              </a:ext>
            </a:extLst>
          </p:cNvPr>
          <p:cNvSpPr/>
          <p:nvPr/>
        </p:nvSpPr>
        <p:spPr>
          <a:xfrm>
            <a:off x="3349516" y="3070547"/>
            <a:ext cx="6736513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>
                <a:cs typeface="Lato Regular"/>
              </a:rPr>
              <a:t>Board Fonksiyonu Çağrılması</a:t>
            </a:r>
            <a:endParaRPr lang="bg-BG" sz="3600" dirty="0">
              <a:cs typeface="Lato Regular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1982855-E3BA-D3E3-E497-6F44F5A60165}"/>
              </a:ext>
            </a:extLst>
          </p:cNvPr>
          <p:cNvSpPr txBox="1"/>
          <p:nvPr/>
        </p:nvSpPr>
        <p:spPr>
          <a:xfrm>
            <a:off x="4446494" y="3893183"/>
            <a:ext cx="18516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Her iş parçacığı, sandala binme sürecini başlatmak için board fonksiyonunu çağırır.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Bu fonksiyon ilgili iş parçacığının sandala binmesini başlatan ve diğer iş parçacıklarını bekleten</a:t>
            </a:r>
            <a:br>
              <a:rPr lang="tr-TR" sz="3200" dirty="0"/>
            </a:br>
            <a:r>
              <a:rPr lang="tr-TR" sz="3200" dirty="0"/>
              <a:t>işlevi yerine getirir.</a:t>
            </a:r>
          </a:p>
        </p:txBody>
      </p:sp>
      <p:sp>
        <p:nvSpPr>
          <p:cNvPr id="9" name="Rectangle 78">
            <a:extLst>
              <a:ext uri="{FF2B5EF4-FFF2-40B4-BE49-F238E27FC236}">
                <a16:creationId xmlns:a16="http://schemas.microsoft.com/office/drawing/2014/main" id="{2B7FE9A5-C08C-906D-C259-40774982BEAC}"/>
              </a:ext>
            </a:extLst>
          </p:cNvPr>
          <p:cNvSpPr/>
          <p:nvPr/>
        </p:nvSpPr>
        <p:spPr>
          <a:xfrm>
            <a:off x="3349516" y="5741940"/>
            <a:ext cx="10713564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>
                <a:cs typeface="Lato Regular"/>
              </a:rPr>
              <a:t>İş Parçacığının sandala binme öncesi beklemesi</a:t>
            </a:r>
            <a:endParaRPr lang="bg-BG" sz="3600" dirty="0">
              <a:cs typeface="Lato Regular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FB61A6B-97FE-5010-D600-C821BDD1556C}"/>
              </a:ext>
            </a:extLst>
          </p:cNvPr>
          <p:cNvSpPr txBox="1"/>
          <p:nvPr/>
        </p:nvSpPr>
        <p:spPr>
          <a:xfrm>
            <a:off x="4446494" y="6573845"/>
            <a:ext cx="15951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Her iş parçacığı, sandala binme sürecini tamamlamadan önce diğer iş parçacığını</a:t>
            </a:r>
            <a:br>
              <a:rPr lang="tr-TR" sz="3200" dirty="0"/>
            </a:br>
            <a:r>
              <a:rPr lang="tr-TR" sz="3200" dirty="0"/>
              <a:t>bekletmelidir.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Bu çözüm, 4 iş parçacığının güvenli şekilde bir araya gelmesini sağlar.</a:t>
            </a:r>
          </a:p>
        </p:txBody>
      </p:sp>
      <p:sp>
        <p:nvSpPr>
          <p:cNvPr id="12" name="Rectangle 78">
            <a:extLst>
              <a:ext uri="{FF2B5EF4-FFF2-40B4-BE49-F238E27FC236}">
                <a16:creationId xmlns:a16="http://schemas.microsoft.com/office/drawing/2014/main" id="{85B7364A-856E-F7E4-C2FA-EBE887F19B43}"/>
              </a:ext>
            </a:extLst>
          </p:cNvPr>
          <p:cNvSpPr/>
          <p:nvPr/>
        </p:nvSpPr>
        <p:spPr>
          <a:xfrm>
            <a:off x="3349516" y="8413333"/>
            <a:ext cx="4668639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 err="1">
                <a:cs typeface="Lato Regular"/>
              </a:rPr>
              <a:t>isCaptain</a:t>
            </a:r>
            <a:r>
              <a:rPr lang="tr-TR" sz="3600" dirty="0">
                <a:cs typeface="Lato Regular"/>
              </a:rPr>
              <a:t> Değişkeni</a:t>
            </a:r>
            <a:endParaRPr lang="bg-BG" sz="3600" dirty="0">
              <a:cs typeface="Lato Regular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3E670B-FE71-AFF9-B079-966F46A3677C}"/>
              </a:ext>
            </a:extLst>
          </p:cNvPr>
          <p:cNvSpPr txBox="1"/>
          <p:nvPr/>
        </p:nvSpPr>
        <p:spPr>
          <a:xfrm>
            <a:off x="4613206" y="9458722"/>
            <a:ext cx="156183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isCaptain</a:t>
            </a:r>
            <a:r>
              <a:rPr lang="tr-TR" sz="3200" dirty="0"/>
              <a:t> değişkeni, sandalın küreği alacak iş parçacığını belirlenmesini sağlar.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Herhangi bir iş parçacığı kaptan olabilir.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084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ubtitle 2"/>
          <p:cNvSpPr txBox="1">
            <a:spLocks/>
          </p:cNvSpPr>
          <p:nvPr/>
        </p:nvSpPr>
        <p:spPr>
          <a:xfrm>
            <a:off x="2349189" y="1862976"/>
            <a:ext cx="19741084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solidFill>
                <a:schemeClr val="tx1"/>
              </a:solidFill>
              <a:latin typeface="+mn-lt"/>
              <a:cs typeface="Lato Light"/>
            </a:endParaRPr>
          </a:p>
        </p:txBody>
      </p:sp>
      <p:sp>
        <p:nvSpPr>
          <p:cNvPr id="11" name="Rectangle 78">
            <a:extLst>
              <a:ext uri="{FF2B5EF4-FFF2-40B4-BE49-F238E27FC236}">
                <a16:creationId xmlns:a16="http://schemas.microsoft.com/office/drawing/2014/main" id="{4D6E477A-7674-5427-9C9B-8332D6E2BEC6}"/>
              </a:ext>
            </a:extLst>
          </p:cNvPr>
          <p:cNvSpPr/>
          <p:nvPr/>
        </p:nvSpPr>
        <p:spPr>
          <a:xfrm>
            <a:off x="3173372" y="3052528"/>
            <a:ext cx="5707385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>
                <a:cs typeface="Lato Regular"/>
              </a:rPr>
              <a:t>Fonksiyonun Çağrılması</a:t>
            </a:r>
            <a:endParaRPr lang="bg-BG" sz="3600" dirty="0">
              <a:cs typeface="Lato Regular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F3A5C26-2DA0-426E-C40C-C5CF2631DF0F}"/>
              </a:ext>
            </a:extLst>
          </p:cNvPr>
          <p:cNvSpPr txBox="1">
            <a:spLocks/>
          </p:cNvSpPr>
          <p:nvPr/>
        </p:nvSpPr>
        <p:spPr>
          <a:xfrm>
            <a:off x="2349189" y="1174163"/>
            <a:ext cx="11875994" cy="970353"/>
          </a:xfrm>
          <a:prstGeom prst="roundRect">
            <a:avLst>
              <a:gd name="adj" fmla="val 10797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bg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5000" dirty="0" err="1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rowBoat</a:t>
            </a:r>
            <a:r>
              <a:rPr lang="tr-TR" sz="5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Fonksiyonu ve Güvenli Geçiş</a:t>
            </a:r>
            <a:endParaRPr lang="en-GB" sz="5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B78C76D-FAF2-9E3B-6510-968832CF3840}"/>
              </a:ext>
            </a:extLst>
          </p:cNvPr>
          <p:cNvSpPr txBox="1"/>
          <p:nvPr/>
        </p:nvSpPr>
        <p:spPr>
          <a:xfrm>
            <a:off x="4123631" y="3998701"/>
            <a:ext cx="177231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rowBoat</a:t>
            </a:r>
            <a:r>
              <a:rPr lang="tr-TR" sz="3200" dirty="0"/>
              <a:t> fonksiyonu, dört iş parçacığının board </a:t>
            </a:r>
            <a:r>
              <a:rPr lang="tr-TR" sz="3200" dirty="0" err="1"/>
              <a:t>fonskiyonunu</a:t>
            </a:r>
            <a:r>
              <a:rPr lang="tr-TR" sz="3200" dirty="0"/>
              <a:t> başarıyla çağırdığını belirler.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Kürek alacak olan iş parçacığını seçer.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Belrlenen</a:t>
            </a:r>
            <a:r>
              <a:rPr lang="tr-TR" sz="3200" dirty="0"/>
              <a:t> kaptan, </a:t>
            </a:r>
            <a:r>
              <a:rPr lang="tr-TR" sz="3200" dirty="0" err="1"/>
              <a:t>rowBoat</a:t>
            </a:r>
            <a:r>
              <a:rPr lang="tr-TR" sz="3200" dirty="0"/>
              <a:t> fonksiyonunu çağırarak kürek almayı üstlenir.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Mutex</a:t>
            </a:r>
            <a:r>
              <a:rPr lang="tr-TR" sz="3200" dirty="0"/>
              <a:t> kullanarak sadece bir iş parçacığının kritik bölgeye girmesi sağlanır. </a:t>
            </a:r>
          </a:p>
        </p:txBody>
      </p:sp>
      <p:sp>
        <p:nvSpPr>
          <p:cNvPr id="20" name="Rectangle 78">
            <a:extLst>
              <a:ext uri="{FF2B5EF4-FFF2-40B4-BE49-F238E27FC236}">
                <a16:creationId xmlns:a16="http://schemas.microsoft.com/office/drawing/2014/main" id="{E2A18CAC-66C6-18F6-A7A3-C7B347F316F9}"/>
              </a:ext>
            </a:extLst>
          </p:cNvPr>
          <p:cNvSpPr/>
          <p:nvPr/>
        </p:nvSpPr>
        <p:spPr>
          <a:xfrm>
            <a:off x="3173372" y="6931835"/>
            <a:ext cx="4928326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tr-TR" sz="3600" dirty="0" err="1">
                <a:cs typeface="Lato Regular"/>
              </a:rPr>
              <a:t>Barrier</a:t>
            </a:r>
            <a:r>
              <a:rPr lang="tr-TR" sz="3600" dirty="0">
                <a:cs typeface="Lato Regular"/>
              </a:rPr>
              <a:t> Mekanizması</a:t>
            </a:r>
            <a:endParaRPr lang="bg-BG" sz="3600" dirty="0">
              <a:cs typeface="Lato Regular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CAAEDA9B-80A3-4E15-2623-F7399F06ADDC}"/>
              </a:ext>
            </a:extLst>
          </p:cNvPr>
          <p:cNvSpPr txBox="1"/>
          <p:nvPr/>
        </p:nvSpPr>
        <p:spPr>
          <a:xfrm>
            <a:off x="4123630" y="8010140"/>
            <a:ext cx="177231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Barrier</a:t>
            </a:r>
            <a:r>
              <a:rPr lang="tr-TR" sz="3200" dirty="0"/>
              <a:t> mekanizması, tüm iş parçacıklarının board fonksiyonunu başarıyla çağırdığını kontrol eder.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Barrier</a:t>
            </a:r>
            <a:r>
              <a:rPr lang="tr-TR" sz="3200" dirty="0"/>
              <a:t>, iş parçacıklarının birbirlerini beklemelerini sağlar ve sadece tüm iş parçacıkları board fonksiyonunu çağırdığında devam edilmesini sağlar.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Bu süreç, dört iş parçacığının güvenli bir şekilde sandala binmesini, kaptanın belirlenmesini ve güvenli bir geçişin sağlanmasını temsil eder.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Mutex</a:t>
            </a:r>
            <a:r>
              <a:rPr lang="tr-TR" sz="3200" dirty="0"/>
              <a:t> ve </a:t>
            </a:r>
            <a:r>
              <a:rPr lang="tr-TR" sz="3200" dirty="0" err="1"/>
              <a:t>barrier</a:t>
            </a:r>
            <a:r>
              <a:rPr lang="tr-TR" sz="3200" dirty="0"/>
              <a:t> mekanizmaları, bu süreçlerin senkronize bir şekilde ve güvenli bir ortamda gerçekleşmesini sağlar.</a:t>
            </a:r>
          </a:p>
        </p:txBody>
      </p:sp>
      <p:sp>
        <p:nvSpPr>
          <p:cNvPr id="27" name="Slayt Numarası Yer Tutucusu 1">
            <a:extLst>
              <a:ext uri="{FF2B5EF4-FFF2-40B4-BE49-F238E27FC236}">
                <a16:creationId xmlns:a16="http://schemas.microsoft.com/office/drawing/2014/main" id="{0A3D9C25-C21D-96A7-2BC1-7BCECF1E1792}"/>
              </a:ext>
            </a:extLst>
          </p:cNvPr>
          <p:cNvSpPr txBox="1">
            <a:spLocks/>
          </p:cNvSpPr>
          <p:nvPr/>
        </p:nvSpPr>
        <p:spPr>
          <a:xfrm>
            <a:off x="21008769" y="12344757"/>
            <a:ext cx="1675964" cy="7302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C48FCF8-25E9-4F94-BC2B-FA1B572C1FF3}" type="slidenum">
              <a:rPr lang="en-US" sz="3200" smtClean="0"/>
              <a:pPr algn="r"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85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57D12-75C6-AD86-F7A7-92DC21BA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306" y="4943663"/>
            <a:ext cx="11309410" cy="2651126"/>
          </a:xfrm>
        </p:spPr>
        <p:txBody>
          <a:bodyPr/>
          <a:lstStyle/>
          <a:p>
            <a:r>
              <a:rPr lang="tr-TR" dirty="0"/>
              <a:t>Çözümü İçin Bazı Kodlar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3E479EA-9974-A154-BCEA-3E1C55B1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1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</TotalTime>
  <Words>560</Words>
  <Application>Microsoft Office PowerPoint</Application>
  <PresentationFormat>Özel</PresentationFormat>
  <Paragraphs>84</Paragraphs>
  <Slides>15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 Extrabold</vt:lpstr>
      <vt:lpstr>Open Sans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Çözümü İçin Bazı Kodlar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DENIZ OK</cp:lastModifiedBy>
  <cp:revision>27</cp:revision>
  <dcterms:created xsi:type="dcterms:W3CDTF">2017-08-22T06:10:53Z</dcterms:created>
  <dcterms:modified xsi:type="dcterms:W3CDTF">2024-01-04T21:54:21Z</dcterms:modified>
</cp:coreProperties>
</file>