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4BD92-38A2-4201-848E-E3F451169064}" v="15" dt="2024-01-17T07:16:08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ndre Bezerra De Goes" userId="56e8e006-1b31-4e7e-b727-633d9eceecc5" providerId="ADAL" clId="{41B4BD92-38A2-4201-848E-E3F451169064}"/>
    <pc:docChg chg="undo custSel addSld modSld sldOrd">
      <pc:chgData name="Carlos Andre Bezerra De Goes" userId="56e8e006-1b31-4e7e-b727-633d9eceecc5" providerId="ADAL" clId="{41B4BD92-38A2-4201-848E-E3F451169064}" dt="2024-01-17T07:17:16.407" v="1002" actId="14100"/>
      <pc:docMkLst>
        <pc:docMk/>
      </pc:docMkLst>
      <pc:sldChg chg="addSp modSp mod">
        <pc:chgData name="Carlos Andre Bezerra De Goes" userId="56e8e006-1b31-4e7e-b727-633d9eceecc5" providerId="ADAL" clId="{41B4BD92-38A2-4201-848E-E3F451169064}" dt="2024-01-15T07:59:36.413" v="140" actId="1076"/>
        <pc:sldMkLst>
          <pc:docMk/>
          <pc:sldMk cId="2480864229" sldId="260"/>
        </pc:sldMkLst>
        <pc:spChg chg="mod">
          <ac:chgData name="Carlos Andre Bezerra De Goes" userId="56e8e006-1b31-4e7e-b727-633d9eceecc5" providerId="ADAL" clId="{41B4BD92-38A2-4201-848E-E3F451169064}" dt="2024-01-15T07:58:39.616" v="29" actId="20577"/>
          <ac:spMkLst>
            <pc:docMk/>
            <pc:sldMk cId="2480864229" sldId="260"/>
            <ac:spMk id="2" creationId="{1E789627-CD4D-CF8D-9DF4-0D92D5B52B7B}"/>
          </ac:spMkLst>
        </pc:spChg>
        <pc:spChg chg="add mod">
          <ac:chgData name="Carlos Andre Bezerra De Goes" userId="56e8e006-1b31-4e7e-b727-633d9eceecc5" providerId="ADAL" clId="{41B4BD92-38A2-4201-848E-E3F451169064}" dt="2024-01-15T07:59:36.413" v="140" actId="1076"/>
          <ac:spMkLst>
            <pc:docMk/>
            <pc:sldMk cId="2480864229" sldId="260"/>
            <ac:spMk id="33" creationId="{EEF4991C-7C9A-BA20-E413-49DC51524CA4}"/>
          </ac:spMkLst>
        </pc:spChg>
        <pc:cxnChg chg="add mod">
          <ac:chgData name="Carlos Andre Bezerra De Goes" userId="56e8e006-1b31-4e7e-b727-633d9eceecc5" providerId="ADAL" clId="{41B4BD92-38A2-4201-848E-E3F451169064}" dt="2024-01-15T07:58:53.179" v="31" actId="1076"/>
          <ac:cxnSpMkLst>
            <pc:docMk/>
            <pc:sldMk cId="2480864229" sldId="260"/>
            <ac:cxnSpMk id="34" creationId="{49355E67-E005-2B9F-7255-013214FED149}"/>
          </ac:cxnSpMkLst>
        </pc:cxnChg>
      </pc:sldChg>
      <pc:sldChg chg="addSp delSp modSp mod">
        <pc:chgData name="Carlos Andre Bezerra De Goes" userId="56e8e006-1b31-4e7e-b727-633d9eceecc5" providerId="ADAL" clId="{41B4BD92-38A2-4201-848E-E3F451169064}" dt="2024-01-17T07:16:34.868" v="901" actId="6549"/>
        <pc:sldMkLst>
          <pc:docMk/>
          <pc:sldMk cId="1574252092" sldId="261"/>
        </pc:sldMkLst>
        <pc:spChg chg="mod">
          <ac:chgData name="Carlos Andre Bezerra De Goes" userId="56e8e006-1b31-4e7e-b727-633d9eceecc5" providerId="ADAL" clId="{41B4BD92-38A2-4201-848E-E3F451169064}" dt="2024-01-17T07:16:34.868" v="901" actId="6549"/>
          <ac:spMkLst>
            <pc:docMk/>
            <pc:sldMk cId="1574252092" sldId="261"/>
            <ac:spMk id="2" creationId="{1E789627-CD4D-CF8D-9DF4-0D92D5B52B7B}"/>
          </ac:spMkLst>
        </pc:spChg>
        <pc:spChg chg="add mod">
          <ac:chgData name="Carlos Andre Bezerra De Goes" userId="56e8e006-1b31-4e7e-b727-633d9eceecc5" providerId="ADAL" clId="{41B4BD92-38A2-4201-848E-E3F451169064}" dt="2024-01-15T08:00:50.793" v="263" actId="20577"/>
          <ac:spMkLst>
            <pc:docMk/>
            <pc:sldMk cId="1574252092" sldId="261"/>
            <ac:spMk id="24" creationId="{A8C00935-E900-CADB-3EC2-C2E59366906B}"/>
          </ac:spMkLst>
        </pc:spChg>
        <pc:spChg chg="add mod">
          <ac:chgData name="Carlos Andre Bezerra De Goes" userId="56e8e006-1b31-4e7e-b727-633d9eceecc5" providerId="ADAL" clId="{41B4BD92-38A2-4201-848E-E3F451169064}" dt="2024-01-15T08:03:40.944" v="374" actId="1076"/>
          <ac:spMkLst>
            <pc:docMk/>
            <pc:sldMk cId="1574252092" sldId="261"/>
            <ac:spMk id="28" creationId="{24CD6E1A-C79A-4692-6887-D5EDF50AAACF}"/>
          </ac:spMkLst>
        </pc:spChg>
        <pc:cxnChg chg="add del mod">
          <ac:chgData name="Carlos Andre Bezerra De Goes" userId="56e8e006-1b31-4e7e-b727-633d9eceecc5" providerId="ADAL" clId="{41B4BD92-38A2-4201-848E-E3F451169064}" dt="2024-01-15T08:00:07.423" v="144" actId="478"/>
          <ac:cxnSpMkLst>
            <pc:docMk/>
            <pc:sldMk cId="1574252092" sldId="261"/>
            <ac:cxnSpMk id="27" creationId="{FF0FD4C0-331D-AE6D-2F08-1DC1F6BACE70}"/>
          </ac:cxnSpMkLst>
        </pc:cxnChg>
      </pc:sldChg>
      <pc:sldChg chg="addSp delSp modSp new mod ord">
        <pc:chgData name="Carlos Andre Bezerra De Goes" userId="56e8e006-1b31-4e7e-b727-633d9eceecc5" providerId="ADAL" clId="{41B4BD92-38A2-4201-848E-E3F451169064}" dt="2024-01-17T05:42:28.360" v="710" actId="14100"/>
        <pc:sldMkLst>
          <pc:docMk/>
          <pc:sldMk cId="852614701" sldId="262"/>
        </pc:sldMkLst>
        <pc:spChg chg="del">
          <ac:chgData name="Carlos Andre Bezerra De Goes" userId="56e8e006-1b31-4e7e-b727-633d9eceecc5" providerId="ADAL" clId="{41B4BD92-38A2-4201-848E-E3F451169064}" dt="2024-01-17T05:15:06.672" v="380" actId="478"/>
          <ac:spMkLst>
            <pc:docMk/>
            <pc:sldMk cId="852614701" sldId="262"/>
            <ac:spMk id="2" creationId="{5EDA1AFE-8EB7-DA76-7D7D-236773CE4761}"/>
          </ac:spMkLst>
        </pc:spChg>
        <pc:spChg chg="del">
          <ac:chgData name="Carlos Andre Bezerra De Goes" userId="56e8e006-1b31-4e7e-b727-633d9eceecc5" providerId="ADAL" clId="{41B4BD92-38A2-4201-848E-E3F451169064}" dt="2024-01-17T05:15:06.672" v="380" actId="478"/>
          <ac:spMkLst>
            <pc:docMk/>
            <pc:sldMk cId="852614701" sldId="262"/>
            <ac:spMk id="3" creationId="{02A37CCA-948F-3B18-F61D-B4E924BE1842}"/>
          </ac:spMkLst>
        </pc:spChg>
        <pc:spChg chg="del">
          <ac:chgData name="Carlos Andre Bezerra De Goes" userId="56e8e006-1b31-4e7e-b727-633d9eceecc5" providerId="ADAL" clId="{41B4BD92-38A2-4201-848E-E3F451169064}" dt="2024-01-17T05:15:06.672" v="380" actId="478"/>
          <ac:spMkLst>
            <pc:docMk/>
            <pc:sldMk cId="852614701" sldId="262"/>
            <ac:spMk id="4" creationId="{64485C7C-FDD2-AD26-BEB3-5C001026CE2F}"/>
          </ac:spMkLst>
        </pc:spChg>
        <pc:spChg chg="del">
          <ac:chgData name="Carlos Andre Bezerra De Goes" userId="56e8e006-1b31-4e7e-b727-633d9eceecc5" providerId="ADAL" clId="{41B4BD92-38A2-4201-848E-E3F451169064}" dt="2024-01-17T05:15:06.672" v="380" actId="478"/>
          <ac:spMkLst>
            <pc:docMk/>
            <pc:sldMk cId="852614701" sldId="262"/>
            <ac:spMk id="5" creationId="{8EE263EB-3B88-D71A-5889-19A8439A7CFE}"/>
          </ac:spMkLst>
        </pc:spChg>
        <pc:spChg chg="del">
          <ac:chgData name="Carlos Andre Bezerra De Goes" userId="56e8e006-1b31-4e7e-b727-633d9eceecc5" providerId="ADAL" clId="{41B4BD92-38A2-4201-848E-E3F451169064}" dt="2024-01-17T05:15:06.672" v="380" actId="478"/>
          <ac:spMkLst>
            <pc:docMk/>
            <pc:sldMk cId="852614701" sldId="262"/>
            <ac:spMk id="6" creationId="{8D247F34-622D-FA6B-99D0-1FA42F6A93B3}"/>
          </ac:spMkLst>
        </pc:spChg>
        <pc:spChg chg="add mod">
          <ac:chgData name="Carlos Andre Bezerra De Goes" userId="56e8e006-1b31-4e7e-b727-633d9eceecc5" providerId="ADAL" clId="{41B4BD92-38A2-4201-848E-E3F451169064}" dt="2024-01-17T05:42:22.433" v="708" actId="403"/>
          <ac:spMkLst>
            <pc:docMk/>
            <pc:sldMk cId="852614701" sldId="262"/>
            <ac:spMk id="19" creationId="{7E83F78F-8822-5929-2151-90F851335CD5}"/>
          </ac:spMkLst>
        </pc:spChg>
        <pc:picChg chg="add del mod">
          <ac:chgData name="Carlos Andre Bezerra De Goes" userId="56e8e006-1b31-4e7e-b727-633d9eceecc5" providerId="ADAL" clId="{41B4BD92-38A2-4201-848E-E3F451169064}" dt="2024-01-17T05:16:47.071" v="386" actId="478"/>
          <ac:picMkLst>
            <pc:docMk/>
            <pc:sldMk cId="852614701" sldId="262"/>
            <ac:picMk id="8" creationId="{CDCFDD03-B280-AA92-1CF7-614BFEF9C5B0}"/>
          </ac:picMkLst>
        </pc:picChg>
        <pc:picChg chg="add del mod">
          <ac:chgData name="Carlos Andre Bezerra De Goes" userId="56e8e006-1b31-4e7e-b727-633d9eceecc5" providerId="ADAL" clId="{41B4BD92-38A2-4201-848E-E3F451169064}" dt="2024-01-17T05:17:08.652" v="388" actId="478"/>
          <ac:picMkLst>
            <pc:docMk/>
            <pc:sldMk cId="852614701" sldId="262"/>
            <ac:picMk id="10" creationId="{61515BEA-D6AB-5546-FA4C-3ACFD4B34608}"/>
          </ac:picMkLst>
        </pc:picChg>
        <pc:picChg chg="add del mod">
          <ac:chgData name="Carlos Andre Bezerra De Goes" userId="56e8e006-1b31-4e7e-b727-633d9eceecc5" providerId="ADAL" clId="{41B4BD92-38A2-4201-848E-E3F451169064}" dt="2024-01-17T05:17:20.954" v="390" actId="478"/>
          <ac:picMkLst>
            <pc:docMk/>
            <pc:sldMk cId="852614701" sldId="262"/>
            <ac:picMk id="12" creationId="{2AB3C220-D3A6-B3DC-3554-178E6AE04129}"/>
          </ac:picMkLst>
        </pc:picChg>
        <pc:picChg chg="add del mod">
          <ac:chgData name="Carlos Andre Bezerra De Goes" userId="56e8e006-1b31-4e7e-b727-633d9eceecc5" providerId="ADAL" clId="{41B4BD92-38A2-4201-848E-E3F451169064}" dt="2024-01-17T05:19:05.481" v="402" actId="478"/>
          <ac:picMkLst>
            <pc:docMk/>
            <pc:sldMk cId="852614701" sldId="262"/>
            <ac:picMk id="14" creationId="{3258CBFA-37AE-E67A-6914-2114896B4FF6}"/>
          </ac:picMkLst>
        </pc:picChg>
        <pc:picChg chg="add del mod">
          <ac:chgData name="Carlos Andre Bezerra De Goes" userId="56e8e006-1b31-4e7e-b727-633d9eceecc5" providerId="ADAL" clId="{41B4BD92-38A2-4201-848E-E3F451169064}" dt="2024-01-17T05:29:33.748" v="407" actId="478"/>
          <ac:picMkLst>
            <pc:docMk/>
            <pc:sldMk cId="852614701" sldId="262"/>
            <ac:picMk id="16" creationId="{AC6D250D-6DDC-70A6-5CD6-CF66F9AB4F82}"/>
          </ac:picMkLst>
        </pc:picChg>
        <pc:picChg chg="add mod">
          <ac:chgData name="Carlos Andre Bezerra De Goes" userId="56e8e006-1b31-4e7e-b727-633d9eceecc5" providerId="ADAL" clId="{41B4BD92-38A2-4201-848E-E3F451169064}" dt="2024-01-17T05:42:28.360" v="710" actId="14100"/>
          <ac:picMkLst>
            <pc:docMk/>
            <pc:sldMk cId="852614701" sldId="262"/>
            <ac:picMk id="18" creationId="{0FF28ADC-2C47-45F7-2079-4819EFC33F02}"/>
          </ac:picMkLst>
        </pc:picChg>
      </pc:sldChg>
      <pc:sldChg chg="addSp delSp modSp add mod">
        <pc:chgData name="Carlos Andre Bezerra De Goes" userId="56e8e006-1b31-4e7e-b727-633d9eceecc5" providerId="ADAL" clId="{41B4BD92-38A2-4201-848E-E3F451169064}" dt="2024-01-17T07:17:16.407" v="1002" actId="14100"/>
        <pc:sldMkLst>
          <pc:docMk/>
          <pc:sldMk cId="1399134911" sldId="263"/>
        </pc:sldMkLst>
        <pc:spChg chg="add mod">
          <ac:chgData name="Carlos Andre Bezerra De Goes" userId="56e8e006-1b31-4e7e-b727-633d9eceecc5" providerId="ADAL" clId="{41B4BD92-38A2-4201-848E-E3F451169064}" dt="2024-01-17T05:50:23.437" v="772" actId="14100"/>
          <ac:spMkLst>
            <pc:docMk/>
            <pc:sldMk cId="1399134911" sldId="263"/>
            <ac:spMk id="2" creationId="{DAAF16D2-DEAE-4AA5-27F4-89EF6F41EEBE}"/>
          </ac:spMkLst>
        </pc:spChg>
        <pc:spChg chg="add del mod">
          <ac:chgData name="Carlos Andre Bezerra De Goes" userId="56e8e006-1b31-4e7e-b727-633d9eceecc5" providerId="ADAL" clId="{41B4BD92-38A2-4201-848E-E3F451169064}" dt="2024-01-17T07:12:22.723" v="774" actId="478"/>
          <ac:spMkLst>
            <pc:docMk/>
            <pc:sldMk cId="1399134911" sldId="263"/>
            <ac:spMk id="4" creationId="{9871F7F2-9F66-92E4-3A4D-0227D6D44FEC}"/>
          </ac:spMkLst>
        </pc:spChg>
        <pc:spChg chg="add mod">
          <ac:chgData name="Carlos Andre Bezerra De Goes" userId="56e8e006-1b31-4e7e-b727-633d9eceecc5" providerId="ADAL" clId="{41B4BD92-38A2-4201-848E-E3F451169064}" dt="2024-01-17T07:16:07.092" v="870" actId="403"/>
          <ac:spMkLst>
            <pc:docMk/>
            <pc:sldMk cId="1399134911" sldId="263"/>
            <ac:spMk id="9" creationId="{4C546BF0-1CBE-DDC1-BDC2-5AE3E308EF15}"/>
          </ac:spMkLst>
        </pc:spChg>
        <pc:spChg chg="add mod">
          <ac:chgData name="Carlos Andre Bezerra De Goes" userId="56e8e006-1b31-4e7e-b727-633d9eceecc5" providerId="ADAL" clId="{41B4BD92-38A2-4201-848E-E3F451169064}" dt="2024-01-17T07:17:16.407" v="1002" actId="14100"/>
          <ac:spMkLst>
            <pc:docMk/>
            <pc:sldMk cId="1399134911" sldId="263"/>
            <ac:spMk id="10" creationId="{E3F38015-211A-9224-66AA-02C8CCB2E799}"/>
          </ac:spMkLst>
        </pc:spChg>
        <pc:spChg chg="del">
          <ac:chgData name="Carlos Andre Bezerra De Goes" userId="56e8e006-1b31-4e7e-b727-633d9eceecc5" providerId="ADAL" clId="{41B4BD92-38A2-4201-848E-E3F451169064}" dt="2024-01-17T05:50:27.051" v="773" actId="478"/>
          <ac:spMkLst>
            <pc:docMk/>
            <pc:sldMk cId="1399134911" sldId="263"/>
            <ac:spMk id="19" creationId="{7E83F78F-8822-5929-2151-90F851335CD5}"/>
          </ac:spMkLst>
        </pc:spChg>
        <pc:picChg chg="add mod">
          <ac:chgData name="Carlos Andre Bezerra De Goes" userId="56e8e006-1b31-4e7e-b727-633d9eceecc5" providerId="ADAL" clId="{41B4BD92-38A2-4201-848E-E3F451169064}" dt="2024-01-17T07:16:03.347" v="868" actId="1076"/>
          <ac:picMkLst>
            <pc:docMk/>
            <pc:sldMk cId="1399134911" sldId="263"/>
            <ac:picMk id="6" creationId="{7E5A162A-B03F-EBC0-4B03-60A9DFB911D5}"/>
          </ac:picMkLst>
        </pc:picChg>
        <pc:picChg chg="add mod">
          <ac:chgData name="Carlos Andre Bezerra De Goes" userId="56e8e006-1b31-4e7e-b727-633d9eceecc5" providerId="ADAL" clId="{41B4BD92-38A2-4201-848E-E3F451169064}" dt="2024-01-17T07:16:03.347" v="868" actId="1076"/>
          <ac:picMkLst>
            <pc:docMk/>
            <pc:sldMk cId="1399134911" sldId="263"/>
            <ac:picMk id="8" creationId="{C73560B8-2B5F-2EF9-0562-18058DAF7B1C}"/>
          </ac:picMkLst>
        </pc:picChg>
        <pc:picChg chg="del">
          <ac:chgData name="Carlos Andre Bezerra De Goes" userId="56e8e006-1b31-4e7e-b727-633d9eceecc5" providerId="ADAL" clId="{41B4BD92-38A2-4201-848E-E3F451169064}" dt="2024-01-17T05:50:27.051" v="773" actId="478"/>
          <ac:picMkLst>
            <pc:docMk/>
            <pc:sldMk cId="1399134911" sldId="263"/>
            <ac:picMk id="18" creationId="{0FF28ADC-2C47-45F7-2079-4819EFC33F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9532-00B1-FB34-63D5-F8539C42A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BE72C-1056-4648-D8C3-96D9DF947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5094-AF63-54E6-4C91-D260437D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97F1-E8B3-4545-AC4D-475E17C4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35BE7-3AE4-F58E-D11E-973896CF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8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CF9E-2B9D-BDD8-CC50-B43C2B1F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C3DE4-9485-88D0-FA20-58FB2FA58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888BE-5931-935A-4E5B-2581E9B0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7E9B-31E6-CE01-77A8-43062AFC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E3202-275F-8F2E-08FA-BAC10E65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E2BCB-5969-157D-D432-364A5C820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E02C2-65E8-3508-F4AF-9FB66E3DD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8BFB9-C4CC-E688-6AE1-E558ACE6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B8EA6-8BBB-E2C1-43B5-D32970D8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8B2AD-938A-7578-6051-14B55A01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4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B3EB-12E2-734D-B198-00A60199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79AB-47BB-E1FC-D86E-14EE76287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CA839-017B-C27B-7F16-328CA0A0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B5830-6BA6-87A0-A8A1-72846D32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CE835-C913-4DEE-181E-F2E1D992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4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DF84-6E16-5134-F3B6-CCC316BE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2AB8D-9E69-A46E-C54A-BDCC6C3A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660B-14CC-D384-8065-4A3F7FEB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78FE1-D712-6295-F989-90F70D64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284C0-C186-A031-554A-51A362F0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7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7CDA-0A4A-D663-DB07-E5AF4574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AD99-AFE0-A14F-6C21-A3E8FBA76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B5D5E-CF3C-85E9-D260-C1D2A0236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24240-2439-EF27-D1BB-ED60B62D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AFDC6-FFC7-F81D-CE4A-185AD77F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743D-3626-82BB-2195-9C1385BA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329E-8BC1-9360-B943-CE8FEA46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8ECFC-AB04-9E41-5D46-D1A0D51E7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2D032-4409-1122-37DD-F84B1FB4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E14D2-65EE-B097-821B-A0E7475AF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8A0CE-0E2B-7284-5EB7-46FB7F183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D0A5A-87EF-2FB9-342B-B1B8581F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32156-8457-333C-451D-D9541F62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129DD-A108-2AE9-A54B-A0F5490C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68F3-5932-BFB4-451E-9E550CE0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49351-2D72-B988-E93F-3FCF2648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261D6-1ABE-527B-3860-618E0A66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593BE-86C6-7185-249D-985514CA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2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AD7EB-A34D-F8A5-3B2A-DF307350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F86E9-BD0F-75B8-BE9F-E4614BCA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02E2F-DF62-685B-B6F0-4C29016A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4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2B99-AB0B-8EED-59C0-EBAF2696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A31C-75D0-FEB9-4655-041103C84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1B253-3F41-2236-91BB-41E746276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83FC4-7F0D-CE72-6BD2-9F3D64B4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0CF9F-9914-EE36-EF6C-AF9FEBF6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E7F1E-3FF5-8AF9-F747-493FE8F6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0502-642B-04C3-A595-45157875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8CE18-8510-6443-3F70-E362DFD35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F5F14-1881-1956-34A3-1549B04F8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12DB2-D807-F783-A25B-49E67DD5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4B28A-B13D-D5AF-5539-1A73B961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D02D7-F9F7-EEFE-88E0-7B07BE2C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B797B-130C-D565-09E6-2268E5C3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AB9C1-25D3-7011-C6DB-4645207D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E287-FA0C-AD7F-BB6B-C003372E7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D266D-8CF0-B81B-0DC5-425F38412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2223-B06F-E903-8CCD-27105994A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5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FF28ADC-2C47-45F7-2079-4819EFC33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49" y="1333500"/>
            <a:ext cx="6257926" cy="417195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E83F78F-8822-5929-2151-90F851335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5125"/>
            <a:ext cx="5157787" cy="4295875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In aggregate terms, real exports are about 3x from larger than 20 years ago but about 25% down from the 2010 peak.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At a macro-level (1-digit industry) the cycle is a combination of a continuous expansion of agro; a large cycle of oil; and a volatile manufacturing sector</a:t>
            </a:r>
          </a:p>
        </p:txBody>
      </p:sp>
    </p:spTree>
    <p:extLst>
      <p:ext uri="{BB962C8B-B14F-4D97-AF65-F5344CB8AC3E}">
        <p14:creationId xmlns:p14="http://schemas.microsoft.com/office/powerpoint/2010/main" val="85261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16D2-DEAE-4AA5-27F4-89EF6F41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254932" cy="1325563"/>
          </a:xfrm>
        </p:spPr>
        <p:txBody>
          <a:bodyPr/>
          <a:lstStyle/>
          <a:p>
            <a:r>
              <a:rPr lang="pt-BR" dirty="0"/>
              <a:t>How does this look across states</a:t>
            </a:r>
            <a:r>
              <a:rPr lang="en-US" dirty="0"/>
              <a:t>?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E5A162A-B03F-EBC0-4B03-60A9DFB91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2" y="2290763"/>
            <a:ext cx="5915118" cy="3943412"/>
          </a:xfrm>
          <a:prstGeom prst="rect">
            <a:avLst/>
          </a:prstGeom>
        </p:spPr>
      </p:pic>
      <p:pic>
        <p:nvPicPr>
          <p:cNvPr id="8" name="Picture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73560B8-2B5F-2EF9-0562-18058DAF7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3111"/>
            <a:ext cx="5911597" cy="3941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546BF0-1CBE-DDC1-BDC2-5AE3E308EF15}"/>
              </a:ext>
            </a:extLst>
          </p:cNvPr>
          <p:cNvSpPr txBox="1"/>
          <p:nvPr/>
        </p:nvSpPr>
        <p:spPr>
          <a:xfrm>
            <a:off x="839788" y="2029153"/>
            <a:ext cx="400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Average levels of exports increased for most states...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38015-211A-9224-66AA-02C8CCB2E799}"/>
              </a:ext>
            </a:extLst>
          </p:cNvPr>
          <p:cNvSpPr txBox="1"/>
          <p:nvPr/>
        </p:nvSpPr>
        <p:spPr>
          <a:xfrm>
            <a:off x="7085870" y="2014938"/>
            <a:ext cx="442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...and while the common story about agriculture does matter, there are some complementarieties at play...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3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9627-CD4D-CF8D-9DF4-0D92D5B5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80013" cy="1325563"/>
          </a:xfrm>
        </p:spPr>
        <p:txBody>
          <a:bodyPr/>
          <a:lstStyle/>
          <a:p>
            <a:r>
              <a:rPr lang="pt-BR" dirty="0"/>
              <a:t>Local exposure to exports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E31D8-89C6-6704-E8D4-5777EA3E9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5125"/>
            <a:ext cx="5157787" cy="4295875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More than half of Brazilian municipalities did not export in 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Among the top 20 largest cities in Brazil, only Rio de Janeiro-RJ ($3,303), Curitiba-PR ($1367), Guarulhos-SP ($1591), and São Luís-MA ($1838) have per capita exports larger than $1000.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However, some smaller municipalities have very high exposure to exports.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 descr="A graph with blue dots&#10;&#10;Description automatically generated">
            <a:extLst>
              <a:ext uri="{FF2B5EF4-FFF2-40B4-BE49-F238E27FC236}">
                <a16:creationId xmlns:a16="http://schemas.microsoft.com/office/drawing/2014/main" id="{71C2262C-D4A1-439E-036F-892622D448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94" y="594197"/>
            <a:ext cx="5822906" cy="582290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EE9FC-9C83-6908-2EEF-BE58E088E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76150" y="414739"/>
            <a:ext cx="4876216" cy="823912"/>
          </a:xfrm>
        </p:spPr>
        <p:txBody>
          <a:bodyPr>
            <a:normAutofit/>
          </a:bodyPr>
          <a:lstStyle/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2022</a:t>
            </a:r>
            <a:b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exports)</a:t>
            </a:r>
            <a:endParaRPr lang="en-US" sz="1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2E809E-B1DD-ADBB-C011-322DC047BFD2}"/>
              </a:ext>
            </a:extLst>
          </p:cNvPr>
          <p:cNvSpPr txBox="1">
            <a:spLocks/>
          </p:cNvSpPr>
          <p:nvPr/>
        </p:nvSpPr>
        <p:spPr>
          <a:xfrm>
            <a:off x="7063734" y="603100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1B1601-9C68-8323-B86C-26710A40482B}"/>
              </a:ext>
            </a:extLst>
          </p:cNvPr>
          <p:cNvSpPr txBox="1"/>
          <p:nvPr/>
        </p:nvSpPr>
        <p:spPr>
          <a:xfrm>
            <a:off x="9830551" y="5247860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ão Paulo, SP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61B182-CD9D-B535-F2A2-70FF65DDA415}"/>
              </a:ext>
            </a:extLst>
          </p:cNvPr>
          <p:cNvSpPr txBox="1"/>
          <p:nvPr/>
        </p:nvSpPr>
        <p:spPr>
          <a:xfrm>
            <a:off x="9988722" y="5086625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Rio de Janeiro, RJ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0AFF7-6171-1109-BCCE-DB50E81ABB12}"/>
              </a:ext>
            </a:extLst>
          </p:cNvPr>
          <p:cNvSpPr txBox="1"/>
          <p:nvPr/>
        </p:nvSpPr>
        <p:spPr>
          <a:xfrm>
            <a:off x="10065344" y="4628100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Duque de Caxias, RJ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F16FB-26BF-3102-A01A-EDEC8D4D8457}"/>
              </a:ext>
            </a:extLst>
          </p:cNvPr>
          <p:cNvSpPr txBox="1"/>
          <p:nvPr/>
        </p:nvSpPr>
        <p:spPr>
          <a:xfrm>
            <a:off x="9629649" y="1357727"/>
            <a:ext cx="18517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São Gonçalo de Rio Abaixo, MG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8AC424-FC1F-AAEA-67CA-5B6BA8134E20}"/>
              </a:ext>
            </a:extLst>
          </p:cNvPr>
          <p:cNvSpPr txBox="1"/>
          <p:nvPr/>
        </p:nvSpPr>
        <p:spPr>
          <a:xfrm>
            <a:off x="10276804" y="1764750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Gavião Peixoto, SP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F8DF1-CB66-98BE-39A3-59FAD749111B}"/>
              </a:ext>
            </a:extLst>
          </p:cNvPr>
          <p:cNvSpPr txBox="1"/>
          <p:nvPr/>
        </p:nvSpPr>
        <p:spPr>
          <a:xfrm>
            <a:off x="10605879" y="2034777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Ilhabela, SP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46F132-5182-9984-EFCF-D5472A807720}"/>
              </a:ext>
            </a:extLst>
          </p:cNvPr>
          <p:cNvSpPr txBox="1"/>
          <p:nvPr/>
        </p:nvSpPr>
        <p:spPr>
          <a:xfrm>
            <a:off x="9769753" y="2247874"/>
            <a:ext cx="1672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São Francisco do Conde, BA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CEE8EA-EC9C-6EE1-9E02-9848C13BEEAC}"/>
              </a:ext>
            </a:extLst>
          </p:cNvPr>
          <p:cNvSpPr txBox="1"/>
          <p:nvPr/>
        </p:nvSpPr>
        <p:spPr>
          <a:xfrm>
            <a:off x="9602665" y="2498110"/>
            <a:ext cx="1864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Conceição do Mato Adentro, MG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AB08FB6-F5D3-0C52-0151-66939E32739D}"/>
              </a:ext>
            </a:extLst>
          </p:cNvPr>
          <p:cNvSpPr/>
          <p:nvPr/>
        </p:nvSpPr>
        <p:spPr>
          <a:xfrm rot="16200000">
            <a:off x="8357514" y="3936547"/>
            <a:ext cx="341873" cy="278122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B1BEC-033F-45ED-0354-BFD9A09C6CE8}"/>
              </a:ext>
            </a:extLst>
          </p:cNvPr>
          <p:cNvSpPr txBox="1"/>
          <p:nvPr/>
        </p:nvSpPr>
        <p:spPr>
          <a:xfrm>
            <a:off x="7137838" y="4925390"/>
            <a:ext cx="2480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more than half of municipalities do not export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7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09C-C616-73F4-C4B4-063B0986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 exposure to exports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78672-94FB-5899-7512-393B2DCB3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>
                <a:latin typeface="Helvetica" panose="020B0604020202020204" pitchFamily="34" charset="0"/>
                <a:cs typeface="Helvetica" panose="020B0604020202020204" pitchFamily="34" charset="0"/>
              </a:rPr>
              <a:t>São Gonçalo de Rio Abaixo, MG</a:t>
            </a:r>
          </a:p>
          <a:p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(Vale </a:t>
            </a:r>
            <a:r>
              <a:rPr lang="pt-BR" i="1" dirty="0">
                <a:latin typeface="Helvetica" panose="020B0604020202020204" pitchFamily="34" charset="0"/>
                <a:cs typeface="Helvetica" panose="020B0604020202020204" pitchFamily="34" charset="0"/>
              </a:rPr>
              <a:t>Brucutu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 Mining Site)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307A7-71D6-4F7A-1847-BF65127C9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>
                <a:latin typeface="Helvetica" panose="020B0604020202020204" pitchFamily="34" charset="0"/>
                <a:cs typeface="Helvetica" panose="020B0604020202020204" pitchFamily="34" charset="0"/>
              </a:rPr>
              <a:t>Gavião Peixoto, SP</a:t>
            </a:r>
          </a:p>
          <a:p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(Embraer Production Plant)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Mina de Brucutu, da Vale, em São Gonçalo do Rio Abaixo (MG). Foto ...">
            <a:extLst>
              <a:ext uri="{FF2B5EF4-FFF2-40B4-BE49-F238E27FC236}">
                <a16:creationId xmlns:a16="http://schemas.microsoft.com/office/drawing/2014/main" id="{B5095408-3B92-9F6A-D85B-6BCA407D7B8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3" y="2619640"/>
            <a:ext cx="5686697" cy="34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 fábrica da Embraer, Gavião Peixoto sobe 397 posições e lidera ...">
            <a:extLst>
              <a:ext uri="{FF2B5EF4-FFF2-40B4-BE49-F238E27FC236}">
                <a16:creationId xmlns:a16="http://schemas.microsoft.com/office/drawing/2014/main" id="{70D5A344-0B81-CF4C-62B2-15EE5E53C13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19640"/>
            <a:ext cx="5183188" cy="345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80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C9685DAB-3B9B-B6AE-A8BD-16FD8E541C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72" y="722462"/>
            <a:ext cx="5824728" cy="58247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789627-CD4D-CF8D-9DF4-0D92D5B5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80013" cy="1325563"/>
          </a:xfrm>
        </p:spPr>
        <p:txBody>
          <a:bodyPr/>
          <a:lstStyle/>
          <a:p>
            <a:r>
              <a:rPr lang="pt-BR" dirty="0"/>
              <a:t>Local exposure to exports... Zooming 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E31D8-89C6-6704-E8D4-5777EA3E9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5125"/>
            <a:ext cx="5157787" cy="4295875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 2022, the turning point seems to be around percentile 80...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...in other words, 20 percent of Brazilian municipalities were more exposed to exports.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EE9FC-9C83-6908-2EEF-BE58E088E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76150" y="414739"/>
            <a:ext cx="4876216" cy="1004758"/>
          </a:xfrm>
        </p:spPr>
        <p:txBody>
          <a:bodyPr>
            <a:normAutofit/>
          </a:bodyPr>
          <a:lstStyle/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2022</a:t>
            </a:r>
            <a:b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</a:t>
            </a:r>
            <a:b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axis truncated at US$2022 1000)</a:t>
            </a:r>
            <a:endParaRPr lang="en-US" sz="1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2E809E-B1DD-ADBB-C011-322DC047BFD2}"/>
              </a:ext>
            </a:extLst>
          </p:cNvPr>
          <p:cNvSpPr txBox="1">
            <a:spLocks/>
          </p:cNvSpPr>
          <p:nvPr/>
        </p:nvSpPr>
        <p:spPr>
          <a:xfrm>
            <a:off x="7063734" y="603100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B1BEC-033F-45ED-0354-BFD9A09C6CE8}"/>
              </a:ext>
            </a:extLst>
          </p:cNvPr>
          <p:cNvSpPr txBox="1"/>
          <p:nvPr/>
        </p:nvSpPr>
        <p:spPr>
          <a:xfrm>
            <a:off x="7407804" y="459446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Take off for higher exposure around top 20 share of</a:t>
            </a:r>
            <a:b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municipalities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A4DFC4-2EDF-821A-4D8F-94975D35EF91}"/>
              </a:ext>
            </a:extLst>
          </p:cNvPr>
          <p:cNvCxnSpPr/>
          <p:nvPr/>
        </p:nvCxnSpPr>
        <p:spPr>
          <a:xfrm>
            <a:off x="9544594" y="4894217"/>
            <a:ext cx="896983" cy="7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2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graph of a graph with numbers and dots&#10;&#10;Description automatically generated with medium confidence">
            <a:extLst>
              <a:ext uri="{FF2B5EF4-FFF2-40B4-BE49-F238E27FC236}">
                <a16:creationId xmlns:a16="http://schemas.microsoft.com/office/drawing/2014/main" id="{909CCB69-3B5F-3CB0-7BD0-DDB02AA44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122" y="1033272"/>
            <a:ext cx="5824728" cy="5824728"/>
          </a:xfrm>
          <a:prstGeom prst="rect">
            <a:avLst/>
          </a:prstGeom>
        </p:spPr>
      </p:pic>
      <p:pic>
        <p:nvPicPr>
          <p:cNvPr id="25" name="Picture 24" descr="A graph with numbers and dots&#10;&#10;Description automatically generated">
            <a:extLst>
              <a:ext uri="{FF2B5EF4-FFF2-40B4-BE49-F238E27FC236}">
                <a16:creationId xmlns:a16="http://schemas.microsoft.com/office/drawing/2014/main" id="{DB6F7E36-8831-DA98-C24E-A4498E5DE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0" y="1029749"/>
            <a:ext cx="5824728" cy="5824728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AAC1A70-E3B5-FB87-E129-DE5D2C3F9D75}"/>
              </a:ext>
            </a:extLst>
          </p:cNvPr>
          <p:cNvSpPr txBox="1">
            <a:spLocks/>
          </p:cNvSpPr>
          <p:nvPr/>
        </p:nvSpPr>
        <p:spPr>
          <a:xfrm>
            <a:off x="1151422" y="725549"/>
            <a:ext cx="487621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2002</a:t>
            </a:r>
            <a:b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exports)</a:t>
            </a:r>
            <a:endParaRPr lang="en-US" sz="1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3ADDCB9-C7D1-49FD-90AD-51A806DCECA5}"/>
              </a:ext>
            </a:extLst>
          </p:cNvPr>
          <p:cNvSpPr txBox="1">
            <a:spLocks/>
          </p:cNvSpPr>
          <p:nvPr/>
        </p:nvSpPr>
        <p:spPr>
          <a:xfrm>
            <a:off x="1239006" y="634181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A4ACF-2A02-E8B8-C157-9126CA8B4AD2}"/>
              </a:ext>
            </a:extLst>
          </p:cNvPr>
          <p:cNvSpPr txBox="1"/>
          <p:nvPr/>
        </p:nvSpPr>
        <p:spPr>
          <a:xfrm>
            <a:off x="4408968" y="5662626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ão Paulo, SP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8A55E7-C5C3-0454-BC07-1B0A2466E245}"/>
              </a:ext>
            </a:extLst>
          </p:cNvPr>
          <p:cNvSpPr txBox="1"/>
          <p:nvPr/>
        </p:nvSpPr>
        <p:spPr>
          <a:xfrm>
            <a:off x="4074068" y="5747714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Rio de Janeiro, RJ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A0AA49-82B6-8E24-3D72-BCA470B8C246}"/>
              </a:ext>
            </a:extLst>
          </p:cNvPr>
          <p:cNvSpPr txBox="1"/>
          <p:nvPr/>
        </p:nvSpPr>
        <p:spPr>
          <a:xfrm>
            <a:off x="3921897" y="5480297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São José dos Campos, SP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208EBA-5C54-75B7-6759-549C611B2165}"/>
              </a:ext>
            </a:extLst>
          </p:cNvPr>
          <p:cNvSpPr txBox="1"/>
          <p:nvPr/>
        </p:nvSpPr>
        <p:spPr>
          <a:xfrm>
            <a:off x="4730815" y="4647145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Triunfo, RS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A475A1-6B0C-9207-B210-56A691E479B4}"/>
              </a:ext>
            </a:extLst>
          </p:cNvPr>
          <p:cNvSpPr txBox="1"/>
          <p:nvPr/>
        </p:nvSpPr>
        <p:spPr>
          <a:xfrm>
            <a:off x="4669900" y="4806336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Anchieta, ES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C2BC38-BE59-876D-235F-DFE0104556C3}"/>
              </a:ext>
            </a:extLst>
          </p:cNvPr>
          <p:cNvSpPr txBox="1"/>
          <p:nvPr/>
        </p:nvSpPr>
        <p:spPr>
          <a:xfrm>
            <a:off x="4423038" y="4934026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Belo Oriente, MG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502899-A071-0E80-6434-3EFF53E0B3F7}"/>
              </a:ext>
            </a:extLst>
          </p:cNvPr>
          <p:cNvSpPr txBox="1"/>
          <p:nvPr/>
        </p:nvSpPr>
        <p:spPr>
          <a:xfrm>
            <a:off x="3836103" y="5066761"/>
            <a:ext cx="1672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São Francisco do Conde, BA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A0B27F-529C-4299-7B38-21CB82CBBB17}"/>
              </a:ext>
            </a:extLst>
          </p:cNvPr>
          <p:cNvSpPr txBox="1"/>
          <p:nvPr/>
        </p:nvSpPr>
        <p:spPr>
          <a:xfrm>
            <a:off x="4519732" y="5160483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Jaguariúna, SP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E86D8FCF-B99E-673F-7336-5A5DE8DA10D0}"/>
              </a:ext>
            </a:extLst>
          </p:cNvPr>
          <p:cNvSpPr/>
          <p:nvPr/>
        </p:nvSpPr>
        <p:spPr>
          <a:xfrm rot="16200000">
            <a:off x="2492962" y="4159262"/>
            <a:ext cx="341873" cy="300019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95495E-1762-2B67-8527-231B3A106128}"/>
              </a:ext>
            </a:extLst>
          </p:cNvPr>
          <p:cNvSpPr txBox="1"/>
          <p:nvPr/>
        </p:nvSpPr>
        <p:spPr>
          <a:xfrm>
            <a:off x="1703326" y="514456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more than two-thirds of</a:t>
            </a:r>
          </a:p>
          <a:p>
            <a:pPr algn="ctr"/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municipalities do not export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89627-CD4D-CF8D-9DF4-0D92D5B5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26" y="-39015"/>
            <a:ext cx="10838406" cy="1325563"/>
          </a:xfrm>
        </p:spPr>
        <p:txBody>
          <a:bodyPr/>
          <a:lstStyle/>
          <a:p>
            <a:r>
              <a:rPr lang="pt-BR" dirty="0"/>
              <a:t>Going back 20 years, total exposure is lower and the take off threshold was higher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EE9FC-9C83-6908-2EEF-BE58E088E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76150" y="725548"/>
            <a:ext cx="4876216" cy="1007457"/>
          </a:xfrm>
        </p:spPr>
        <p:txBody>
          <a:bodyPr>
            <a:normAutofit/>
          </a:bodyPr>
          <a:lstStyle/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2002</a:t>
            </a:r>
            <a:b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exports;</a:t>
            </a:r>
            <a:b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axis truncated at US$2022 1000)</a:t>
            </a:r>
            <a:endParaRPr lang="en-US" sz="1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2E809E-B1DD-ADBB-C011-322DC047BFD2}"/>
              </a:ext>
            </a:extLst>
          </p:cNvPr>
          <p:cNvSpPr txBox="1">
            <a:spLocks/>
          </p:cNvSpPr>
          <p:nvPr/>
        </p:nvSpPr>
        <p:spPr>
          <a:xfrm>
            <a:off x="7063734" y="634181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B1BEC-033F-45ED-0354-BFD9A09C6CE8}"/>
              </a:ext>
            </a:extLst>
          </p:cNvPr>
          <p:cNvSpPr txBox="1"/>
          <p:nvPr/>
        </p:nvSpPr>
        <p:spPr>
          <a:xfrm>
            <a:off x="7970261" y="474462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Take off for higher exposure around top 10 share of</a:t>
            </a:r>
            <a:b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municipalities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A4DFC4-2EDF-821A-4D8F-94975D35EF91}"/>
              </a:ext>
            </a:extLst>
          </p:cNvPr>
          <p:cNvCxnSpPr/>
          <p:nvPr/>
        </p:nvCxnSpPr>
        <p:spPr>
          <a:xfrm>
            <a:off x="10107051" y="5044374"/>
            <a:ext cx="896983" cy="7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B1227E-A8B6-D16B-EB1B-4C06DCF86E0B}"/>
              </a:ext>
            </a:extLst>
          </p:cNvPr>
          <p:cNvSpPr txBox="1"/>
          <p:nvPr/>
        </p:nvSpPr>
        <p:spPr>
          <a:xfrm>
            <a:off x="4730815" y="5364782"/>
            <a:ext cx="7296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Vitória, ES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F4991C-7C9A-BA20-E413-49DC51524CA4}"/>
              </a:ext>
            </a:extLst>
          </p:cNvPr>
          <p:cNvSpPr txBox="1"/>
          <p:nvPr/>
        </p:nvSpPr>
        <p:spPr>
          <a:xfrm>
            <a:off x="1917224" y="3281363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Exports were lower across the board, both</a:t>
            </a:r>
            <a:b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at the top and at the bottom of the distribution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355E67-E005-2B9F-7255-013214FED149}"/>
              </a:ext>
            </a:extLst>
          </p:cNvPr>
          <p:cNvCxnSpPr/>
          <p:nvPr/>
        </p:nvCxnSpPr>
        <p:spPr>
          <a:xfrm>
            <a:off x="4199920" y="3690205"/>
            <a:ext cx="896983" cy="7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6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brazil with a graph&#10;&#10;Description automatically generated">
            <a:extLst>
              <a:ext uri="{FF2B5EF4-FFF2-40B4-BE49-F238E27FC236}">
                <a16:creationId xmlns:a16="http://schemas.microsoft.com/office/drawing/2014/main" id="{213E1DF2-4824-DA6B-20A4-8AC32B97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6" y="1137504"/>
            <a:ext cx="5669280" cy="5669280"/>
          </a:xfrm>
          <a:prstGeom prst="rect">
            <a:avLst/>
          </a:prstGeom>
        </p:spPr>
      </p:pic>
      <p:pic>
        <p:nvPicPr>
          <p:cNvPr id="7" name="Picture 6" descr="A map of brazil with different colored areas&#10;&#10;Description automatically generated">
            <a:extLst>
              <a:ext uri="{FF2B5EF4-FFF2-40B4-BE49-F238E27FC236}">
                <a16:creationId xmlns:a16="http://schemas.microsoft.com/office/drawing/2014/main" id="{98D28DC4-2B22-BFC8-44E0-02039EF8B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26" y="1137504"/>
            <a:ext cx="5669280" cy="566928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3ADDCB9-C7D1-49FD-90AD-51A806DCECA5}"/>
              </a:ext>
            </a:extLst>
          </p:cNvPr>
          <p:cNvSpPr txBox="1">
            <a:spLocks/>
          </p:cNvSpPr>
          <p:nvPr/>
        </p:nvSpPr>
        <p:spPr>
          <a:xfrm>
            <a:off x="1239006" y="634181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89627-CD4D-CF8D-9DF4-0D92D5B5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26" y="-39015"/>
            <a:ext cx="10838406" cy="1325563"/>
          </a:xfrm>
        </p:spPr>
        <p:txBody>
          <a:bodyPr/>
          <a:lstStyle/>
          <a:p>
            <a:r>
              <a:rPr lang="pt-BR" dirty="0"/>
              <a:t>Looking at the distribution over space, one can see the take off of the Midwest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EE9FC-9C83-6908-2EEF-BE58E088E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76150" y="633775"/>
            <a:ext cx="4876216" cy="1007457"/>
          </a:xfrm>
        </p:spPr>
        <p:txBody>
          <a:bodyPr>
            <a:normAutofit/>
          </a:bodyPr>
          <a:lstStyle/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2022</a:t>
            </a:r>
            <a:b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exports;</a:t>
            </a:r>
            <a:b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distribution truncated at US$2022 2500+)</a:t>
            </a:r>
            <a:endParaRPr lang="en-US" sz="1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2E809E-B1DD-ADBB-C011-322DC047BFD2}"/>
              </a:ext>
            </a:extLst>
          </p:cNvPr>
          <p:cNvSpPr txBox="1">
            <a:spLocks/>
          </p:cNvSpPr>
          <p:nvPr/>
        </p:nvSpPr>
        <p:spPr>
          <a:xfrm>
            <a:off x="7063734" y="6481305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4A8474F-A751-8EBE-A5E6-9A982C7B19A1}"/>
              </a:ext>
            </a:extLst>
          </p:cNvPr>
          <p:cNvSpPr txBox="1">
            <a:spLocks/>
          </p:cNvSpPr>
          <p:nvPr/>
        </p:nvSpPr>
        <p:spPr>
          <a:xfrm>
            <a:off x="1002670" y="633774"/>
            <a:ext cx="4876216" cy="1007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2002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exports;</a:t>
            </a:r>
            <a:b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distribution truncated at US$2022 2500+)</a:t>
            </a:r>
            <a:endParaRPr lang="en-US" sz="1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C00935-E900-CADB-3EC2-C2E59366906B}"/>
              </a:ext>
            </a:extLst>
          </p:cNvPr>
          <p:cNvSpPr txBox="1"/>
          <p:nvPr/>
        </p:nvSpPr>
        <p:spPr>
          <a:xfrm>
            <a:off x="551536" y="4991804"/>
            <a:ext cx="22557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Exports used to be concentrated in the</a:t>
            </a:r>
            <a:b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old manufacturing hubs of the Southeast</a:t>
            </a:r>
            <a:b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and South...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CD6E1A-C79A-4692-6887-D5EDF50AAACF}"/>
              </a:ext>
            </a:extLst>
          </p:cNvPr>
          <p:cNvSpPr txBox="1"/>
          <p:nvPr/>
        </p:nvSpPr>
        <p:spPr>
          <a:xfrm>
            <a:off x="6366826" y="499180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...while the old hubs are still important,</a:t>
            </a:r>
            <a:b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the Midwest now has an outsized imprint.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25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680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How does this look across states?</vt:lpstr>
      <vt:lpstr>Local exposure to exports</vt:lpstr>
      <vt:lpstr>Local exposure to exports</vt:lpstr>
      <vt:lpstr>Local exposure to exports... Zooming in</vt:lpstr>
      <vt:lpstr>Going back 20 years, total exposure is lower and the take off threshold was higher</vt:lpstr>
      <vt:lpstr>Looking at the distribution over space, one can see the take off of the Midwest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Andre Bezerra De Goes</dc:creator>
  <cp:lastModifiedBy>Carlos Andre Bezerra De Goes</cp:lastModifiedBy>
  <cp:revision>2</cp:revision>
  <dcterms:created xsi:type="dcterms:W3CDTF">2024-01-14T05:54:52Z</dcterms:created>
  <dcterms:modified xsi:type="dcterms:W3CDTF">2024-01-17T07:17:18Z</dcterms:modified>
</cp:coreProperties>
</file>