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15" r:id="rId5"/>
    <p:sldId id="316" r:id="rId6"/>
    <p:sldId id="319" r:id="rId7"/>
    <p:sldId id="325" r:id="rId8"/>
    <p:sldId id="290" r:id="rId9"/>
    <p:sldId id="309" r:id="rId10"/>
    <p:sldId id="310" r:id="rId11"/>
    <p:sldId id="312" r:id="rId12"/>
    <p:sldId id="320" r:id="rId13"/>
    <p:sldId id="323" r:id="rId14"/>
    <p:sldId id="322" r:id="rId15"/>
    <p:sldId id="321" r:id="rId16"/>
    <p:sldId id="32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18B5D-631E-43BA-AFFE-AC20F7D7427A}" v="23" dt="2024-05-29T12:54:00.495"/>
    <p1510:client id="{9D6CD73D-48E4-4B04-A65A-FD505D64862A}" v="335" dt="2024-05-29T12:55:0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Lara Ibarra" userId="cd35da56-3884-448a-bc95-5ec8509e58b1" providerId="ADAL" clId="{AE14866E-1368-4D3C-A7B8-988300FA0B5E}"/>
    <pc:docChg chg="undo custSel modSld">
      <pc:chgData name="Gabriel Lara Ibarra" userId="cd35da56-3884-448a-bc95-5ec8509e58b1" providerId="ADAL" clId="{AE14866E-1368-4D3C-A7B8-988300FA0B5E}" dt="2024-03-29T16:49:02.059" v="6" actId="1035"/>
      <pc:docMkLst>
        <pc:docMk/>
      </pc:docMkLst>
      <pc:sldChg chg="modSp mod">
        <pc:chgData name="Gabriel Lara Ibarra" userId="cd35da56-3884-448a-bc95-5ec8509e58b1" providerId="ADAL" clId="{AE14866E-1368-4D3C-A7B8-988300FA0B5E}" dt="2024-03-29T16:41:29.496" v="2" actId="1036"/>
        <pc:sldMkLst>
          <pc:docMk/>
          <pc:sldMk cId="1973638688" sldId="315"/>
        </pc:sldMkLst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7" creationId="{E7299EBA-1BCE-49DB-D72A-4AA2107243DB}"/>
          </ac:spMkLst>
        </pc:spChg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17" creationId="{C67668AC-B424-609B-19AD-05C05ACF052E}"/>
          </ac:spMkLst>
        </pc:spChg>
        <pc:spChg chg="mod">
          <ac:chgData name="Gabriel Lara Ibarra" userId="cd35da56-3884-448a-bc95-5ec8509e58b1" providerId="ADAL" clId="{AE14866E-1368-4D3C-A7B8-988300FA0B5E}" dt="2024-03-29T16:41:29.496" v="2" actId="1036"/>
          <ac:spMkLst>
            <pc:docMk/>
            <pc:sldMk cId="1973638688" sldId="315"/>
            <ac:spMk id="18" creationId="{A9CFEBAC-9ABB-2BD4-4722-BE54F791958A}"/>
          </ac:spMkLst>
        </pc:spChg>
        <pc:picChg chg="mod">
          <ac:chgData name="Gabriel Lara Ibarra" userId="cd35da56-3884-448a-bc95-5ec8509e58b1" providerId="ADAL" clId="{AE14866E-1368-4D3C-A7B8-988300FA0B5E}" dt="2024-03-29T16:41:29.496" v="2" actId="1036"/>
          <ac:picMkLst>
            <pc:docMk/>
            <pc:sldMk cId="1973638688" sldId="315"/>
            <ac:picMk id="6" creationId="{67E63BEC-6D2A-46FD-FCE7-BFE8159C42EB}"/>
          </ac:picMkLst>
        </pc:picChg>
      </pc:sldChg>
      <pc:sldChg chg="modSp mod">
        <pc:chgData name="Gabriel Lara Ibarra" userId="cd35da56-3884-448a-bc95-5ec8509e58b1" providerId="ADAL" clId="{AE14866E-1368-4D3C-A7B8-988300FA0B5E}" dt="2024-03-29T16:49:02.059" v="6" actId="1035"/>
        <pc:sldMkLst>
          <pc:docMk/>
          <pc:sldMk cId="2316638067" sldId="322"/>
        </pc:sldMkLst>
        <pc:picChg chg="mod">
          <ac:chgData name="Gabriel Lara Ibarra" userId="cd35da56-3884-448a-bc95-5ec8509e58b1" providerId="ADAL" clId="{AE14866E-1368-4D3C-A7B8-988300FA0B5E}" dt="2024-03-29T16:49:02.059" v="6" actId="1035"/>
          <ac:picMkLst>
            <pc:docMk/>
            <pc:sldMk cId="2316638067" sldId="322"/>
            <ac:picMk id="9" creationId="{EC65D955-B772-C2C0-BFD2-AA87CC79FC76}"/>
          </ac:picMkLst>
        </pc:picChg>
      </pc:sldChg>
    </pc:docChg>
  </pc:docChgLst>
  <pc:docChgLst>
    <pc:chgData name="Carlos Andre Bezerra De Goes" userId="56e8e006-1b31-4e7e-b727-633d9eceecc5" providerId="ADAL" clId="{3B618B5D-631E-43BA-AFFE-AC20F7D7427A}"/>
    <pc:docChg chg="delSld modSld">
      <pc:chgData name="Carlos Andre Bezerra De Goes" userId="56e8e006-1b31-4e7e-b727-633d9eceecc5" providerId="ADAL" clId="{3B618B5D-631E-43BA-AFFE-AC20F7D7427A}" dt="2024-05-29T12:54:00.495" v="22" actId="47"/>
      <pc:docMkLst>
        <pc:docMk/>
      </pc:docMkLst>
      <pc:sldChg chg="modSp">
        <pc:chgData name="Carlos Andre Bezerra De Goes" userId="56e8e006-1b31-4e7e-b727-633d9eceecc5" providerId="ADAL" clId="{3B618B5D-631E-43BA-AFFE-AC20F7D7427A}" dt="2024-05-29T12:46:35.020" v="9" actId="114"/>
        <pc:sldMkLst>
          <pc:docMk/>
          <pc:sldMk cId="3532702044" sldId="309"/>
        </pc:sldMkLst>
        <pc:spChg chg="mod">
          <ac:chgData name="Carlos Andre Bezerra De Goes" userId="56e8e006-1b31-4e7e-b727-633d9eceecc5" providerId="ADAL" clId="{3B618B5D-631E-43BA-AFFE-AC20F7D7427A}" dt="2024-05-29T12:46:35.020" v="9" actId="114"/>
          <ac:spMkLst>
            <pc:docMk/>
            <pc:sldMk cId="3532702044" sldId="309"/>
            <ac:spMk id="3" creationId="{E8FEE105-60F8-C85A-9DA3-587E4947194B}"/>
          </ac:spMkLst>
        </pc:spChg>
      </pc:sldChg>
      <pc:sldChg chg="modSp">
        <pc:chgData name="Carlos Andre Bezerra De Goes" userId="56e8e006-1b31-4e7e-b727-633d9eceecc5" providerId="ADAL" clId="{3B618B5D-631E-43BA-AFFE-AC20F7D7427A}" dt="2024-05-29T12:47:50.453" v="21" actId="114"/>
        <pc:sldMkLst>
          <pc:docMk/>
          <pc:sldMk cId="442906196" sldId="310"/>
        </pc:sldMkLst>
        <pc:spChg chg="mod">
          <ac:chgData name="Carlos Andre Bezerra De Goes" userId="56e8e006-1b31-4e7e-b727-633d9eceecc5" providerId="ADAL" clId="{3B618B5D-631E-43BA-AFFE-AC20F7D7427A}" dt="2024-05-29T12:47:50.453" v="21" actId="114"/>
          <ac:spMkLst>
            <pc:docMk/>
            <pc:sldMk cId="442906196" sldId="310"/>
            <ac:spMk id="3" creationId="{E8FEE105-60F8-C85A-9DA3-587E4947194B}"/>
          </ac:spMkLst>
        </pc:spChg>
      </pc:sldChg>
      <pc:sldChg chg="del">
        <pc:chgData name="Carlos Andre Bezerra De Goes" userId="56e8e006-1b31-4e7e-b727-633d9eceecc5" providerId="ADAL" clId="{3B618B5D-631E-43BA-AFFE-AC20F7D7427A}" dt="2024-05-29T12:54:00.495" v="22" actId="47"/>
        <pc:sldMkLst>
          <pc:docMk/>
          <pc:sldMk cId="3726317143" sldId="317"/>
        </pc:sldMkLst>
      </pc:sldChg>
      <pc:sldChg chg="del">
        <pc:chgData name="Carlos Andre Bezerra De Goes" userId="56e8e006-1b31-4e7e-b727-633d9eceecc5" providerId="ADAL" clId="{3B618B5D-631E-43BA-AFFE-AC20F7D7427A}" dt="2024-05-29T12:54:00.495" v="22" actId="47"/>
        <pc:sldMkLst>
          <pc:docMk/>
          <pc:sldMk cId="1089539632" sldId="318"/>
        </pc:sldMkLst>
      </pc:sldChg>
      <pc:sldChg chg="modSp mod">
        <pc:chgData name="Carlos Andre Bezerra De Goes" userId="56e8e006-1b31-4e7e-b727-633d9eceecc5" providerId="ADAL" clId="{3B618B5D-631E-43BA-AFFE-AC20F7D7427A}" dt="2024-05-29T12:45:19.044" v="0" actId="6549"/>
        <pc:sldMkLst>
          <pc:docMk/>
          <pc:sldMk cId="1402755745" sldId="325"/>
        </pc:sldMkLst>
        <pc:spChg chg="mod">
          <ac:chgData name="Carlos Andre Bezerra De Goes" userId="56e8e006-1b31-4e7e-b727-633d9eceecc5" providerId="ADAL" clId="{3B618B5D-631E-43BA-AFFE-AC20F7D7427A}" dt="2024-05-29T12:45:19.044" v="0" actId="6549"/>
          <ac:spMkLst>
            <pc:docMk/>
            <pc:sldMk cId="1402755745" sldId="325"/>
            <ac:spMk id="5" creationId="{ACFAB4D4-40C4-6685-0024-A1681286255C}"/>
          </ac:spMkLst>
        </pc:spChg>
      </pc:sldChg>
    </pc:docChg>
  </pc:docChgLst>
  <pc:docChgLst>
    <pc:chgData name="Carlos Andre Bezerra De Goes" userId="56e8e006-1b31-4e7e-b727-633d9eceecc5" providerId="ADAL" clId="{8F6B9423-BC3B-4D57-A025-67C05F25AD37}"/>
    <pc:docChg chg="undo custSel addSld modSld">
      <pc:chgData name="Carlos Andre Bezerra De Goes" userId="56e8e006-1b31-4e7e-b727-633d9eceecc5" providerId="ADAL" clId="{8F6B9423-BC3B-4D57-A025-67C05F25AD37}" dt="2024-03-14T05:25:21.528" v="548" actId="20577"/>
      <pc:docMkLst>
        <pc:docMk/>
      </pc:docMkLst>
      <pc:sldChg chg="modSp mod">
        <pc:chgData name="Carlos Andre Bezerra De Goes" userId="56e8e006-1b31-4e7e-b727-633d9eceecc5" providerId="ADAL" clId="{8F6B9423-BC3B-4D57-A025-67C05F25AD37}" dt="2024-03-14T05:16:29.087" v="57" actId="20577"/>
        <pc:sldMkLst>
          <pc:docMk/>
          <pc:sldMk cId="3239240008" sldId="256"/>
        </pc:sldMkLst>
        <pc:spChg chg="mod">
          <ac:chgData name="Carlos Andre Bezerra De Goes" userId="56e8e006-1b31-4e7e-b727-633d9eceecc5" providerId="ADAL" clId="{8F6B9423-BC3B-4D57-A025-67C05F25AD37}" dt="2024-03-14T05:16:29.087" v="57" actId="20577"/>
          <ac:spMkLst>
            <pc:docMk/>
            <pc:sldMk cId="3239240008" sldId="256"/>
            <ac:spMk id="3" creationId="{891B3E9E-D994-4BCF-BB97-DBC3A99304AD}"/>
          </ac:spMkLst>
        </pc:spChg>
      </pc:sldChg>
      <pc:sldChg chg="modSp add mod">
        <pc:chgData name="Carlos Andre Bezerra De Goes" userId="56e8e006-1b31-4e7e-b727-633d9eceecc5" providerId="ADAL" clId="{8F6B9423-BC3B-4D57-A025-67C05F25AD37}" dt="2024-03-14T05:25:21.528" v="548" actId="20577"/>
        <pc:sldMkLst>
          <pc:docMk/>
          <pc:sldMk cId="1402755745" sldId="325"/>
        </pc:sldMkLst>
        <pc:spChg chg="mod">
          <ac:chgData name="Carlos Andre Bezerra De Goes" userId="56e8e006-1b31-4e7e-b727-633d9eceecc5" providerId="ADAL" clId="{8F6B9423-BC3B-4D57-A025-67C05F25AD37}" dt="2024-03-14T05:17:20.556" v="62" actId="20577"/>
          <ac:spMkLst>
            <pc:docMk/>
            <pc:sldMk cId="1402755745" sldId="325"/>
            <ac:spMk id="2" creationId="{43127689-D523-B871-52BA-40998CB6536B}"/>
          </ac:spMkLst>
        </pc:spChg>
        <pc:spChg chg="mod">
          <ac:chgData name="Carlos Andre Bezerra De Goes" userId="56e8e006-1b31-4e7e-b727-633d9eceecc5" providerId="ADAL" clId="{8F6B9423-BC3B-4D57-A025-67C05F25AD37}" dt="2024-03-14T05:25:21.528" v="548" actId="20577"/>
          <ac:spMkLst>
            <pc:docMk/>
            <pc:sldMk cId="1402755745" sldId="325"/>
            <ac:spMk id="5" creationId="{ACFAB4D4-40C4-6685-0024-A1681286255C}"/>
          </ac:spMkLst>
        </pc:spChg>
      </pc:sldChg>
    </pc:docChg>
  </pc:docChgLst>
  <pc:docChgLst>
    <pc:chgData name="Gabriel Lara Ibarra" userId="cd35da56-3884-448a-bc95-5ec8509e58b1" providerId="ADAL" clId="{9D6CD73D-48E4-4B04-A65A-FD505D64862A}"/>
    <pc:docChg chg="custSel addSld modSld">
      <pc:chgData name="Gabriel Lara Ibarra" userId="cd35da56-3884-448a-bc95-5ec8509e58b1" providerId="ADAL" clId="{9D6CD73D-48E4-4B04-A65A-FD505D64862A}" dt="2024-05-29T12:55:09.819" v="334" actId="6549"/>
      <pc:docMkLst>
        <pc:docMk/>
      </pc:docMkLst>
      <pc:sldChg chg="modSp add mod">
        <pc:chgData name="Gabriel Lara Ibarra" userId="cd35da56-3884-448a-bc95-5ec8509e58b1" providerId="ADAL" clId="{9D6CD73D-48E4-4B04-A65A-FD505D64862A}" dt="2024-05-29T12:55:09.819" v="334" actId="6549"/>
        <pc:sldMkLst>
          <pc:docMk/>
          <pc:sldMk cId="3813559082" sldId="326"/>
        </pc:sldMkLst>
        <pc:spChg chg="mod">
          <ac:chgData name="Gabriel Lara Ibarra" userId="cd35da56-3884-448a-bc95-5ec8509e58b1" providerId="ADAL" clId="{9D6CD73D-48E4-4B04-A65A-FD505D64862A}" dt="2024-05-29T12:53:13.569" v="14" actId="20577"/>
          <ac:spMkLst>
            <pc:docMk/>
            <pc:sldMk cId="3813559082" sldId="326"/>
            <ac:spMk id="2" creationId="{43127689-D523-B871-52BA-40998CB6536B}"/>
          </ac:spMkLst>
        </pc:spChg>
        <pc:spChg chg="mod">
          <ac:chgData name="Gabriel Lara Ibarra" userId="cd35da56-3884-448a-bc95-5ec8509e58b1" providerId="ADAL" clId="{9D6CD73D-48E4-4B04-A65A-FD505D64862A}" dt="2024-05-29T12:55:09.819" v="334" actId="6549"/>
          <ac:spMkLst>
            <pc:docMk/>
            <pc:sldMk cId="3813559082" sldId="326"/>
            <ac:spMk id="5" creationId="{ACFAB4D4-40C4-6685-0024-A168128625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/>
              <a:t>Foreign Demand Shocks and Regional Dynamics: Evidence from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Carlos </a:t>
            </a:r>
            <a:r>
              <a:rPr lang="en-US" err="1"/>
              <a:t>Góes</a:t>
            </a:r>
            <a:r>
              <a:rPr lang="en-US"/>
              <a:t>, </a:t>
            </a:r>
            <a:r>
              <a:rPr lang="it-IT"/>
              <a:t>Otávio Concei</a:t>
            </a:r>
            <a:r>
              <a:rPr lang="pt-BR"/>
              <a:t>çã</a:t>
            </a:r>
            <a:r>
              <a:rPr lang="it-IT"/>
              <a:t>o, </a:t>
            </a:r>
            <a:r>
              <a:rPr lang="es-ES"/>
              <a:t>Gabriel Lara, and Gladys Lopez-Acevedo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/>
              </a:p>
              <a:p>
                <a:r>
                  <a:rPr lang="pt-BR"/>
                  <a:t>First-stage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−3,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0,1,2,3… }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Two stage least squares with local projections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EC722A-0EE9-3E81-890A-332F5CC0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8" y="1690689"/>
            <a:ext cx="7195127" cy="479675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Instrument is relevant: First Stage F-stat &gt; 53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instrument, with region-fixed effects. The underlying regression has N=10,715,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=4.025 and t-stat = 7.3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We are leveraging:</a:t>
            </a:r>
          </a:p>
          <a:p>
            <a:pPr lvl="1"/>
            <a:r>
              <a:rPr lang="pt-BR"/>
              <a:t>differential exposure of each industry within a state to foreign demand shocks in each destination market</a:t>
            </a:r>
          </a:p>
          <a:p>
            <a:pPr lvl="1"/>
            <a:r>
              <a:rPr lang="pt-BR"/>
              <a:t>differential exposure of each local labor market to different industries</a:t>
            </a:r>
          </a:p>
          <a:p>
            <a:r>
              <a:rPr lang="pt-BR"/>
              <a:t>Critical assumption: every microregion in Brazil is small relative to global demand of a given industry</a:t>
            </a:r>
          </a:p>
          <a:p>
            <a:r>
              <a:rPr lang="pt-BR"/>
              <a:t>Exclusion restriction: changes in foreign demand are uncorrelated with the distribution of unobserved factors that drive changes across 558 local labor markets</a:t>
            </a:r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3CCBA-576F-EF29-BB54-741B0C5F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26" y="1764146"/>
            <a:ext cx="7640781" cy="509385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No evidence of pre-trends</a:t>
            </a:r>
          </a:p>
          <a:p>
            <a:endParaRPr lang="pt-BR" sz="2400"/>
          </a:p>
          <a:p>
            <a:r>
              <a:rPr lang="pt-BR" sz="2400"/>
              <a:t>Clear break in trend when the shock hits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+0.25% increase in formal employment in SR</a:t>
            </a:r>
          </a:p>
          <a:p>
            <a:pPr lvl="1"/>
            <a:r>
              <a:rPr lang="pt-BR" sz="2000"/>
              <a:t>+0.10% increase in formal employment in LR</a:t>
            </a:r>
          </a:p>
          <a:p>
            <a:pPr lvl="1"/>
            <a:endParaRPr lang="pt-B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312149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Both male and female employment respond positively...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effects on female employment are subdue faster.</a:t>
            </a:r>
            <a:endParaRPr lang="pt-BR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5D955-B772-C2C0-BFD2-AA87CC79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2705875"/>
            <a:ext cx="61722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A48EC-7DAD-D439-5DF6-9ABE430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1722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231663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real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Effect builds up with a lag</a:t>
            </a:r>
          </a:p>
          <a:p>
            <a:pPr lvl="1"/>
            <a:r>
              <a:rPr lang="pt-BR" sz="2000"/>
              <a:t>sticky wages?</a:t>
            </a:r>
          </a:p>
          <a:p>
            <a:pPr lvl="1"/>
            <a:r>
              <a:rPr lang="pt-BR" sz="2000"/>
              <a:t>are the gains for incumbents or entrants?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&lt;0.1% increase in real wages in SR</a:t>
            </a:r>
          </a:p>
          <a:p>
            <a:pPr lvl="1"/>
            <a:r>
              <a:rPr lang="pt-BR" sz="2000"/>
              <a:t>+0.2% increase in real wages in LR</a:t>
            </a:r>
          </a:p>
          <a:p>
            <a:pPr lvl="1"/>
            <a:endParaRPr lang="pt-BR" sz="200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2717A2-36F4-9E5B-B8AE-9C413B69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81" y="1764792"/>
            <a:ext cx="7639812" cy="509320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Real average</a:t>
            </a:r>
          </a:p>
          <a:p>
            <a:r>
              <a:rPr lang="en-US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09747-2EC0-B2B1-997E-E606124C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4" y="2631929"/>
            <a:ext cx="61722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40E8-4A78-6AD3-E041-17776C10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0" y="2631929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Effects on male wages are positive... 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smaller than effects on female wages</a:t>
            </a:r>
            <a:endParaRPr lang="pt-BR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7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real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real wages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err="1"/>
              <a:t>Run</a:t>
            </a:r>
            <a:r>
              <a:rPr lang="pt-BR"/>
              <a:t> </a:t>
            </a:r>
            <a:r>
              <a:rPr lang="pt-BR" err="1"/>
              <a:t>analyses</a:t>
            </a:r>
            <a:r>
              <a:rPr lang="pt-BR"/>
              <a:t> for Other </a:t>
            </a:r>
            <a:r>
              <a:rPr lang="pt-BR" err="1"/>
              <a:t>groups</a:t>
            </a:r>
            <a:r>
              <a:rPr lang="pt-BR"/>
              <a:t> of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population</a:t>
            </a:r>
            <a:r>
              <a:rPr lang="pt-BR"/>
              <a:t> (i.e. </a:t>
            </a:r>
            <a:r>
              <a:rPr lang="pt-BR" err="1"/>
              <a:t>race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 err="1"/>
              <a:t>Complement</a:t>
            </a:r>
            <a:r>
              <a:rPr lang="pt-BR"/>
              <a:t> </a:t>
            </a:r>
            <a:r>
              <a:rPr lang="pt-BR" err="1"/>
              <a:t>analysis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informal LM </a:t>
            </a:r>
            <a:r>
              <a:rPr lang="pt-BR" err="1"/>
              <a:t>using</a:t>
            </a:r>
            <a:r>
              <a:rPr lang="pt-BR"/>
              <a:t> </a:t>
            </a:r>
            <a:r>
              <a:rPr lang="pt-BR" err="1"/>
              <a:t>two</a:t>
            </a:r>
            <a:r>
              <a:rPr lang="pt-BR"/>
              <a:t> rounds of </a:t>
            </a:r>
            <a:r>
              <a:rPr lang="pt-BR" err="1"/>
              <a:t>census</a:t>
            </a:r>
            <a:endParaRPr lang="pt-BR"/>
          </a:p>
          <a:p>
            <a:endParaRPr lang="pt-BR"/>
          </a:p>
          <a:p>
            <a:r>
              <a:rPr lang="pt-BR" err="1"/>
              <a:t>Exploratory</a:t>
            </a:r>
            <a:r>
              <a:rPr lang="pt-BR"/>
              <a:t>: identify ‘</a:t>
            </a:r>
            <a:r>
              <a:rPr lang="pt-BR" err="1"/>
              <a:t>green</a:t>
            </a:r>
            <a:r>
              <a:rPr lang="pt-BR"/>
              <a:t>’ </a:t>
            </a:r>
            <a:r>
              <a:rPr lang="pt-BR" err="1"/>
              <a:t>or</a:t>
            </a:r>
            <a:r>
              <a:rPr lang="pt-BR"/>
              <a:t> ‘</a:t>
            </a:r>
            <a:r>
              <a:rPr lang="pt-BR" err="1"/>
              <a:t>brown</a:t>
            </a:r>
            <a:r>
              <a:rPr lang="pt-BR"/>
              <a:t>’ </a:t>
            </a:r>
            <a:r>
              <a:rPr lang="pt-BR" err="1"/>
              <a:t>sectors</a:t>
            </a:r>
            <a:r>
              <a:rPr lang="pt-BR"/>
              <a:t> in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economy</a:t>
            </a:r>
            <a:r>
              <a:rPr lang="pt-BR"/>
              <a:t> and </a:t>
            </a:r>
            <a:r>
              <a:rPr lang="pt-BR" err="1"/>
              <a:t>estimate</a:t>
            </a:r>
            <a:r>
              <a:rPr lang="pt-BR"/>
              <a:t> </a:t>
            </a:r>
            <a:r>
              <a:rPr lang="pt-BR" err="1"/>
              <a:t>heterogeneous</a:t>
            </a:r>
            <a:r>
              <a:rPr lang="pt-BR"/>
              <a:t> </a:t>
            </a:r>
            <a:r>
              <a:rPr lang="pt-BR" err="1"/>
              <a:t>effects</a:t>
            </a:r>
            <a:r>
              <a:rPr lang="pt-BR"/>
              <a:t> 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/>
              <a:t>More than half of Brazilian municipalities did not export in 2022</a:t>
            </a:r>
          </a:p>
          <a:p>
            <a:pPr marL="342900" indent="-342900"/>
            <a:r>
              <a:rPr lang="pt-BR" sz="200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/>
              <a:t>However, some smaller municipalities have very high exposure to exports.</a:t>
            </a:r>
          </a:p>
          <a:p>
            <a:pPr marL="342900" indent="-342900"/>
            <a:endParaRPr lang="pt-BR"/>
          </a:p>
          <a:p>
            <a:pPr marL="342900" indent="-342900"/>
            <a:endParaRPr lang="pt-BR"/>
          </a:p>
          <a:p>
            <a:pPr marL="342900" indent="-342900"/>
            <a:endParaRPr lang="en-US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/>
              <a:t>Looking at the distribution over space, one can see the takeoff of the countryside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Administrative customs data (SISCOMEX-MDIC)</a:t>
            </a:r>
          </a:p>
          <a:p>
            <a:pPr lvl="1"/>
            <a:r>
              <a:rPr lang="pt-BR"/>
              <a:t>Total aggregate exports at the microregion level</a:t>
            </a:r>
          </a:p>
          <a:p>
            <a:pPr lvl="1"/>
            <a:r>
              <a:rPr lang="pt-BR"/>
              <a:t>State-level exports at HS-6-digit product level</a:t>
            </a:r>
          </a:p>
          <a:p>
            <a:pPr lvl="1"/>
            <a:endParaRPr lang="pt-BR"/>
          </a:p>
          <a:p>
            <a:r>
              <a:rPr lang="pt-BR"/>
              <a:t>Administrative formal labor market data (RAIS)</a:t>
            </a:r>
          </a:p>
          <a:p>
            <a:pPr lvl="1"/>
            <a:r>
              <a:rPr lang="pt-BR"/>
              <a:t>Employer reported formal employment, gender, education level, wages for the universe (35-45 million) of formal workers</a:t>
            </a:r>
          </a:p>
          <a:p>
            <a:pPr lvl="1"/>
            <a:endParaRPr lang="pt-BR"/>
          </a:p>
          <a:p>
            <a:r>
              <a:rPr lang="pt-BR"/>
              <a:t>Final dataset: panel of 558 microregions from 1997-2022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/>
              </a:p>
              <a:p>
                <a:r>
                  <a:rPr lang="en-US"/>
                  <a:t>Local Projections (</a:t>
                </a:r>
                <a:r>
                  <a:rPr lang="en-US" err="1"/>
                  <a:t>Jord</a:t>
                </a:r>
                <a:r>
                  <a:rPr lang="pt-BR"/>
                  <a:t>à, 2005)</a:t>
                </a:r>
              </a:p>
              <a:p>
                <a:endParaRPr lang="pt-BR"/>
              </a:p>
              <a:p>
                <a:endParaRPr lang="pt-BR"/>
              </a:p>
              <a:p>
                <a:pPr marL="0" indent="0">
                  <a:buNone/>
                </a:pPr>
                <a:br>
                  <a:rPr lang="pt-BR"/>
                </a:br>
                <a:endParaRPr lang="pt-BR"/>
              </a:p>
              <a:p>
                <a:r>
                  <a:rPr lang="en-US">
                    <a:solidFill>
                      <a:srgbClr val="FF0000"/>
                    </a:solidFill>
                  </a:rPr>
                  <a:t>the coefficients are estimated for each h: they will form impulse response functions!</a:t>
                </a:r>
                <a:endParaRPr lang="pt-BR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2400" dirty="0"/>
                        <m:t>{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2,3… </m:t>
                      </m:r>
                      <m:r>
                        <m:rPr>
                          <m:nor/>
                        </m:rPr>
                        <a:rPr lang="en-US" sz="2400" dirty="0"/>
                        <m:t>}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cumulative change</a:t>
            </a:r>
          </a:p>
          <a:p>
            <a:pPr algn="ctr"/>
            <a:r>
              <a:rPr lang="pt-BR"/>
              <a:t>in outcome since t-1</a:t>
            </a:r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controls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Since exports potentially endogenous, need IV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FBD46E-520E-4982-C899-98CEAE8AF5F5}"/>
              </a:ext>
            </a:extLst>
          </p:cNvPr>
          <p:cNvSpPr/>
          <p:nvPr/>
        </p:nvSpPr>
        <p:spPr>
          <a:xfrm rot="5400000">
            <a:off x="5683914" y="3063099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9CFB-0F68-1EE0-B1DE-7A9A6C66AC20}"/>
              </a:ext>
            </a:extLst>
          </p:cNvPr>
          <p:cNvSpPr txBox="1"/>
          <p:nvPr/>
        </p:nvSpPr>
        <p:spPr>
          <a:xfrm>
            <a:off x="5078186" y="3549076"/>
            <a:ext cx="130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</a:p>
          <a:p>
            <a:pPr algn="ctr"/>
            <a:r>
              <a:rPr lang="pt-BR"/>
              <a:t>of region </a:t>
            </a:r>
            <a:r>
              <a:rPr lang="pt-BR" i="1"/>
              <a:t>r</a:t>
            </a:r>
            <a:br>
              <a:rPr lang="pt-BR" i="1"/>
            </a:br>
            <a:r>
              <a:rPr lang="pt-BR"/>
              <a:t>to industry </a:t>
            </a:r>
            <a:r>
              <a:rPr lang="pt-BR" i="1"/>
              <a:t>i</a:t>
            </a:r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A587BD-4CAB-65AD-E7DC-9FAAE4E224EB}"/>
              </a:ext>
            </a:extLst>
          </p:cNvPr>
          <p:cNvSpPr/>
          <p:nvPr/>
        </p:nvSpPr>
        <p:spPr>
          <a:xfrm rot="5400000">
            <a:off x="7258713" y="3111333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3221A-6C3A-489B-F1ED-0470036B981F}"/>
              </a:ext>
            </a:extLst>
          </p:cNvPr>
          <p:cNvSpPr txBox="1"/>
          <p:nvPr/>
        </p:nvSpPr>
        <p:spPr>
          <a:xfrm>
            <a:off x="6447031" y="3607301"/>
            <a:ext cx="171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  <a:br>
              <a:rPr lang="pt-BR" i="1"/>
            </a:br>
            <a:r>
              <a:rPr lang="pt-BR"/>
              <a:t>of industry </a:t>
            </a:r>
            <a:r>
              <a:rPr lang="pt-BR" i="1"/>
              <a:t>i</a:t>
            </a:r>
          </a:p>
          <a:p>
            <a:pPr algn="ctr"/>
            <a:r>
              <a:rPr lang="en-US"/>
              <a:t>in state </a:t>
            </a:r>
            <a:r>
              <a:rPr lang="en-US" i="1"/>
              <a:t>s</a:t>
            </a:r>
            <a:endParaRPr lang="en-US"/>
          </a:p>
          <a:p>
            <a:pPr algn="ctr"/>
            <a:r>
              <a:rPr lang="en-US"/>
              <a:t>to destination </a:t>
            </a:r>
            <a:r>
              <a:rPr lang="en-US" i="1"/>
              <a:t>d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Helvetica</vt:lpstr>
      <vt:lpstr>Office Theme</vt:lpstr>
      <vt:lpstr>Foreign Demand Shocks and Regional Dynamics: Evidence from Brazil</vt:lpstr>
      <vt:lpstr>The cycle of exports in Brazil</vt:lpstr>
      <vt:lpstr>How does this look across states?</vt:lpstr>
      <vt:lpstr>Local exposure to exports</vt:lpstr>
      <vt:lpstr>Local exposure to exports</vt:lpstr>
      <vt:lpstr>Looking at the distribution over space, one can see the takeoff of the countryside</vt:lpstr>
      <vt:lpstr>Data</vt:lpstr>
      <vt:lpstr>Methodology</vt:lpstr>
      <vt:lpstr>Since exports potentially endogenous, need IV</vt:lpstr>
      <vt:lpstr>Two stage least squares with local projections</vt:lpstr>
      <vt:lpstr>Instrument is relevant: First Stage F-stat &gt; 53</vt:lpstr>
      <vt:lpstr>Is the instrument valid?</vt:lpstr>
      <vt:lpstr>Preliminary results: horizon-specific elasticity of formal employment to foreign demand shocks</vt:lpstr>
      <vt:lpstr>Preliminary results: heterogeneity by gender</vt:lpstr>
      <vt:lpstr>Preliminary results: horizon-specific elasticity of real average wages to foreign demand shocks</vt:lpstr>
      <vt:lpstr>Preliminary results: heterogeneity by gender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lastModifiedBy>Carlos Andre Bezerra De Goes</cp:lastModifiedBy>
  <cp:revision>1</cp:revision>
  <dcterms:created xsi:type="dcterms:W3CDTF">2022-03-21T03:58:54Z</dcterms:created>
  <dcterms:modified xsi:type="dcterms:W3CDTF">2024-05-29T12:55:25Z</dcterms:modified>
</cp:coreProperties>
</file>