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14" r:id="rId4"/>
    <p:sldId id="315" r:id="rId5"/>
    <p:sldId id="316" r:id="rId6"/>
    <p:sldId id="319" r:id="rId7"/>
    <p:sldId id="325" r:id="rId8"/>
    <p:sldId id="290" r:id="rId9"/>
    <p:sldId id="309" r:id="rId10"/>
    <p:sldId id="310" r:id="rId11"/>
    <p:sldId id="312" r:id="rId12"/>
    <p:sldId id="320" r:id="rId13"/>
    <p:sldId id="323" r:id="rId14"/>
    <p:sldId id="322" r:id="rId15"/>
    <p:sldId id="321" r:id="rId16"/>
    <p:sldId id="324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18B5D-631E-43BA-AFFE-AC20F7D7427A}" v="23" dt="2024-05-29T12:54:00.495"/>
    <p1510:client id="{9D6CD73D-48E4-4B04-A65A-FD505D64862A}" v="335" dt="2024-05-29T12:55:09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Lara Ibarra" userId="cd35da56-3884-448a-bc95-5ec8509e58b1" providerId="ADAL" clId="{AE14866E-1368-4D3C-A7B8-988300FA0B5E}"/>
    <pc:docChg chg="undo custSel modSld">
      <pc:chgData name="Gabriel Lara Ibarra" userId="cd35da56-3884-448a-bc95-5ec8509e58b1" providerId="ADAL" clId="{AE14866E-1368-4D3C-A7B8-988300FA0B5E}" dt="2024-03-29T16:49:02.059" v="6" actId="1035"/>
      <pc:docMkLst>
        <pc:docMk/>
      </pc:docMkLst>
      <pc:sldChg chg="modSp mod">
        <pc:chgData name="Gabriel Lara Ibarra" userId="cd35da56-3884-448a-bc95-5ec8509e58b1" providerId="ADAL" clId="{AE14866E-1368-4D3C-A7B8-988300FA0B5E}" dt="2024-03-29T16:41:29.496" v="2" actId="1036"/>
        <pc:sldMkLst>
          <pc:docMk/>
          <pc:sldMk cId="1973638688" sldId="315"/>
        </pc:sldMkLst>
        <pc:spChg chg="mod">
          <ac:chgData name="Gabriel Lara Ibarra" userId="cd35da56-3884-448a-bc95-5ec8509e58b1" providerId="ADAL" clId="{AE14866E-1368-4D3C-A7B8-988300FA0B5E}" dt="2024-03-29T16:41:29.496" v="2" actId="1036"/>
          <ac:spMkLst>
            <pc:docMk/>
            <pc:sldMk cId="1973638688" sldId="315"/>
            <ac:spMk id="7" creationId="{E7299EBA-1BCE-49DB-D72A-4AA2107243DB}"/>
          </ac:spMkLst>
        </pc:spChg>
        <pc:spChg chg="mod">
          <ac:chgData name="Gabriel Lara Ibarra" userId="cd35da56-3884-448a-bc95-5ec8509e58b1" providerId="ADAL" clId="{AE14866E-1368-4D3C-A7B8-988300FA0B5E}" dt="2024-03-29T16:41:29.496" v="2" actId="1036"/>
          <ac:spMkLst>
            <pc:docMk/>
            <pc:sldMk cId="1973638688" sldId="315"/>
            <ac:spMk id="17" creationId="{C67668AC-B424-609B-19AD-05C05ACF052E}"/>
          </ac:spMkLst>
        </pc:spChg>
        <pc:spChg chg="mod">
          <ac:chgData name="Gabriel Lara Ibarra" userId="cd35da56-3884-448a-bc95-5ec8509e58b1" providerId="ADAL" clId="{AE14866E-1368-4D3C-A7B8-988300FA0B5E}" dt="2024-03-29T16:41:29.496" v="2" actId="1036"/>
          <ac:spMkLst>
            <pc:docMk/>
            <pc:sldMk cId="1973638688" sldId="315"/>
            <ac:spMk id="18" creationId="{A9CFEBAC-9ABB-2BD4-4722-BE54F791958A}"/>
          </ac:spMkLst>
        </pc:spChg>
        <pc:picChg chg="mod">
          <ac:chgData name="Gabriel Lara Ibarra" userId="cd35da56-3884-448a-bc95-5ec8509e58b1" providerId="ADAL" clId="{AE14866E-1368-4D3C-A7B8-988300FA0B5E}" dt="2024-03-29T16:41:29.496" v="2" actId="1036"/>
          <ac:picMkLst>
            <pc:docMk/>
            <pc:sldMk cId="1973638688" sldId="315"/>
            <ac:picMk id="6" creationId="{67E63BEC-6D2A-46FD-FCE7-BFE8159C42EB}"/>
          </ac:picMkLst>
        </pc:picChg>
      </pc:sldChg>
      <pc:sldChg chg="modSp mod">
        <pc:chgData name="Gabriel Lara Ibarra" userId="cd35da56-3884-448a-bc95-5ec8509e58b1" providerId="ADAL" clId="{AE14866E-1368-4D3C-A7B8-988300FA0B5E}" dt="2024-03-29T16:49:02.059" v="6" actId="1035"/>
        <pc:sldMkLst>
          <pc:docMk/>
          <pc:sldMk cId="2316638067" sldId="322"/>
        </pc:sldMkLst>
        <pc:picChg chg="mod">
          <ac:chgData name="Gabriel Lara Ibarra" userId="cd35da56-3884-448a-bc95-5ec8509e58b1" providerId="ADAL" clId="{AE14866E-1368-4D3C-A7B8-988300FA0B5E}" dt="2024-03-29T16:49:02.059" v="6" actId="1035"/>
          <ac:picMkLst>
            <pc:docMk/>
            <pc:sldMk cId="2316638067" sldId="322"/>
            <ac:picMk id="9" creationId="{EC65D955-B772-C2C0-BFD2-AA87CC79FC76}"/>
          </ac:picMkLst>
        </pc:picChg>
      </pc:sldChg>
    </pc:docChg>
  </pc:docChgLst>
  <pc:docChgLst>
    <pc:chgData name="Carlos Andre Bezerra De Goes" userId="56e8e006-1b31-4e7e-b727-633d9eceecc5" providerId="ADAL" clId="{3B618B5D-631E-43BA-AFFE-AC20F7D7427A}"/>
    <pc:docChg chg="delSld modSld">
      <pc:chgData name="Carlos Andre Bezerra De Goes" userId="56e8e006-1b31-4e7e-b727-633d9eceecc5" providerId="ADAL" clId="{3B618B5D-631E-43BA-AFFE-AC20F7D7427A}" dt="2024-05-29T12:54:00.495" v="22" actId="47"/>
      <pc:docMkLst>
        <pc:docMk/>
      </pc:docMkLst>
      <pc:sldChg chg="modSp">
        <pc:chgData name="Carlos Andre Bezerra De Goes" userId="56e8e006-1b31-4e7e-b727-633d9eceecc5" providerId="ADAL" clId="{3B618B5D-631E-43BA-AFFE-AC20F7D7427A}" dt="2024-05-29T12:46:35.020" v="9" actId="114"/>
        <pc:sldMkLst>
          <pc:docMk/>
          <pc:sldMk cId="3532702044" sldId="309"/>
        </pc:sldMkLst>
        <pc:spChg chg="mod">
          <ac:chgData name="Carlos Andre Bezerra De Goes" userId="56e8e006-1b31-4e7e-b727-633d9eceecc5" providerId="ADAL" clId="{3B618B5D-631E-43BA-AFFE-AC20F7D7427A}" dt="2024-05-29T12:46:35.020" v="9" actId="114"/>
          <ac:spMkLst>
            <pc:docMk/>
            <pc:sldMk cId="3532702044" sldId="309"/>
            <ac:spMk id="3" creationId="{E8FEE105-60F8-C85A-9DA3-587E4947194B}"/>
          </ac:spMkLst>
        </pc:spChg>
      </pc:sldChg>
      <pc:sldChg chg="modSp">
        <pc:chgData name="Carlos Andre Bezerra De Goes" userId="56e8e006-1b31-4e7e-b727-633d9eceecc5" providerId="ADAL" clId="{3B618B5D-631E-43BA-AFFE-AC20F7D7427A}" dt="2024-05-29T12:47:50.453" v="21" actId="114"/>
        <pc:sldMkLst>
          <pc:docMk/>
          <pc:sldMk cId="442906196" sldId="310"/>
        </pc:sldMkLst>
        <pc:spChg chg="mod">
          <ac:chgData name="Carlos Andre Bezerra De Goes" userId="56e8e006-1b31-4e7e-b727-633d9eceecc5" providerId="ADAL" clId="{3B618B5D-631E-43BA-AFFE-AC20F7D7427A}" dt="2024-05-29T12:47:50.453" v="21" actId="114"/>
          <ac:spMkLst>
            <pc:docMk/>
            <pc:sldMk cId="442906196" sldId="310"/>
            <ac:spMk id="3" creationId="{E8FEE105-60F8-C85A-9DA3-587E4947194B}"/>
          </ac:spMkLst>
        </pc:spChg>
      </pc:sldChg>
      <pc:sldChg chg="del">
        <pc:chgData name="Carlos Andre Bezerra De Goes" userId="56e8e006-1b31-4e7e-b727-633d9eceecc5" providerId="ADAL" clId="{3B618B5D-631E-43BA-AFFE-AC20F7D7427A}" dt="2024-05-29T12:54:00.495" v="22" actId="47"/>
        <pc:sldMkLst>
          <pc:docMk/>
          <pc:sldMk cId="3726317143" sldId="317"/>
        </pc:sldMkLst>
      </pc:sldChg>
      <pc:sldChg chg="del">
        <pc:chgData name="Carlos Andre Bezerra De Goes" userId="56e8e006-1b31-4e7e-b727-633d9eceecc5" providerId="ADAL" clId="{3B618B5D-631E-43BA-AFFE-AC20F7D7427A}" dt="2024-05-29T12:54:00.495" v="22" actId="47"/>
        <pc:sldMkLst>
          <pc:docMk/>
          <pc:sldMk cId="1089539632" sldId="318"/>
        </pc:sldMkLst>
      </pc:sldChg>
      <pc:sldChg chg="modSp mod">
        <pc:chgData name="Carlos Andre Bezerra De Goes" userId="56e8e006-1b31-4e7e-b727-633d9eceecc5" providerId="ADAL" clId="{3B618B5D-631E-43BA-AFFE-AC20F7D7427A}" dt="2024-05-29T12:45:19.044" v="0" actId="6549"/>
        <pc:sldMkLst>
          <pc:docMk/>
          <pc:sldMk cId="1402755745" sldId="325"/>
        </pc:sldMkLst>
        <pc:spChg chg="mod">
          <ac:chgData name="Carlos Andre Bezerra De Goes" userId="56e8e006-1b31-4e7e-b727-633d9eceecc5" providerId="ADAL" clId="{3B618B5D-631E-43BA-AFFE-AC20F7D7427A}" dt="2024-05-29T12:45:19.044" v="0" actId="6549"/>
          <ac:spMkLst>
            <pc:docMk/>
            <pc:sldMk cId="1402755745" sldId="325"/>
            <ac:spMk id="5" creationId="{ACFAB4D4-40C4-6685-0024-A1681286255C}"/>
          </ac:spMkLst>
        </pc:spChg>
      </pc:sldChg>
    </pc:docChg>
  </pc:docChgLst>
  <pc:docChgLst>
    <pc:chgData name="Carlos Andre Bezerra De Goes" userId="56e8e006-1b31-4e7e-b727-633d9eceecc5" providerId="ADAL" clId="{8F6B9423-BC3B-4D57-A025-67C05F25AD37}"/>
    <pc:docChg chg="undo custSel addSld modSld">
      <pc:chgData name="Carlos Andre Bezerra De Goes" userId="56e8e006-1b31-4e7e-b727-633d9eceecc5" providerId="ADAL" clId="{8F6B9423-BC3B-4D57-A025-67C05F25AD37}" dt="2024-03-14T05:25:21.528" v="548" actId="20577"/>
      <pc:docMkLst>
        <pc:docMk/>
      </pc:docMkLst>
      <pc:sldChg chg="modSp mod">
        <pc:chgData name="Carlos Andre Bezerra De Goes" userId="56e8e006-1b31-4e7e-b727-633d9eceecc5" providerId="ADAL" clId="{8F6B9423-BC3B-4D57-A025-67C05F25AD37}" dt="2024-03-14T05:16:29.087" v="57" actId="20577"/>
        <pc:sldMkLst>
          <pc:docMk/>
          <pc:sldMk cId="3239240008" sldId="256"/>
        </pc:sldMkLst>
        <pc:spChg chg="mod">
          <ac:chgData name="Carlos Andre Bezerra De Goes" userId="56e8e006-1b31-4e7e-b727-633d9eceecc5" providerId="ADAL" clId="{8F6B9423-BC3B-4D57-A025-67C05F25AD37}" dt="2024-03-14T05:16:29.087" v="57" actId="20577"/>
          <ac:spMkLst>
            <pc:docMk/>
            <pc:sldMk cId="3239240008" sldId="256"/>
            <ac:spMk id="3" creationId="{891B3E9E-D994-4BCF-BB97-DBC3A99304AD}"/>
          </ac:spMkLst>
        </pc:spChg>
      </pc:sldChg>
      <pc:sldChg chg="modSp add mod">
        <pc:chgData name="Carlos Andre Bezerra De Goes" userId="56e8e006-1b31-4e7e-b727-633d9eceecc5" providerId="ADAL" clId="{8F6B9423-BC3B-4D57-A025-67C05F25AD37}" dt="2024-03-14T05:25:21.528" v="548" actId="20577"/>
        <pc:sldMkLst>
          <pc:docMk/>
          <pc:sldMk cId="1402755745" sldId="325"/>
        </pc:sldMkLst>
        <pc:spChg chg="mod">
          <ac:chgData name="Carlos Andre Bezerra De Goes" userId="56e8e006-1b31-4e7e-b727-633d9eceecc5" providerId="ADAL" clId="{8F6B9423-BC3B-4D57-A025-67C05F25AD37}" dt="2024-03-14T05:17:20.556" v="62" actId="20577"/>
          <ac:spMkLst>
            <pc:docMk/>
            <pc:sldMk cId="1402755745" sldId="325"/>
            <ac:spMk id="2" creationId="{43127689-D523-B871-52BA-40998CB6536B}"/>
          </ac:spMkLst>
        </pc:spChg>
        <pc:spChg chg="mod">
          <ac:chgData name="Carlos Andre Bezerra De Goes" userId="56e8e006-1b31-4e7e-b727-633d9eceecc5" providerId="ADAL" clId="{8F6B9423-BC3B-4D57-A025-67C05F25AD37}" dt="2024-03-14T05:25:21.528" v="548" actId="20577"/>
          <ac:spMkLst>
            <pc:docMk/>
            <pc:sldMk cId="1402755745" sldId="325"/>
            <ac:spMk id="5" creationId="{ACFAB4D4-40C4-6685-0024-A1681286255C}"/>
          </ac:spMkLst>
        </pc:spChg>
      </pc:sldChg>
    </pc:docChg>
  </pc:docChgLst>
  <pc:docChgLst>
    <pc:chgData name="Gabriel Lara Ibarra" userId="cd35da56-3884-448a-bc95-5ec8509e58b1" providerId="ADAL" clId="{9D6CD73D-48E4-4B04-A65A-FD505D64862A}"/>
    <pc:docChg chg="custSel addSld modSld">
      <pc:chgData name="Gabriel Lara Ibarra" userId="cd35da56-3884-448a-bc95-5ec8509e58b1" providerId="ADAL" clId="{9D6CD73D-48E4-4B04-A65A-FD505D64862A}" dt="2024-05-29T12:55:09.819" v="334" actId="6549"/>
      <pc:docMkLst>
        <pc:docMk/>
      </pc:docMkLst>
      <pc:sldChg chg="modSp add mod">
        <pc:chgData name="Gabriel Lara Ibarra" userId="cd35da56-3884-448a-bc95-5ec8509e58b1" providerId="ADAL" clId="{9D6CD73D-48E4-4B04-A65A-FD505D64862A}" dt="2024-05-29T12:55:09.819" v="334" actId="6549"/>
        <pc:sldMkLst>
          <pc:docMk/>
          <pc:sldMk cId="3813559082" sldId="326"/>
        </pc:sldMkLst>
        <pc:spChg chg="mod">
          <ac:chgData name="Gabriel Lara Ibarra" userId="cd35da56-3884-448a-bc95-5ec8509e58b1" providerId="ADAL" clId="{9D6CD73D-48E4-4B04-A65A-FD505D64862A}" dt="2024-05-29T12:53:13.569" v="14" actId="20577"/>
          <ac:spMkLst>
            <pc:docMk/>
            <pc:sldMk cId="3813559082" sldId="326"/>
            <ac:spMk id="2" creationId="{43127689-D523-B871-52BA-40998CB6536B}"/>
          </ac:spMkLst>
        </pc:spChg>
        <pc:spChg chg="mod">
          <ac:chgData name="Gabriel Lara Ibarra" userId="cd35da56-3884-448a-bc95-5ec8509e58b1" providerId="ADAL" clId="{9D6CD73D-48E4-4B04-A65A-FD505D64862A}" dt="2024-05-29T12:55:09.819" v="334" actId="6549"/>
          <ac:spMkLst>
            <pc:docMk/>
            <pc:sldMk cId="3813559082" sldId="326"/>
            <ac:spMk id="5" creationId="{ACFAB4D4-40C4-6685-0024-A168128625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EF55-8D5E-48AC-A438-FC393131304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EA8-C563-40C1-B68A-BFBF4EFC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EA8-C563-40C1-B68A-BFBF4EFC1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8A3181-B020-441B-9D99-5D7BC770A857}"/>
              </a:ext>
            </a:extLst>
          </p:cNvPr>
          <p:cNvSpPr/>
          <p:nvPr userDrawn="1"/>
        </p:nvSpPr>
        <p:spPr>
          <a:xfrm>
            <a:off x="0" y="1122363"/>
            <a:ext cx="12192000" cy="4135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AF6C1-DA8A-47BC-9482-F3EEA5BEF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402F-3D0E-41EF-9A07-01D40FE4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C177-482D-4F3A-BFA7-66571350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6977C2-D7ED-4A0E-98D0-CA87404E42BD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7D6A-1563-4ADD-BAE3-6D84E5B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AB19-910A-41EE-AEB7-867FB0B9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BDF5-889C-43E2-9FE8-9B5A1D77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B397-EB74-4C13-A02E-2CEE8110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08FA89-8F6D-420D-8890-7311DDB76021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808F-E90D-42AB-A0E8-1CAC59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398-5F08-4BF1-98C1-8D1E9F5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F721A-05DA-456B-ACFE-744E7DE17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1E228-0F77-4961-AC01-6393A911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F562-476E-4585-82B1-774638AD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2F288-EEC4-42CB-962B-7DBA0445421E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78D3-E4AC-4FE4-A789-9788A531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F8B4-7081-4FC0-8BDF-82AFDF0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B569D4-9BBB-4141-830C-957383324331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3FB50-E096-42A7-AF82-4ABCE5C7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491D-7F07-4850-BBD4-BC0408FD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DA36-F600-4D6E-8EB6-BC994B0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02515-F9AF-4379-B335-4DF98DE28E9C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DDEF-389C-4044-8597-094FFC83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298" y="6356350"/>
            <a:ext cx="381000" cy="365125"/>
          </a:xfrm>
        </p:spPr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D54252-D207-4C39-AAA2-ACBAA2B43CB5}"/>
              </a:ext>
            </a:extLst>
          </p:cNvPr>
          <p:cNvSpPr/>
          <p:nvPr userDrawn="1"/>
        </p:nvSpPr>
        <p:spPr>
          <a:xfrm>
            <a:off x="0" y="1709738"/>
            <a:ext cx="12192000" cy="43799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EEC1C-F328-4C5D-8233-0E443DB6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8C24-D394-42B8-B9B0-8843422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BD67-F35F-4F2B-A433-1331B15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D0E52F-223D-40F2-8D54-45AE81C08FC9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DCB4-E62C-4051-AEBC-6D25A7F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3E5-08EB-4CBB-A0C9-92EAA01D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ADF7-A063-44E4-AB36-4DF293F5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4478-B7FF-4441-B1FF-DD8D757E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59F6-35DC-4135-9D62-79CD8069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489F16-13A0-4EE4-92CE-0FB645991B0B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7B614-6A5E-47D7-B76D-02E7680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677F0-1112-4D77-8E4C-DC5BF0A1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CFC-83CB-4BDE-B90F-51C106B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B00A-635E-4ABE-B53A-4A5B7DCF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F278-CAA0-442C-B59C-633EC48A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196A9-B0D0-4736-A835-55D3D4EE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94CD0-BA4E-405F-8B26-158325B2D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36EFB-A69B-478F-B8C7-7E08926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9EAA63-214B-4F18-A217-B0B89058A958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5621E-80FA-4687-A5DC-C64A186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CAC1-172C-4DCD-8EE9-8B419DBE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562A-7FA6-45C1-94C0-D897196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E7D45-7C5F-488D-B2BB-94AB559C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5F81BC-7872-48EE-AA51-A18C150CFD4F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14EC3-B047-4006-8972-B696C2B8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DB94F-CC72-40B4-AF19-93F423F5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68DCA-C6BB-4034-A4DB-5DCEAF9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9E6BDE-9616-4063-9BA3-33515E7DD15F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9D01D-2FC8-4788-A16E-6EE33D0E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E737-760A-4668-8785-49B12F23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83C8-65A4-470A-AD67-3B2C5EDA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A311-C64B-4EBB-BA27-F88DFDD6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6AEC-D56B-4C45-958F-6A791245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FAE6-3FEE-49BF-A97F-97BB896D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7C980-1D6C-4484-BB57-21135927F1D8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33D2-DC55-44AF-9C5C-31746D8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8605-8BAC-4B5E-91BC-B5B93B9C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B706-4C11-4A08-9F25-25E1186F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4C37-4111-4EF7-B0CA-61C8199A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5B23-DF67-4856-9A3B-EC0A2367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D8C6-CE19-4410-A282-3126D285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DA51F-148A-4967-B654-BB89D27E2641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C1D8-B5B2-4CCF-9334-EB59942C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147CB-2EEE-45BC-A99D-41AD0B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ABF18-A2AC-4A87-A2AC-1EAECD0B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99E1-A5FC-47C2-9B14-9BD0ACAA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0F94-6645-4CDE-A071-24382EC6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0550" y="6357848"/>
            <a:ext cx="37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The World Bank Group - Logos Download">
            <a:extLst>
              <a:ext uri="{FF2B5EF4-FFF2-40B4-BE49-F238E27FC236}">
                <a16:creationId xmlns:a16="http://schemas.microsoft.com/office/drawing/2014/main" id="{67159FE5-4EFD-493C-84FF-30955050AE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" y="6311900"/>
            <a:ext cx="220332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020E-EC2B-49F8-A4D3-86D3F1A7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214438"/>
            <a:ext cx="11525250" cy="2387600"/>
          </a:xfrm>
        </p:spPr>
        <p:txBody>
          <a:bodyPr>
            <a:normAutofit/>
          </a:bodyPr>
          <a:lstStyle/>
          <a:p>
            <a:r>
              <a:rPr lang="en-US"/>
              <a:t>Foreign Demand Shocks and Regional Dynamics: Evidence from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B3E9E-D994-4BCF-BB97-DBC3A9930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Carlos </a:t>
            </a:r>
            <a:r>
              <a:rPr lang="en-US" err="1"/>
              <a:t>Góes</a:t>
            </a:r>
            <a:r>
              <a:rPr lang="en-US"/>
              <a:t>, </a:t>
            </a:r>
            <a:r>
              <a:rPr lang="it-IT"/>
              <a:t>Otávio Concei</a:t>
            </a:r>
            <a:r>
              <a:rPr lang="pt-BR"/>
              <a:t>çã</a:t>
            </a:r>
            <a:r>
              <a:rPr lang="it-IT"/>
              <a:t>o, </a:t>
            </a:r>
            <a:r>
              <a:rPr lang="es-ES"/>
              <a:t>Gabriel Lara, and Gladys Lopez-Acevedo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7BF7F-40BB-4600-B1FC-A29F7072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/>
                  <a:t>Instrument: weighted average of foreign GDP growth by industry exposure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/>
              </a:p>
              <a:p>
                <a:r>
                  <a:rPr lang="pt-BR"/>
                  <a:t>First-stage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βΔ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Second Stage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∈{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−3,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−2,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0,1,2,3… 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Two stage least squares with local projections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3EC722A-0EE9-3E81-890A-332F5CC08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8" y="1690689"/>
            <a:ext cx="7195127" cy="4796751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B87D27-877B-EF85-7EF1-67AE64C8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Instrument is relevant: First Stage F-stat &gt; 53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/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>
                    <a:latin typeface="Helvetica" panose="020B0604020202020204" pitchFamily="34" charset="0"/>
                    <a:cs typeface="Helvetica" panose="020B0604020202020204" pitchFamily="34" charset="0"/>
                  </a:rPr>
                  <a:t>Note: this is a </a:t>
                </a:r>
                <a:r>
                  <a:rPr lang="en-US" sz="105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binscatter</a:t>
                </a:r>
                <a:r>
                  <a:rPr lang="en-US" sz="1050">
                    <a:latin typeface="Helvetica" panose="020B0604020202020204" pitchFamily="34" charset="0"/>
                    <a:cs typeface="Helvetica" panose="020B0604020202020204" pitchFamily="34" charset="0"/>
                  </a:rPr>
                  <a:t> that reproduces the slope of regressing the observed growth in exports on the instrument, with region-fixed effects. The underlying regression has N=10,715,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𝛽</m:t>
                    </m:r>
                  </m:oMath>
                </a14:m>
                <a:r>
                  <a:rPr lang="en-US" sz="1050">
                    <a:latin typeface="Helvetica" panose="020B0604020202020204" pitchFamily="34" charset="0"/>
                    <a:cs typeface="Helvetica" panose="020B0604020202020204" pitchFamily="34" charset="0"/>
                  </a:rPr>
                  <a:t>=4.025 and t-stat = 7.3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4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instrument valid?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/>
              <a:t>We are leveraging:</a:t>
            </a:r>
          </a:p>
          <a:p>
            <a:pPr lvl="1"/>
            <a:r>
              <a:rPr lang="pt-BR"/>
              <a:t>differential exposure of each industry within a state to foreign demand shocks in each destination market</a:t>
            </a:r>
          </a:p>
          <a:p>
            <a:pPr lvl="1"/>
            <a:r>
              <a:rPr lang="pt-BR"/>
              <a:t>differential exposure of each local labor market to different industries</a:t>
            </a:r>
          </a:p>
          <a:p>
            <a:r>
              <a:rPr lang="pt-BR"/>
              <a:t>Critical assumption: every microregion in Brazil is small relative to global demand of a given industry</a:t>
            </a:r>
          </a:p>
          <a:p>
            <a:r>
              <a:rPr lang="pt-BR"/>
              <a:t>Exclusion restriction: changes in foreign demand are uncorrelated with the distribution of unobserved factors that drive changes across 558 local labor markets</a:t>
            </a:r>
          </a:p>
          <a:p>
            <a:pPr lvl="1"/>
            <a:endParaRPr lang="pt-BR"/>
          </a:p>
          <a:p>
            <a:endParaRPr lang="pt-BR"/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3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horizon-specific elasticity of formal employment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53CCBA-576F-EF29-BB54-741B0C5F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26" y="1764146"/>
            <a:ext cx="7640781" cy="509385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No evidence of pre-trends</a:t>
            </a:r>
          </a:p>
          <a:p>
            <a:endParaRPr lang="pt-BR" sz="2400"/>
          </a:p>
          <a:p>
            <a:r>
              <a:rPr lang="pt-BR" sz="2400"/>
              <a:t>Clear break in trend when the shock hits</a:t>
            </a:r>
          </a:p>
          <a:p>
            <a:endParaRPr lang="pt-BR" sz="2400"/>
          </a:p>
          <a:p>
            <a:r>
              <a:rPr lang="pt-BR" sz="2400"/>
              <a:t>1% exogenous increase in exports:</a:t>
            </a:r>
          </a:p>
          <a:p>
            <a:pPr lvl="1"/>
            <a:r>
              <a:rPr lang="pt-BR" sz="2000"/>
              <a:t>+0.25% increase in formal employment in SR</a:t>
            </a:r>
          </a:p>
          <a:p>
            <a:pPr lvl="1"/>
            <a:r>
              <a:rPr lang="pt-BR" sz="2000"/>
              <a:t>+0.10% increase in formal employment in LR</a:t>
            </a:r>
          </a:p>
          <a:p>
            <a:pPr lvl="1"/>
            <a:endParaRPr lang="pt-BR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67AC3-DB97-C5CB-1215-81AA2C4C6E5F}"/>
              </a:ext>
            </a:extLst>
          </p:cNvPr>
          <p:cNvSpPr txBox="1"/>
          <p:nvPr/>
        </p:nvSpPr>
        <p:spPr>
          <a:xfrm>
            <a:off x="7312149" y="2022542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Formal</a:t>
            </a:r>
          </a:p>
          <a:p>
            <a:r>
              <a:rPr lang="en-US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128222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443345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Both male and female employment respond positively...</a:t>
            </a:r>
            <a:endParaRPr lang="pt-BR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4558-8AA2-4DD5-CEEC-6A1790C8D292}"/>
              </a:ext>
            </a:extLst>
          </p:cNvPr>
          <p:cNvSpPr txBox="1">
            <a:spLocks/>
          </p:cNvSpPr>
          <p:nvPr/>
        </p:nvSpPr>
        <p:spPr>
          <a:xfrm>
            <a:off x="6483927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...but effects on female employment are subdue faster.</a:t>
            </a:r>
            <a:endParaRPr lang="pt-BR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65D955-B772-C2C0-BFD2-AA87CC79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18" y="2705875"/>
            <a:ext cx="6172200" cy="411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A48EC-7DAD-D439-5DF6-9ABE4305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99"/>
            <a:ext cx="6172200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578225-09F7-D370-EE16-204378CABA2D}"/>
              </a:ext>
            </a:extLst>
          </p:cNvPr>
          <p:cNvSpPr txBox="1"/>
          <p:nvPr/>
        </p:nvSpPr>
        <p:spPr>
          <a:xfrm>
            <a:off x="2131415" y="2964651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Male formal</a:t>
            </a:r>
          </a:p>
          <a:p>
            <a:r>
              <a:rPr lang="en-US">
                <a:highlight>
                  <a:srgbClr val="C0C0C0"/>
                </a:highlight>
              </a:rPr>
              <a:t>employment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9ECB0-9447-D643-E9F8-A81C59C89647}"/>
              </a:ext>
            </a:extLst>
          </p:cNvPr>
          <p:cNvSpPr txBox="1"/>
          <p:nvPr/>
        </p:nvSpPr>
        <p:spPr>
          <a:xfrm>
            <a:off x="8422533" y="2929548"/>
            <a:ext cx="153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Female formal</a:t>
            </a:r>
          </a:p>
          <a:p>
            <a:r>
              <a:rPr lang="en-US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231663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horizon-specific elasticity of real average wages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Effect builds up with a lag</a:t>
            </a:r>
          </a:p>
          <a:p>
            <a:pPr lvl="1"/>
            <a:r>
              <a:rPr lang="pt-BR" sz="2000"/>
              <a:t>sticky wages?</a:t>
            </a:r>
          </a:p>
          <a:p>
            <a:pPr lvl="1"/>
            <a:r>
              <a:rPr lang="pt-BR" sz="2000"/>
              <a:t>are the gains for incumbents or entrants?</a:t>
            </a:r>
          </a:p>
          <a:p>
            <a:endParaRPr lang="pt-BR" sz="2400"/>
          </a:p>
          <a:p>
            <a:r>
              <a:rPr lang="pt-BR" sz="2400"/>
              <a:t>1% exogenous increase in exports:</a:t>
            </a:r>
          </a:p>
          <a:p>
            <a:pPr lvl="1"/>
            <a:r>
              <a:rPr lang="pt-BR" sz="2000"/>
              <a:t>&lt;0.1% increase in real wages in SR</a:t>
            </a:r>
          </a:p>
          <a:p>
            <a:pPr lvl="1"/>
            <a:r>
              <a:rPr lang="pt-BR" sz="2000"/>
              <a:t>+0.2% increase in real wages in LR</a:t>
            </a:r>
          </a:p>
          <a:p>
            <a:pPr lvl="1"/>
            <a:endParaRPr lang="pt-BR" sz="200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B2717A2-36F4-9E5B-B8AE-9C413B69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81" y="1764792"/>
            <a:ext cx="7639812" cy="509320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B62679-CC26-9D40-66B5-F0F5CDE7DD53}"/>
              </a:ext>
            </a:extLst>
          </p:cNvPr>
          <p:cNvSpPr txBox="1"/>
          <p:nvPr/>
        </p:nvSpPr>
        <p:spPr>
          <a:xfrm>
            <a:off x="7496876" y="2031778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Real average</a:t>
            </a:r>
          </a:p>
          <a:p>
            <a:r>
              <a:rPr lang="en-US">
                <a:highlight>
                  <a:srgbClr val="C0C0C0"/>
                </a:highlight>
              </a:rPr>
              <a:t>wages</a:t>
            </a:r>
          </a:p>
        </p:txBody>
      </p:sp>
    </p:spTree>
    <p:extLst>
      <p:ext uri="{BB962C8B-B14F-4D97-AF65-F5344CB8AC3E}">
        <p14:creationId xmlns:p14="http://schemas.microsoft.com/office/powerpoint/2010/main" val="200654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409747-2EC0-B2B1-997E-E606124C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84" y="2631929"/>
            <a:ext cx="61722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B40E8-4A78-6AD3-E041-17776C10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0" y="2631929"/>
            <a:ext cx="61722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443345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Effects on male wages are positive... </a:t>
            </a:r>
            <a:endParaRPr lang="pt-BR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4558-8AA2-4DD5-CEEC-6A1790C8D292}"/>
              </a:ext>
            </a:extLst>
          </p:cNvPr>
          <p:cNvSpPr txBox="1">
            <a:spLocks/>
          </p:cNvSpPr>
          <p:nvPr/>
        </p:nvSpPr>
        <p:spPr>
          <a:xfrm>
            <a:off x="6483927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...but smaller than effects on female wages</a:t>
            </a:r>
            <a:endParaRPr lang="pt-BR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78225-09F7-D370-EE16-204378CABA2D}"/>
              </a:ext>
            </a:extLst>
          </p:cNvPr>
          <p:cNvSpPr txBox="1"/>
          <p:nvPr/>
        </p:nvSpPr>
        <p:spPr>
          <a:xfrm>
            <a:off x="2131415" y="2964651"/>
            <a:ext cx="17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Male real wages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9ECB0-9447-D643-E9F8-A81C59C89647}"/>
              </a:ext>
            </a:extLst>
          </p:cNvPr>
          <p:cNvSpPr txBox="1"/>
          <p:nvPr/>
        </p:nvSpPr>
        <p:spPr>
          <a:xfrm>
            <a:off x="8422533" y="292954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Female real wages</a:t>
            </a:r>
          </a:p>
        </p:txBody>
      </p:sp>
    </p:spTree>
    <p:extLst>
      <p:ext uri="{BB962C8B-B14F-4D97-AF65-F5344CB8AC3E}">
        <p14:creationId xmlns:p14="http://schemas.microsoft.com/office/powerpoint/2010/main" val="375211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err="1"/>
              <a:t>Run</a:t>
            </a:r>
            <a:r>
              <a:rPr lang="pt-BR"/>
              <a:t> </a:t>
            </a:r>
            <a:r>
              <a:rPr lang="pt-BR" err="1"/>
              <a:t>analyses</a:t>
            </a:r>
            <a:r>
              <a:rPr lang="pt-BR"/>
              <a:t> for Other </a:t>
            </a:r>
            <a:r>
              <a:rPr lang="pt-BR" err="1"/>
              <a:t>groups</a:t>
            </a:r>
            <a:r>
              <a:rPr lang="pt-BR"/>
              <a:t> of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population</a:t>
            </a:r>
            <a:r>
              <a:rPr lang="pt-BR"/>
              <a:t> (i.e. </a:t>
            </a:r>
            <a:r>
              <a:rPr lang="pt-BR" err="1"/>
              <a:t>race</a:t>
            </a:r>
            <a:r>
              <a:rPr lang="pt-BR"/>
              <a:t>)</a:t>
            </a:r>
          </a:p>
          <a:p>
            <a:endParaRPr lang="pt-BR"/>
          </a:p>
          <a:p>
            <a:r>
              <a:rPr lang="pt-BR" err="1"/>
              <a:t>Complement</a:t>
            </a:r>
            <a:r>
              <a:rPr lang="pt-BR"/>
              <a:t> </a:t>
            </a:r>
            <a:r>
              <a:rPr lang="pt-BR" err="1"/>
              <a:t>analysis</a:t>
            </a:r>
            <a:r>
              <a:rPr lang="pt-BR"/>
              <a:t> </a:t>
            </a:r>
            <a:r>
              <a:rPr lang="pt-BR" err="1"/>
              <a:t>with</a:t>
            </a:r>
            <a:r>
              <a:rPr lang="pt-BR"/>
              <a:t> informal LM </a:t>
            </a:r>
            <a:r>
              <a:rPr lang="pt-BR" err="1"/>
              <a:t>using</a:t>
            </a:r>
            <a:r>
              <a:rPr lang="pt-BR"/>
              <a:t> </a:t>
            </a:r>
            <a:r>
              <a:rPr lang="pt-BR" err="1"/>
              <a:t>two</a:t>
            </a:r>
            <a:r>
              <a:rPr lang="pt-BR"/>
              <a:t> rounds of </a:t>
            </a:r>
            <a:r>
              <a:rPr lang="pt-BR" err="1"/>
              <a:t>census</a:t>
            </a:r>
            <a:endParaRPr lang="pt-BR"/>
          </a:p>
          <a:p>
            <a:endParaRPr lang="pt-BR"/>
          </a:p>
          <a:p>
            <a:r>
              <a:rPr lang="pt-BR" err="1"/>
              <a:t>Exploratory</a:t>
            </a:r>
            <a:r>
              <a:rPr lang="pt-BR"/>
              <a:t>: identify ‘</a:t>
            </a:r>
            <a:r>
              <a:rPr lang="pt-BR" err="1"/>
              <a:t>green</a:t>
            </a:r>
            <a:r>
              <a:rPr lang="pt-BR"/>
              <a:t>’ </a:t>
            </a:r>
            <a:r>
              <a:rPr lang="pt-BR" err="1"/>
              <a:t>or</a:t>
            </a:r>
            <a:r>
              <a:rPr lang="pt-BR"/>
              <a:t> ‘</a:t>
            </a:r>
            <a:r>
              <a:rPr lang="pt-BR" err="1"/>
              <a:t>brown</a:t>
            </a:r>
            <a:r>
              <a:rPr lang="pt-BR"/>
              <a:t>’ </a:t>
            </a:r>
            <a:r>
              <a:rPr lang="pt-BR" err="1"/>
              <a:t>sectors</a:t>
            </a:r>
            <a:r>
              <a:rPr lang="pt-BR"/>
              <a:t> in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economy</a:t>
            </a:r>
            <a:r>
              <a:rPr lang="pt-BR"/>
              <a:t> and </a:t>
            </a:r>
            <a:r>
              <a:rPr lang="pt-BR" err="1"/>
              <a:t>estimate</a:t>
            </a:r>
            <a:r>
              <a:rPr lang="pt-BR"/>
              <a:t> </a:t>
            </a:r>
            <a:r>
              <a:rPr lang="pt-BR" err="1"/>
              <a:t>heterogeneous</a:t>
            </a:r>
            <a:r>
              <a:rPr lang="pt-BR"/>
              <a:t> </a:t>
            </a:r>
            <a:r>
              <a:rPr lang="pt-BR" err="1"/>
              <a:t>effects</a:t>
            </a:r>
            <a:r>
              <a:rPr lang="pt-BR"/>
              <a:t> 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9F5-02E2-8933-0169-785426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cycle of exports in Brazil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1458-DE20-A8F3-0223-71C4EC66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5DBDDD-19D7-8CC1-F1C2-60C70D0274C8}"/>
              </a:ext>
            </a:extLst>
          </p:cNvPr>
          <p:cNvSpPr txBox="1">
            <a:spLocks/>
          </p:cNvSpPr>
          <p:nvPr/>
        </p:nvSpPr>
        <p:spPr>
          <a:xfrm>
            <a:off x="839788" y="222465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/>
              <a:t>In aggregate terms, real exports are about 3x from larger than 25 years ago but about 25% down from the 2010 peak.</a:t>
            </a:r>
          </a:p>
          <a:p>
            <a:pPr marL="342900" indent="-342900"/>
            <a:r>
              <a:rPr lang="pt-BR"/>
              <a:t>At a macro-level (1-digit industry) the cycle is a combination of a continuous expansion of agro; a large cycle of oil; and a volatile manufacturing sector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F4133E-52EA-6102-2622-C854A0AC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7819"/>
            <a:ext cx="5972123" cy="398141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B04D242-BF75-8D07-6129-F3FF75C83ED6}"/>
              </a:ext>
            </a:extLst>
          </p:cNvPr>
          <p:cNvSpPr txBox="1">
            <a:spLocks/>
          </p:cNvSpPr>
          <p:nvPr/>
        </p:nvSpPr>
        <p:spPr>
          <a:xfrm>
            <a:off x="6745288" y="590923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look across states?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A00D5D7-4073-0F6C-38D0-6C4C0D6D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2437881"/>
            <a:ext cx="5915118" cy="3943412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1BF941A-0249-4CBA-AFB6-768CE790F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229"/>
            <a:ext cx="5911597" cy="3941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61320-DE61-F16F-4E93-6A5F7F50E716}"/>
              </a:ext>
            </a:extLst>
          </p:cNvPr>
          <p:cNvSpPr txBox="1"/>
          <p:nvPr/>
        </p:nvSpPr>
        <p:spPr>
          <a:xfrm>
            <a:off x="839788" y="1772833"/>
            <a:ext cx="400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Average levels of exports increased for most states...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53795-3FF7-9F0A-F1D5-718B28274296}"/>
              </a:ext>
            </a:extLst>
          </p:cNvPr>
          <p:cNvSpPr txBox="1"/>
          <p:nvPr/>
        </p:nvSpPr>
        <p:spPr>
          <a:xfrm>
            <a:off x="6931882" y="1628570"/>
            <a:ext cx="442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...and while the common story about agriculture does matter, there are some complementarieties between agriculture and manufacturing  at play...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C912F91-40FF-A965-6A43-7F9EF1212202}"/>
              </a:ext>
            </a:extLst>
          </p:cNvPr>
          <p:cNvSpPr txBox="1">
            <a:spLocks/>
          </p:cNvSpPr>
          <p:nvPr/>
        </p:nvSpPr>
        <p:spPr>
          <a:xfrm>
            <a:off x="6850026" y="621388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388320-26E7-8489-1368-92EBAD43F250}"/>
              </a:ext>
            </a:extLst>
          </p:cNvPr>
          <p:cNvSpPr txBox="1">
            <a:spLocks/>
          </p:cNvSpPr>
          <p:nvPr/>
        </p:nvSpPr>
        <p:spPr>
          <a:xfrm>
            <a:off x="839788" y="6213883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9C0F408-4F88-F89C-B9D7-2C631DB7E1F2}"/>
              </a:ext>
            </a:extLst>
          </p:cNvPr>
          <p:cNvSpPr txBox="1">
            <a:spLocks/>
          </p:cNvSpPr>
          <p:nvPr/>
        </p:nvSpPr>
        <p:spPr>
          <a:xfrm>
            <a:off x="914984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9989B8-8A34-BCBE-34A6-37638C5D6925}"/>
              </a:ext>
            </a:extLst>
          </p:cNvPr>
          <p:cNvSpPr txBox="1">
            <a:spLocks/>
          </p:cNvSpPr>
          <p:nvPr/>
        </p:nvSpPr>
        <p:spPr>
          <a:xfrm>
            <a:off x="6830102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3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AB2CA2-CDA9-605B-1606-084B0688B26B}"/>
              </a:ext>
            </a:extLst>
          </p:cNvPr>
          <p:cNvSpPr txBox="1">
            <a:spLocks/>
          </p:cNvSpPr>
          <p:nvPr/>
        </p:nvSpPr>
        <p:spPr>
          <a:xfrm>
            <a:off x="839788" y="217602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/>
              <a:t>More than half of Brazilian municipalities did not export in 2022</a:t>
            </a:r>
          </a:p>
          <a:p>
            <a:pPr marL="342900" indent="-342900"/>
            <a:r>
              <a:rPr lang="pt-BR" sz="2000"/>
              <a:t>Among the top 20 largest cities in Brazil, only Rio de Janeiro-RJ ($3,303), Curitiba-PR ($1,367), Guarulhos-SP ($1,591), and São Luís-MA ($1,838) have per capita exports larger than $1,000.</a:t>
            </a:r>
          </a:p>
          <a:p>
            <a:pPr marL="342900" indent="-342900"/>
            <a:r>
              <a:rPr lang="pt-BR" sz="2000"/>
              <a:t>However, some smaller municipalities have very high exposure to exports.</a:t>
            </a:r>
          </a:p>
          <a:p>
            <a:pPr marL="342900" indent="-342900"/>
            <a:endParaRPr lang="pt-BR"/>
          </a:p>
          <a:p>
            <a:pPr marL="342900" indent="-342900"/>
            <a:endParaRPr lang="pt-BR"/>
          </a:p>
          <a:p>
            <a:pPr marL="342900" indent="-342900"/>
            <a:endParaRPr lang="en-US"/>
          </a:p>
        </p:txBody>
      </p:sp>
      <p:pic>
        <p:nvPicPr>
          <p:cNvPr id="6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67E63BEC-6D2A-46FD-FCE7-BFE8159C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4" y="1035094"/>
            <a:ext cx="5822906" cy="582290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7299EBA-1BCE-49DB-D72A-4AA2107243DB}"/>
              </a:ext>
            </a:extLst>
          </p:cNvPr>
          <p:cNvSpPr txBox="1">
            <a:spLocks/>
          </p:cNvSpPr>
          <p:nvPr/>
        </p:nvSpPr>
        <p:spPr>
          <a:xfrm>
            <a:off x="7037582" y="1207657"/>
            <a:ext cx="4876216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A77D5A9-CDD8-50BA-920C-414C4C04C09D}"/>
              </a:ext>
            </a:extLst>
          </p:cNvPr>
          <p:cNvSpPr txBox="1">
            <a:spLocks/>
          </p:cNvSpPr>
          <p:nvPr/>
        </p:nvSpPr>
        <p:spPr>
          <a:xfrm>
            <a:off x="7063734" y="6471897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E5AC3-F10D-C88B-167E-496054159862}"/>
              </a:ext>
            </a:extLst>
          </p:cNvPr>
          <p:cNvSpPr txBox="1">
            <a:spLocks/>
          </p:cNvSpPr>
          <p:nvPr/>
        </p:nvSpPr>
        <p:spPr>
          <a:xfrm>
            <a:off x="9830551" y="568875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52ED4-B949-8C6C-CCED-33217D1FC678}"/>
              </a:ext>
            </a:extLst>
          </p:cNvPr>
          <p:cNvSpPr txBox="1">
            <a:spLocks/>
          </p:cNvSpPr>
          <p:nvPr/>
        </p:nvSpPr>
        <p:spPr>
          <a:xfrm>
            <a:off x="9988722" y="5527522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948B-5EBE-ADFC-7F94-C5213E5E328E}"/>
              </a:ext>
            </a:extLst>
          </p:cNvPr>
          <p:cNvSpPr txBox="1">
            <a:spLocks/>
          </p:cNvSpPr>
          <p:nvPr/>
        </p:nvSpPr>
        <p:spPr>
          <a:xfrm>
            <a:off x="10065344" y="506899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Duque de Caxias,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A354-2C3D-3FBD-A4DF-830A8D1B9A43}"/>
              </a:ext>
            </a:extLst>
          </p:cNvPr>
          <p:cNvSpPr txBox="1">
            <a:spLocks/>
          </p:cNvSpPr>
          <p:nvPr/>
        </p:nvSpPr>
        <p:spPr>
          <a:xfrm>
            <a:off x="9629649" y="1798624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406FF-8D24-3D67-8C2C-0F52F9C513FB}"/>
              </a:ext>
            </a:extLst>
          </p:cNvPr>
          <p:cNvSpPr txBox="1">
            <a:spLocks/>
          </p:cNvSpPr>
          <p:nvPr/>
        </p:nvSpPr>
        <p:spPr>
          <a:xfrm>
            <a:off x="10276804" y="2205647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7EC6-C636-1A65-A158-D5643ED3CCD4}"/>
              </a:ext>
            </a:extLst>
          </p:cNvPr>
          <p:cNvSpPr txBox="1">
            <a:spLocks/>
          </p:cNvSpPr>
          <p:nvPr/>
        </p:nvSpPr>
        <p:spPr>
          <a:xfrm>
            <a:off x="10605879" y="247567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Ilhabela,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71FAF-AB88-62F7-39AC-185667261F10}"/>
              </a:ext>
            </a:extLst>
          </p:cNvPr>
          <p:cNvSpPr txBox="1">
            <a:spLocks/>
          </p:cNvSpPr>
          <p:nvPr/>
        </p:nvSpPr>
        <p:spPr>
          <a:xfrm>
            <a:off x="9769753" y="2688771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1DDC2-9150-15AD-F881-2EC274281D10}"/>
              </a:ext>
            </a:extLst>
          </p:cNvPr>
          <p:cNvSpPr txBox="1">
            <a:spLocks/>
          </p:cNvSpPr>
          <p:nvPr/>
        </p:nvSpPr>
        <p:spPr>
          <a:xfrm>
            <a:off x="9602665" y="2939007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Conceição do Mato Adentro,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67668AC-B424-609B-19AD-05C05ACF052E}"/>
              </a:ext>
            </a:extLst>
          </p:cNvPr>
          <p:cNvSpPr>
            <a:spLocks/>
          </p:cNvSpPr>
          <p:nvPr/>
        </p:nvSpPr>
        <p:spPr>
          <a:xfrm rot="16200000">
            <a:off x="8357514" y="4377444"/>
            <a:ext cx="341873" cy="27812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FEBAC-9ABB-2BD4-4722-BE54F791958A}"/>
              </a:ext>
            </a:extLst>
          </p:cNvPr>
          <p:cNvSpPr txBox="1">
            <a:spLocks/>
          </p:cNvSpPr>
          <p:nvPr/>
        </p:nvSpPr>
        <p:spPr>
          <a:xfrm>
            <a:off x="7137838" y="5366287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more than half of municipalities do not export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3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5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229003-E19F-BDF4-AB5B-F08734342483}"/>
              </a:ext>
            </a:extLst>
          </p:cNvPr>
          <p:cNvSpPr txBox="1">
            <a:spLocks/>
          </p:cNvSpPr>
          <p:nvPr/>
        </p:nvSpPr>
        <p:spPr>
          <a:xfrm>
            <a:off x="839788" y="17827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(Vale </a:t>
            </a:r>
            <a:r>
              <a:rPr lang="pt-BR" i="1">
                <a:latin typeface="Helvetica" panose="020B0604020202020204" pitchFamily="34" charset="0"/>
                <a:cs typeface="Helvetica" panose="020B0604020202020204" pitchFamily="34" charset="0"/>
              </a:rPr>
              <a:t>Brucutu</a:t>
            </a:r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 Mining Site)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5EEB5C0-B27F-CFD8-9054-653AB3BCA0C4}"/>
              </a:ext>
            </a:extLst>
          </p:cNvPr>
          <p:cNvSpPr txBox="1">
            <a:spLocks/>
          </p:cNvSpPr>
          <p:nvPr/>
        </p:nvSpPr>
        <p:spPr>
          <a:xfrm>
            <a:off x="6172200" y="1782763"/>
            <a:ext cx="5183188" cy="8239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(Embraer Production Plant)</a:t>
            </a:r>
            <a:endParaRPr 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Mina de Brucutu, da Vale, em São Gonçalo do Rio Abaixo (MG). Foto ...">
            <a:extLst>
              <a:ext uri="{FF2B5EF4-FFF2-40B4-BE49-F238E27FC236}">
                <a16:creationId xmlns:a16="http://schemas.microsoft.com/office/drawing/2014/main" id="{AD62C725-21F0-4C38-F96E-9456995B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2721240"/>
            <a:ext cx="5686697" cy="34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om fábrica da Embraer, Gavião Peixoto sobe 397 posições e lidera ...">
            <a:extLst>
              <a:ext uri="{FF2B5EF4-FFF2-40B4-BE49-F238E27FC236}">
                <a16:creationId xmlns:a16="http://schemas.microsoft.com/office/drawing/2014/main" id="{4A752C9B-8057-4A46-8FF2-6C031FB5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1240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8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001"/>
            <a:ext cx="10515600" cy="1690688"/>
          </a:xfrm>
        </p:spPr>
        <p:txBody>
          <a:bodyPr/>
          <a:lstStyle/>
          <a:p>
            <a:r>
              <a:rPr lang="pt-BR" sz="4400"/>
              <a:t>Looking at the distribution over space, one can see the takeoff of the countryside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map of brazil with a graph&#10;&#10;Description automatically generated">
            <a:extLst>
              <a:ext uri="{FF2B5EF4-FFF2-40B4-BE49-F238E27FC236}">
                <a16:creationId xmlns:a16="http://schemas.microsoft.com/office/drawing/2014/main" id="{0B13E926-621D-13F9-FB61-B4C322EA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7" y="1340704"/>
            <a:ext cx="5669280" cy="5669280"/>
          </a:xfrm>
          <a:prstGeom prst="rect">
            <a:avLst/>
          </a:prstGeom>
        </p:spPr>
      </p:pic>
      <p:pic>
        <p:nvPicPr>
          <p:cNvPr id="6" name="Picture 5" descr="A map of brazil with different colored areas&#10;&#10;Description automatically generated">
            <a:extLst>
              <a:ext uri="{FF2B5EF4-FFF2-40B4-BE49-F238E27FC236}">
                <a16:creationId xmlns:a16="http://schemas.microsoft.com/office/drawing/2014/main" id="{79D7D1CB-4A39-D7D1-BBED-356ECF79A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17" y="1340704"/>
            <a:ext cx="5669280" cy="566928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A75D24-D23D-E80B-230E-55BEC250214A}"/>
              </a:ext>
            </a:extLst>
          </p:cNvPr>
          <p:cNvSpPr txBox="1">
            <a:spLocks/>
          </p:cNvSpPr>
          <p:nvPr/>
        </p:nvSpPr>
        <p:spPr>
          <a:xfrm>
            <a:off x="1211297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65F677C-727E-5A51-60F9-758B966D533D}"/>
              </a:ext>
            </a:extLst>
          </p:cNvPr>
          <p:cNvSpPr txBox="1">
            <a:spLocks/>
          </p:cNvSpPr>
          <p:nvPr/>
        </p:nvSpPr>
        <p:spPr>
          <a:xfrm>
            <a:off x="6948441" y="1340702"/>
            <a:ext cx="4876216" cy="1007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D35E8B6-ACF9-34B8-87EA-0EADB98DD06A}"/>
              </a:ext>
            </a:extLst>
          </p:cNvPr>
          <p:cNvSpPr txBox="1">
            <a:spLocks/>
          </p:cNvSpPr>
          <p:nvPr/>
        </p:nvSpPr>
        <p:spPr>
          <a:xfrm>
            <a:off x="7036025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92887E9-2545-7CD0-3222-578C3082847F}"/>
              </a:ext>
            </a:extLst>
          </p:cNvPr>
          <p:cNvSpPr txBox="1">
            <a:spLocks/>
          </p:cNvSpPr>
          <p:nvPr/>
        </p:nvSpPr>
        <p:spPr>
          <a:xfrm>
            <a:off x="974961" y="836974"/>
            <a:ext cx="4876216" cy="1007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52216-B175-A5C1-56EF-B83E682A09BD}"/>
              </a:ext>
            </a:extLst>
          </p:cNvPr>
          <p:cNvSpPr txBox="1"/>
          <p:nvPr/>
        </p:nvSpPr>
        <p:spPr>
          <a:xfrm>
            <a:off x="523827" y="5195004"/>
            <a:ext cx="2255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Exports used to be concentrated in the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old manufacturing hubs of the Southeast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and South...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A73A1-8C1C-343D-2048-626E5A9987B1}"/>
              </a:ext>
            </a:extLst>
          </p:cNvPr>
          <p:cNvSpPr txBox="1"/>
          <p:nvPr/>
        </p:nvSpPr>
        <p:spPr>
          <a:xfrm>
            <a:off x="6339117" y="519500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...while the old hubs are still important,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the Midwest now has an outsized imprint.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2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/>
              <a:t>Administrative customs data (SISCOMEX-MDIC)</a:t>
            </a:r>
          </a:p>
          <a:p>
            <a:pPr lvl="1"/>
            <a:r>
              <a:rPr lang="pt-BR"/>
              <a:t>Total aggregate exports at the microregion level</a:t>
            </a:r>
          </a:p>
          <a:p>
            <a:pPr lvl="1"/>
            <a:r>
              <a:rPr lang="pt-BR"/>
              <a:t>State-level exports at HS-6-digit product level</a:t>
            </a:r>
          </a:p>
          <a:p>
            <a:pPr lvl="1"/>
            <a:endParaRPr lang="pt-BR"/>
          </a:p>
          <a:p>
            <a:r>
              <a:rPr lang="pt-BR"/>
              <a:t>Administrative formal labor market data (RAIS)</a:t>
            </a:r>
          </a:p>
          <a:p>
            <a:pPr lvl="1"/>
            <a:r>
              <a:rPr lang="pt-BR"/>
              <a:t>Employer reported formal employment, gender, education level, wages for the universe (35-45 million) of formal workers</a:t>
            </a:r>
          </a:p>
          <a:p>
            <a:pPr lvl="1"/>
            <a:endParaRPr lang="pt-BR"/>
          </a:p>
          <a:p>
            <a:r>
              <a:rPr lang="pt-BR"/>
              <a:t>Final dataset: panel of 558 microregions from 1997-2022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AA0-D034-168D-141A-800C50FB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</p:spPr>
            <p:txBody>
              <a:bodyPr>
                <a:normAutofit/>
              </a:bodyPr>
              <a:lstStyle/>
              <a:p>
                <a:r>
                  <a:rPr lang="pt-BR"/>
                  <a:t>Observe growth in exports by region: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</m:oMath>
                </a14:m>
                <a:endParaRPr lang="pt-BR"/>
              </a:p>
              <a:p>
                <a:r>
                  <a:rPr lang="en-US"/>
                  <a:t>Local Projections (</a:t>
                </a:r>
                <a:r>
                  <a:rPr lang="en-US" err="1"/>
                  <a:t>Jord</a:t>
                </a:r>
                <a:r>
                  <a:rPr lang="pt-BR"/>
                  <a:t>à, 2005)</a:t>
                </a:r>
              </a:p>
              <a:p>
                <a:endParaRPr lang="pt-BR"/>
              </a:p>
              <a:p>
                <a:endParaRPr lang="pt-BR"/>
              </a:p>
              <a:p>
                <a:pPr marL="0" indent="0">
                  <a:buNone/>
                </a:pPr>
                <a:br>
                  <a:rPr lang="pt-BR"/>
                </a:br>
                <a:endParaRPr lang="pt-BR"/>
              </a:p>
              <a:p>
                <a:r>
                  <a:rPr lang="en-US">
                    <a:solidFill>
                      <a:srgbClr val="FF0000"/>
                    </a:solidFill>
                  </a:rPr>
                  <a:t>the coefficients are estimated for each h: they will form impulse response functions!</a:t>
                </a:r>
                <a:endParaRPr lang="pt-BR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  <a:blipFill>
                <a:blip r:embed="rId2"/>
                <a:stretch>
                  <a:fillRect l="-1043" t="-2314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CCF-FFE2-54C9-5802-5F27899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/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sz="2400" dirty="0"/>
                        <m:t>{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2,3… </m:t>
                      </m:r>
                      <m:r>
                        <m:rPr>
                          <m:nor/>
                        </m:rPr>
                        <a:rPr lang="en-US" sz="2400" dirty="0"/>
                        <m:t>}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B127896-0D91-CC26-4DDB-78BA41170D64}"/>
              </a:ext>
            </a:extLst>
          </p:cNvPr>
          <p:cNvSpPr/>
          <p:nvPr/>
        </p:nvSpPr>
        <p:spPr>
          <a:xfrm rot="5400000">
            <a:off x="2035362" y="2826621"/>
            <a:ext cx="206220" cy="18715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1B128-68D5-4748-388F-E2EA3D25B663}"/>
              </a:ext>
            </a:extLst>
          </p:cNvPr>
          <p:cNvSpPr txBox="1"/>
          <p:nvPr/>
        </p:nvSpPr>
        <p:spPr>
          <a:xfrm>
            <a:off x="1090716" y="3897906"/>
            <a:ext cx="209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cumulative change</a:t>
            </a:r>
          </a:p>
          <a:p>
            <a:pPr algn="ctr"/>
            <a:r>
              <a:rPr lang="pt-BR"/>
              <a:t>in outcome since t-1</a:t>
            </a:r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FE1DD4C-5AFC-98E2-B6E1-BFD38533AF70}"/>
              </a:ext>
            </a:extLst>
          </p:cNvPr>
          <p:cNvSpPr/>
          <p:nvPr/>
        </p:nvSpPr>
        <p:spPr>
          <a:xfrm rot="5400000">
            <a:off x="6332274" y="3407974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AB188-B32F-9779-161B-489BD70CC0DE}"/>
              </a:ext>
            </a:extLst>
          </p:cNvPr>
          <p:cNvSpPr txBox="1"/>
          <p:nvPr/>
        </p:nvSpPr>
        <p:spPr>
          <a:xfrm>
            <a:off x="5965415" y="3829147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controls</a:t>
            </a:r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BD072AD-D3B4-F461-C966-2285B9A51416}"/>
              </a:ext>
            </a:extLst>
          </p:cNvPr>
          <p:cNvSpPr/>
          <p:nvPr/>
        </p:nvSpPr>
        <p:spPr>
          <a:xfrm rot="5400000">
            <a:off x="5161568" y="3352886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A25D3-CAD0-93F1-1EE7-A7EE859E9EF7}"/>
              </a:ext>
            </a:extLst>
          </p:cNvPr>
          <p:cNvSpPr txBox="1"/>
          <p:nvPr/>
        </p:nvSpPr>
        <p:spPr>
          <a:xfrm>
            <a:off x="4774886" y="377263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/>
                  <a:t>Instrument: weighted average of foreign GDP growth by industry exposure</a:t>
                </a:r>
              </a:p>
              <a:p>
                <a:endParaRPr lang="pt-B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Since exports potentially endogenous, need IV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9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1FBD46E-520E-4982-C899-98CEAE8AF5F5}"/>
              </a:ext>
            </a:extLst>
          </p:cNvPr>
          <p:cNvSpPr/>
          <p:nvPr/>
        </p:nvSpPr>
        <p:spPr>
          <a:xfrm rot="5400000">
            <a:off x="5683914" y="3063099"/>
            <a:ext cx="96467" cy="875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9CFB-0F68-1EE0-B1DE-7A9A6C66AC20}"/>
              </a:ext>
            </a:extLst>
          </p:cNvPr>
          <p:cNvSpPr txBox="1"/>
          <p:nvPr/>
        </p:nvSpPr>
        <p:spPr>
          <a:xfrm>
            <a:off x="5078186" y="3549076"/>
            <a:ext cx="1307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exposure</a:t>
            </a:r>
          </a:p>
          <a:p>
            <a:pPr algn="ctr"/>
            <a:r>
              <a:rPr lang="pt-BR"/>
              <a:t>of region </a:t>
            </a:r>
            <a:r>
              <a:rPr lang="pt-BR" i="1"/>
              <a:t>r</a:t>
            </a:r>
            <a:br>
              <a:rPr lang="pt-BR" i="1"/>
            </a:br>
            <a:r>
              <a:rPr lang="pt-BR"/>
              <a:t>to industry </a:t>
            </a:r>
            <a:r>
              <a:rPr lang="pt-BR" i="1"/>
              <a:t>i</a:t>
            </a:r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3A587BD-4CAB-65AD-E7DC-9FAAE4E224EB}"/>
              </a:ext>
            </a:extLst>
          </p:cNvPr>
          <p:cNvSpPr/>
          <p:nvPr/>
        </p:nvSpPr>
        <p:spPr>
          <a:xfrm rot="5400000">
            <a:off x="7258713" y="3111333"/>
            <a:ext cx="96467" cy="875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3221A-6C3A-489B-F1ED-0470036B981F}"/>
              </a:ext>
            </a:extLst>
          </p:cNvPr>
          <p:cNvSpPr txBox="1"/>
          <p:nvPr/>
        </p:nvSpPr>
        <p:spPr>
          <a:xfrm>
            <a:off x="6447031" y="3607301"/>
            <a:ext cx="1719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exposure</a:t>
            </a:r>
            <a:br>
              <a:rPr lang="pt-BR" i="1"/>
            </a:br>
            <a:r>
              <a:rPr lang="pt-BR"/>
              <a:t>of industry </a:t>
            </a:r>
            <a:r>
              <a:rPr lang="pt-BR" i="1"/>
              <a:t>i</a:t>
            </a:r>
          </a:p>
          <a:p>
            <a:pPr algn="ctr"/>
            <a:r>
              <a:rPr lang="en-US"/>
              <a:t>in state </a:t>
            </a:r>
            <a:r>
              <a:rPr lang="en-US" i="1"/>
              <a:t>s</a:t>
            </a:r>
            <a:endParaRPr lang="en-US"/>
          </a:p>
          <a:p>
            <a:pPr algn="ctr"/>
            <a:r>
              <a:rPr lang="en-US"/>
              <a:t>to destination </a:t>
            </a:r>
            <a:r>
              <a:rPr lang="en-US" i="1"/>
              <a:t>d</a:t>
            </a:r>
            <a:endParaRPr lang="pt-BR" i="1"/>
          </a:p>
        </p:txBody>
      </p:sp>
    </p:spTree>
    <p:extLst>
      <p:ext uri="{BB962C8B-B14F-4D97-AF65-F5344CB8AC3E}">
        <p14:creationId xmlns:p14="http://schemas.microsoft.com/office/powerpoint/2010/main" val="353270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Foreign Demand Shocks and Regional Dynamics: Evidence from Brazil</vt:lpstr>
      <vt:lpstr>The cycle of exports in Brazil</vt:lpstr>
      <vt:lpstr>How does this look across states?</vt:lpstr>
      <vt:lpstr>Local exposure to exports</vt:lpstr>
      <vt:lpstr>Local exposure to exports</vt:lpstr>
      <vt:lpstr>Looking at the distribution over space, one can see the takeoff of the countryside</vt:lpstr>
      <vt:lpstr>Data</vt:lpstr>
      <vt:lpstr>Methodology</vt:lpstr>
      <vt:lpstr>Since exports potentially endogenous, need IV</vt:lpstr>
      <vt:lpstr>Two stage least squares with local projections</vt:lpstr>
      <vt:lpstr>Instrument is relevant: First Stage F-stat &gt; 53</vt:lpstr>
      <vt:lpstr>Is the instrument valid?</vt:lpstr>
      <vt:lpstr>Preliminary results: horizon-specific elasticity of formal employment to foreign demand shocks</vt:lpstr>
      <vt:lpstr>Preliminary results: heterogeneity by gender</vt:lpstr>
      <vt:lpstr>Preliminary results: horizon-specific elasticity of real average wages to foreign demand shocks</vt:lpstr>
      <vt:lpstr>Preliminary results: heterogeneity by gender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 Bezerra De Goes</dc:creator>
  <cp:revision>1</cp:revision>
  <dcterms:created xsi:type="dcterms:W3CDTF">2022-03-21T03:58:54Z</dcterms:created>
  <dcterms:modified xsi:type="dcterms:W3CDTF">2024-05-29T12:55:31Z</dcterms:modified>
</cp:coreProperties>
</file>