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0" r:id="rId3"/>
    <p:sldId id="313" r:id="rId4"/>
    <p:sldId id="314" r:id="rId5"/>
    <p:sldId id="315" r:id="rId6"/>
    <p:sldId id="316" r:id="rId7"/>
    <p:sldId id="319" r:id="rId8"/>
    <p:sldId id="325" r:id="rId9"/>
    <p:sldId id="290" r:id="rId10"/>
    <p:sldId id="309" r:id="rId11"/>
    <p:sldId id="310" r:id="rId12"/>
    <p:sldId id="312" r:id="rId13"/>
    <p:sldId id="320" r:id="rId14"/>
    <p:sldId id="323" r:id="rId15"/>
    <p:sldId id="321" r:id="rId16"/>
    <p:sldId id="328" r:id="rId17"/>
    <p:sldId id="324" r:id="rId18"/>
    <p:sldId id="32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8903B7-24CB-CCDC-F09A-EBF887F9399F}" v="13" dt="2024-08-26T20:41:19.7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ndre Bezerra De Goes" userId="56e8e006-1b31-4e7e-b727-633d9eceecc5" providerId="ADAL" clId="{BB824936-06D5-4EE1-85DB-ADC3DF50A4D4}"/>
    <pc:docChg chg="custSel modSld">
      <pc:chgData name="Carlos Andre Bezerra De Goes" userId="56e8e006-1b31-4e7e-b727-633d9eceecc5" providerId="ADAL" clId="{BB824936-06D5-4EE1-85DB-ADC3DF50A4D4}" dt="2024-08-01T22:39:32.545" v="218" actId="20577"/>
      <pc:docMkLst>
        <pc:docMk/>
      </pc:docMkLst>
      <pc:sldChg chg="modSp mod">
        <pc:chgData name="Carlos Andre Bezerra De Goes" userId="56e8e006-1b31-4e7e-b727-633d9eceecc5" providerId="ADAL" clId="{BB824936-06D5-4EE1-85DB-ADC3DF50A4D4}" dt="2024-08-01T22:39:32.545" v="218" actId="20577"/>
        <pc:sldMkLst>
          <pc:docMk/>
          <pc:sldMk cId="414687278" sldId="330"/>
        </pc:sldMkLst>
        <pc:spChg chg="mod">
          <ac:chgData name="Carlos Andre Bezerra De Goes" userId="56e8e006-1b31-4e7e-b727-633d9eceecc5" providerId="ADAL" clId="{BB824936-06D5-4EE1-85DB-ADC3DF50A4D4}" dt="2024-08-01T22:39:32.545" v="218" actId="20577"/>
          <ac:spMkLst>
            <pc:docMk/>
            <pc:sldMk cId="414687278" sldId="330"/>
            <ac:spMk id="5" creationId="{435DBDDD-19D7-8CC1-F1C2-60C70D0274C8}"/>
          </ac:spMkLst>
        </pc:spChg>
      </pc:sldChg>
    </pc:docChg>
  </pc:docChgLst>
  <pc:docChgLst>
    <pc:chgData name="andregoes@gmail.com" userId="S::urn:spo:guest#andregoes@gmail.com::" providerId="AD" clId="Web-{348903B7-24CB-CCDC-F09A-EBF887F9399F}"/>
    <pc:docChg chg="addSld delSld modSld">
      <pc:chgData name="andregoes@gmail.com" userId="S::urn:spo:guest#andregoes@gmail.com::" providerId="AD" clId="Web-{348903B7-24CB-CCDC-F09A-EBF887F9399F}" dt="2024-08-26T20:41:19.746" v="10"/>
      <pc:docMkLst>
        <pc:docMk/>
      </pc:docMkLst>
      <pc:sldChg chg="modSp">
        <pc:chgData name="andregoes@gmail.com" userId="S::urn:spo:guest#andregoes@gmail.com::" providerId="AD" clId="Web-{348903B7-24CB-CCDC-F09A-EBF887F9399F}" dt="2024-08-26T20:40:10.118" v="4" actId="20577"/>
        <pc:sldMkLst>
          <pc:docMk/>
          <pc:sldMk cId="1402755745" sldId="325"/>
        </pc:sldMkLst>
        <pc:spChg chg="mod">
          <ac:chgData name="andregoes@gmail.com" userId="S::urn:spo:guest#andregoes@gmail.com::" providerId="AD" clId="Web-{348903B7-24CB-CCDC-F09A-EBF887F9399F}" dt="2024-08-26T20:40:10.118" v="4" actId="20577"/>
          <ac:spMkLst>
            <pc:docMk/>
            <pc:sldMk cId="1402755745" sldId="325"/>
            <ac:spMk id="5" creationId="{ACFAB4D4-40C4-6685-0024-A1681286255C}"/>
          </ac:spMkLst>
        </pc:spChg>
      </pc:sldChg>
      <pc:sldChg chg="addSp delSp modSp add del replId">
        <pc:chgData name="andregoes@gmail.com" userId="S::urn:spo:guest#andregoes@gmail.com::" providerId="AD" clId="Web-{348903B7-24CB-CCDC-F09A-EBF887F9399F}" dt="2024-08-26T20:41:19.746" v="10"/>
        <pc:sldMkLst>
          <pc:docMk/>
          <pc:sldMk cId="1557912096" sldId="331"/>
        </pc:sldMkLst>
        <pc:spChg chg="mod">
          <ac:chgData name="andregoes@gmail.com" userId="S::urn:spo:guest#andregoes@gmail.com::" providerId="AD" clId="Web-{348903B7-24CB-CCDC-F09A-EBF887F9399F}" dt="2024-08-26T20:41:16.699" v="9" actId="20577"/>
          <ac:spMkLst>
            <pc:docMk/>
            <pc:sldMk cId="1557912096" sldId="331"/>
            <ac:spMk id="2" creationId="{F2165AA0-D034-168D-141A-800C50FB4EC1}"/>
          </ac:spMkLst>
        </pc:spChg>
        <pc:spChg chg="add del">
          <ac:chgData name="andregoes@gmail.com" userId="S::urn:spo:guest#andregoes@gmail.com::" providerId="AD" clId="Web-{348903B7-24CB-CCDC-F09A-EBF887F9399F}" dt="2024-08-26T20:41:09.152" v="8"/>
          <ac:spMkLst>
            <pc:docMk/>
            <pc:sldMk cId="1557912096" sldId="331"/>
            <ac:spMk id="3" creationId="{C6426AA0-B754-BB31-0535-EF5F5039FD86}"/>
          </ac:spMkLst>
        </pc:spChg>
        <pc:spChg chg="add del mod">
          <ac:chgData name="andregoes@gmail.com" userId="S::urn:spo:guest#andregoes@gmail.com::" providerId="AD" clId="Web-{348903B7-24CB-CCDC-F09A-EBF887F9399F}" dt="2024-08-26T20:41:09.152" v="8"/>
          <ac:spMkLst>
            <pc:docMk/>
            <pc:sldMk cId="1557912096" sldId="331"/>
            <ac:spMk id="9" creationId="{BA0F8F91-1E35-7B57-D46C-F3A8A27884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BEF55-8D5E-48AC-A438-FC3931313048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EA8-C563-40C1-B68A-BFBF4EFC1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76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82EA8-C563-40C1-B68A-BFBF4EFC1F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9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C8A3181-B020-441B-9D99-5D7BC770A857}"/>
              </a:ext>
            </a:extLst>
          </p:cNvPr>
          <p:cNvSpPr/>
          <p:nvPr userDrawn="1"/>
        </p:nvSpPr>
        <p:spPr>
          <a:xfrm>
            <a:off x="0" y="1122363"/>
            <a:ext cx="12192000" cy="413543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AF6C1-DA8A-47BC-9482-F3EEA5BEF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D402F-3D0E-41EF-9A07-01D40FE43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 Narrow" panose="020B0606020202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EC177-482D-4F3A-BFA7-66571350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6977C2-D7ED-4A0E-98D0-CA87404E42BD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17D6A-1563-4ADD-BAE3-6D84E5BA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AB19-910A-41EE-AEB7-867FB0B9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BDF5-889C-43E2-9FE8-9B5A1D772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B397-EB74-4C13-A02E-2CEE8110B9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08FA89-8F6D-420D-8890-7311DDB76021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3808F-E90D-42AB-A0E8-1CAC59F86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6D398-5F08-4BF1-98C1-8D1E9F5C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8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F721A-05DA-456B-ACFE-744E7DE171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1E228-0F77-4961-AC01-6393A911F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F562-476E-4585-82B1-774638AD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302F288-EEC4-42CB-962B-7DBA0445421E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C78D3-E4AC-4FE4-A789-9788A531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8F8B4-7081-4FC0-8BDF-82AFDF02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85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B569D4-9BBB-4141-830C-957383324331}"/>
              </a:ext>
            </a:extLst>
          </p:cNvPr>
          <p:cNvSpPr/>
          <p:nvPr userDrawn="1"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3FB50-E096-42A7-AF82-4ABCE5C71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5491D-7F07-4850-BBD4-BC0408FDE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DA36-F600-4D6E-8EB6-BC994B09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5B02515-F9AF-4379-B335-4DF98DE28E9C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4DDEF-389C-4044-8597-094FFC83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3298" y="6356350"/>
            <a:ext cx="381000" cy="365125"/>
          </a:xfrm>
        </p:spPr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2D54252-D207-4C39-AAA2-ACBAA2B43CB5}"/>
              </a:ext>
            </a:extLst>
          </p:cNvPr>
          <p:cNvSpPr/>
          <p:nvPr userDrawn="1"/>
        </p:nvSpPr>
        <p:spPr>
          <a:xfrm>
            <a:off x="0" y="1709738"/>
            <a:ext cx="12192000" cy="43799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EEC1C-F328-4C5D-8233-0E443DB6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E8C24-D394-42B8-B9B0-884342287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4BD67-F35F-4F2B-A433-1331B15D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D0E52F-223D-40F2-8D54-45AE81C08FC9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DCB4-E62C-4051-AEBC-6D25A7FE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183E5-08EB-4CBB-A0C9-92EAA01D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0ADF7-A063-44E4-AB36-4DF293F5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C4478-B7FF-4441-B1FF-DD8D757E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59F6-35DC-4135-9D62-79CD8069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3489F16-13A0-4EE4-92CE-0FB645991B0B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7B614-6A5E-47D7-B76D-02E7680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677F0-1112-4D77-8E4C-DC5BF0A1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81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1CFC-83CB-4BDE-B90F-51C106B8A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DB00A-635E-4ABE-B53A-4A5B7DCF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DF278-CAA0-442C-B59C-633EC48A4D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7196A9-B0D0-4736-A835-55D3D4EE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94CD0-BA4E-405F-8B26-158325B2D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36EFB-A69B-478F-B8C7-7E089267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9EAA63-214B-4F18-A217-B0B89058A958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5621E-80FA-4687-A5DC-C64A186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A1CAC1-172C-4DCD-8EE9-8B419DBE3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7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E562A-7FA6-45C1-94C0-D897196A6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CE7D45-7C5F-488D-B2BB-94AB559C30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5F81BC-7872-48EE-AA51-A18C150CFD4F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14EC3-B047-4006-8972-B696C2B8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DB94F-CC72-40B4-AF19-93F423F5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33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68DCA-C6BB-4034-A4DB-5DCEAF99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9E6BDE-9616-4063-9BA3-33515E7DD15F}" type="datetime1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29D01D-2FC8-4788-A16E-6EE33D0E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4E737-760A-4668-8785-49B12F23B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29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83C8-65A4-470A-AD67-3B2C5EDA1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A311-C64B-4EBB-BA27-F88DFDD62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76AEC-D56B-4C45-958F-6A791245D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5FAE6-3FEE-49BF-A97F-97BB896D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67C980-1D6C-4484-BB57-21135927F1D8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033D2-DC55-44AF-9C5C-31746D88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B8605-8BAC-4B5E-91BC-B5B93B9C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40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4B706-4C11-4A08-9F25-25E1186F6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D4C37-4111-4EF7-B0CA-61C8199AC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25B23-DF67-4856-9A3B-EC0A2367D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ED8C6-CE19-4410-A282-3126D2850E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BDA51F-148A-4967-B654-BB89D27E2641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0C1D8-B5B2-4CCF-9334-EB59942C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25750" y="6357848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Tunisia: Industry-wise and Regional Labor Market Trends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147CB-2EEE-45BC-A99D-41AD0BD3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11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4ABF18-A2AC-4A87-A2AC-1EAECD0B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799E1-A5FC-47C2-9B14-9BD0ACAA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30F94-6645-4CDE-A071-24382EC69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0550" y="6357848"/>
            <a:ext cx="3733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41D05C1B-5181-41B1-A609-7B33B420229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The World Bank Group - Logos Download">
            <a:extLst>
              <a:ext uri="{FF2B5EF4-FFF2-40B4-BE49-F238E27FC236}">
                <a16:creationId xmlns:a16="http://schemas.microsoft.com/office/drawing/2014/main" id="{67159FE5-4EFD-493C-84FF-30955050AE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60" y="6311900"/>
            <a:ext cx="2203321" cy="46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6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 Narrow" panose="020B0606020202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 Narrow" panose="020B0606020202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020E-EC2B-49F8-A4D3-86D3F1A7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214438"/>
            <a:ext cx="11525250" cy="2387600"/>
          </a:xfrm>
        </p:spPr>
        <p:txBody>
          <a:bodyPr>
            <a:normAutofit/>
          </a:bodyPr>
          <a:lstStyle/>
          <a:p>
            <a:r>
              <a:rPr lang="en-US" dirty="0"/>
              <a:t>Exports and Regional Dynamics: Evidence from Brazil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B3E9E-D994-4BCF-BB97-DBC3A99304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Carlos </a:t>
            </a:r>
            <a:r>
              <a:rPr lang="en-US" err="1"/>
              <a:t>Góes</a:t>
            </a:r>
            <a:r>
              <a:rPr lang="en-US"/>
              <a:t>, </a:t>
            </a:r>
            <a:r>
              <a:rPr lang="it-IT"/>
              <a:t>Otávio Concei</a:t>
            </a:r>
            <a:r>
              <a:rPr lang="pt-BR"/>
              <a:t>çã</a:t>
            </a:r>
            <a:r>
              <a:rPr lang="it-IT"/>
              <a:t>o, </a:t>
            </a:r>
            <a:r>
              <a:rPr lang="es-ES"/>
              <a:t>Gabriel Lara, and Gladys Lopez-Acevedo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BF7F-40BB-4600-B1FC-A29F7072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Instrument: labor force weighted average of growth in global exports by ISIC 3-digit industry:</a:t>
                </a:r>
              </a:p>
              <a:p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ℐ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Sup>
                        <m:sSubSup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p>
                      </m:sSubSup>
                    </m:oMath>
                  </m:oMathPara>
                </a14:m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pt-BR" dirty="0"/>
                  <a:t>change in the log of global exports (excluding Brazil) in industry </a:t>
                </a:r>
                <a:r>
                  <a:rPr lang="pt-BR" i="1" dirty="0"/>
                  <a:t>i</a:t>
                </a:r>
              </a:p>
              <a:p>
                <a:r>
                  <a:rPr lang="pt-BR" dirty="0"/>
                  <a:t>Also re-estimate with alternative instrument based on GDP growth of trade partners, results qualitatively unchanged</a:t>
                </a:r>
              </a:p>
              <a:p>
                <a:pPr marL="0" indent="0">
                  <a:buNone/>
                </a:pPr>
                <a:endParaRPr lang="en-US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Since exports potentially endogenous, need IV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0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First-stage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βΔ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1" i="1">
                          <a:latin typeface="Cambria Math" panose="02040503050406030204" pitchFamily="18" charset="0"/>
                        </a:rPr>
                        <m:t>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Second Stage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4000" i="1"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m:rPr>
                          <m:sty m:val="p"/>
                        </m:rP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for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−5,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</m:t>
                      </m:r>
                      <m:r>
                        <a:rPr lang="en-US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6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FEE105-60F8-C85A-9DA3-587E494719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CC7D29F-1403-99C6-DE7A-DF126F25E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Two stage least squares local projections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0A574-077A-E037-EB39-81B0719E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0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BB87D27-877B-EF85-7EF1-67AE64C88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Instrument is relevant: First Stage F-stat &gt; 280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/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Note: this is a </a:t>
                </a:r>
                <a:r>
                  <a:rPr lang="en-US" sz="1050" dirty="0" err="1">
                    <a:latin typeface="Helvetica" panose="020B0604020202020204" pitchFamily="34" charset="0"/>
                    <a:cs typeface="Helvetica" panose="020B0604020202020204" pitchFamily="34" charset="0"/>
                  </a:rPr>
                  <a:t>binscatter</a:t>
                </a:r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that reproduces the slope of regressing the observed growth in exports on the instrument. The underlying regression has N=34,670, </a:t>
                </a:r>
                <a14:m>
                  <m:oMath xmlns:m="http://schemas.openxmlformats.org/officeDocument/2006/math">
                    <m:r>
                      <a:rPr lang="en-US" sz="1050" b="0" i="1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𝛽</m:t>
                    </m:r>
                  </m:oMath>
                </a14:m>
                <a:r>
                  <a:rPr lang="en-US" sz="105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=2.25 and t-stat = 16.76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E95A4D-2765-063D-B163-22962446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1" y="6279691"/>
                <a:ext cx="6391562" cy="415498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BCFF120-BA32-8723-4997-66EEA53C1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0974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the instrument valid?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pt-BR" dirty="0"/>
              <a:t>We are leveraging:</a:t>
            </a:r>
          </a:p>
          <a:p>
            <a:pPr lvl="1"/>
            <a:r>
              <a:rPr lang="pt-BR" dirty="0"/>
              <a:t>differential growth in global exports (minus Brazil) in each market</a:t>
            </a:r>
          </a:p>
          <a:p>
            <a:pPr lvl="1"/>
            <a:r>
              <a:rPr lang="pt-BR" dirty="0"/>
              <a:t>differential exposure of each local labor market to different industries</a:t>
            </a:r>
          </a:p>
          <a:p>
            <a:r>
              <a:rPr lang="pt-BR" dirty="0"/>
              <a:t>Critical assumption: every municipality in Brazil is small relative to global demand of a given industry</a:t>
            </a:r>
          </a:p>
          <a:p>
            <a:r>
              <a:rPr lang="pt-BR" dirty="0"/>
              <a:t>Exclusion restriction: changes in foreign demand are uncorrelated with the distribution of unobserved factors that drive changes across 3k+ local labor markets</a:t>
            </a:r>
          </a:p>
          <a:p>
            <a:pPr lvl="1"/>
            <a:endParaRPr lang="pt-BR" dirty="0"/>
          </a:p>
          <a:p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4939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F0F5B2B-858E-5F15-3CCB-0A40178A3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9316" y="1812638"/>
            <a:ext cx="6989616" cy="46597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horizon-specific elasticity of formal employment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Little evidence of pre-trends</a:t>
            </a:r>
          </a:p>
          <a:p>
            <a:endParaRPr lang="pt-BR" sz="2400" dirty="0"/>
          </a:p>
          <a:p>
            <a:r>
              <a:rPr lang="pt-BR" sz="2400" dirty="0"/>
              <a:t>Clear break in trend when the shock hits</a:t>
            </a:r>
          </a:p>
          <a:p>
            <a:endParaRPr lang="pt-BR" sz="2400" dirty="0"/>
          </a:p>
          <a:p>
            <a:r>
              <a:rPr lang="pt-BR" sz="2400" dirty="0"/>
              <a:t>1% exogenous increase in exports:</a:t>
            </a:r>
          </a:p>
          <a:p>
            <a:pPr lvl="1"/>
            <a:r>
              <a:rPr lang="pt-BR" sz="2000" dirty="0"/>
              <a:t>+0.25% increase in formal employment in SR</a:t>
            </a:r>
          </a:p>
          <a:p>
            <a:pPr lvl="1"/>
            <a:r>
              <a:rPr lang="pt-BR" sz="2000" dirty="0"/>
              <a:t>+0.05% increase in formal employment in MR</a:t>
            </a:r>
          </a:p>
          <a:p>
            <a:pPr lvl="1"/>
            <a:endParaRPr lang="pt-BR" sz="2000" dirty="0"/>
          </a:p>
          <a:p>
            <a:r>
              <a:rPr lang="pt-BR" sz="2400" dirty="0"/>
              <a:t>Effects largely transitory</a:t>
            </a:r>
          </a:p>
          <a:p>
            <a:pPr lvl="1"/>
            <a:endParaRPr lang="pt-BR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67AC3-DB97-C5CB-1215-81AA2C4C6E5F}"/>
              </a:ext>
            </a:extLst>
          </p:cNvPr>
          <p:cNvSpPr txBox="1"/>
          <p:nvPr/>
        </p:nvSpPr>
        <p:spPr>
          <a:xfrm>
            <a:off x="7857095" y="2022542"/>
            <a:ext cx="1380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Formal</a:t>
            </a:r>
          </a:p>
          <a:p>
            <a:r>
              <a:rPr lang="en-US" dirty="0">
                <a:highlight>
                  <a:srgbClr val="C0C0C0"/>
                </a:highlight>
              </a:rPr>
              <a:t>employment</a:t>
            </a:r>
          </a:p>
        </p:txBody>
      </p:sp>
    </p:spTree>
    <p:extLst>
      <p:ext uri="{BB962C8B-B14F-4D97-AF65-F5344CB8AC3E}">
        <p14:creationId xmlns:p14="http://schemas.microsoft.com/office/powerpoint/2010/main" val="128222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15">
            <a:extLst>
              <a:ext uri="{FF2B5EF4-FFF2-40B4-BE49-F238E27FC236}">
                <a16:creationId xmlns:a16="http://schemas.microsoft.com/office/drawing/2014/main" id="{9E298C8E-671C-D965-3C8E-1FEE0C6FB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793" y="1960561"/>
            <a:ext cx="6527007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horizon-specific elasticity of average wages to foreign demand shocks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Effect builds up with a lag</a:t>
            </a:r>
          </a:p>
          <a:p>
            <a:pPr lvl="1"/>
            <a:r>
              <a:rPr lang="pt-BR" sz="2000" dirty="0"/>
              <a:t>sticky wages?</a:t>
            </a:r>
          </a:p>
          <a:p>
            <a:pPr lvl="1"/>
            <a:r>
              <a:rPr lang="pt-BR" sz="2000" dirty="0"/>
              <a:t>are the gains for incumbents or entrants?</a:t>
            </a:r>
          </a:p>
          <a:p>
            <a:pPr lvl="1"/>
            <a:endParaRPr lang="pt-BR" sz="2000" dirty="0"/>
          </a:p>
          <a:p>
            <a:r>
              <a:rPr lang="pt-BR" sz="2400" dirty="0"/>
              <a:t>LR estimation (later) show differences taper down eventually</a:t>
            </a:r>
          </a:p>
          <a:p>
            <a:endParaRPr lang="pt-BR" sz="2400" dirty="0"/>
          </a:p>
          <a:p>
            <a:r>
              <a:rPr lang="pt-BR" sz="2400" dirty="0"/>
              <a:t>1% exogenous increase in exports:</a:t>
            </a:r>
          </a:p>
          <a:p>
            <a:pPr lvl="1"/>
            <a:r>
              <a:rPr lang="pt-BR" sz="2000" dirty="0"/>
              <a:t>&lt;0.1% increase in wages in SR</a:t>
            </a:r>
          </a:p>
          <a:p>
            <a:pPr lvl="1"/>
            <a:r>
              <a:rPr lang="pt-BR" sz="2000" dirty="0"/>
              <a:t>~0.2% increase in wages in MR</a:t>
            </a:r>
          </a:p>
          <a:p>
            <a:pPr lvl="1"/>
            <a:endParaRPr lang="pt-BR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B62679-CC26-9D40-66B5-F0F5CDE7DD53}"/>
              </a:ext>
            </a:extLst>
          </p:cNvPr>
          <p:cNvSpPr txBox="1"/>
          <p:nvPr/>
        </p:nvSpPr>
        <p:spPr>
          <a:xfrm>
            <a:off x="7496876" y="2031778"/>
            <a:ext cx="91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C0C0C0"/>
                </a:highlight>
              </a:rPr>
              <a:t>average</a:t>
            </a:r>
          </a:p>
          <a:p>
            <a:r>
              <a:rPr lang="en-US" dirty="0">
                <a:highlight>
                  <a:srgbClr val="C0C0C0"/>
                </a:highlight>
              </a:rPr>
              <a:t>wages</a:t>
            </a:r>
          </a:p>
        </p:txBody>
      </p:sp>
    </p:spTree>
    <p:extLst>
      <p:ext uri="{BB962C8B-B14F-4D97-AF65-F5344CB8AC3E}">
        <p14:creationId xmlns:p14="http://schemas.microsoft.com/office/powerpoint/2010/main" val="2006542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Heterogeneity by education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0" y="2438401"/>
            <a:ext cx="5149316" cy="3611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Effects similar over SR, w/ elasticities:</a:t>
            </a:r>
          </a:p>
          <a:p>
            <a:pPr lvl="1"/>
            <a:r>
              <a:rPr lang="pt-BR" sz="2000" dirty="0"/>
              <a:t>~0.25-0.3 over short run</a:t>
            </a:r>
          </a:p>
          <a:p>
            <a:pPr lvl="1"/>
            <a:endParaRPr lang="pt-BR" sz="2000" dirty="0"/>
          </a:p>
          <a:p>
            <a:r>
              <a:rPr lang="pt-BR" sz="2400" dirty="0"/>
              <a:t>Effects on high skilled employment more persistent over mid-horizon</a:t>
            </a:r>
          </a:p>
          <a:p>
            <a:pPr lvl="1"/>
            <a:r>
              <a:rPr lang="pt-BR" sz="2000" dirty="0"/>
              <a:t>0.05 for below college education</a:t>
            </a:r>
          </a:p>
          <a:p>
            <a:pPr lvl="1"/>
            <a:r>
              <a:rPr lang="pt-BR" sz="2000" dirty="0"/>
              <a:t>~0.3 for college or higher</a:t>
            </a:r>
          </a:p>
          <a:p>
            <a:pPr lvl="1"/>
            <a:endParaRPr lang="pt-B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3C6E5A-774B-50CF-B504-CCF1F3404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9316" y="1860984"/>
            <a:ext cx="6785263" cy="452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1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results: heterogeneity by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51D47D-92A9-8CAD-AE0D-B9560465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6460" y="2255639"/>
            <a:ext cx="5878303" cy="3918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F1549A-8F34-8B0B-349D-87C29E50C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788" y="2304906"/>
            <a:ext cx="5804403" cy="38696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0779E-601F-B72A-4962-BEEC135F92E5}"/>
              </a:ext>
            </a:extLst>
          </p:cNvPr>
          <p:cNvSpPr txBox="1"/>
          <p:nvPr/>
        </p:nvSpPr>
        <p:spPr>
          <a:xfrm>
            <a:off x="517236" y="1935574"/>
            <a:ext cx="434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differences in employment response…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F0DD10-DB1B-FC7F-5C54-F011EF187E8C}"/>
              </a:ext>
            </a:extLst>
          </p:cNvPr>
          <p:cNvSpPr txBox="1"/>
          <p:nvPr/>
        </p:nvSpPr>
        <p:spPr>
          <a:xfrm>
            <a:off x="6120791" y="1905624"/>
            <a:ext cx="560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as well as on wage response.</a:t>
            </a:r>
          </a:p>
        </p:txBody>
      </p:sp>
    </p:spTree>
    <p:extLst>
      <p:ext uri="{BB962C8B-B14F-4D97-AF65-F5344CB8AC3E}">
        <p14:creationId xmlns:p14="http://schemas.microsoft.com/office/powerpoint/2010/main" val="3752117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long-run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18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E6A0FC-8990-1B86-AB01-0686A7DD4EF6}"/>
              </a:ext>
            </a:extLst>
          </p:cNvPr>
          <p:cNvSpPr txBox="1">
            <a:spLocks/>
          </p:cNvSpPr>
          <p:nvPr/>
        </p:nvSpPr>
        <p:spPr>
          <a:xfrm>
            <a:off x="148282" y="1932020"/>
            <a:ext cx="7057742" cy="33618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/>
              <a:t>Re-estimate results with two waves of Census data (2000-2010)</a:t>
            </a:r>
          </a:p>
          <a:p>
            <a:r>
              <a:rPr lang="pt-BR" sz="2400" dirty="0"/>
              <a:t>Waves coincide with increase in exports</a:t>
            </a:r>
          </a:p>
          <a:p>
            <a:r>
              <a:rPr lang="pt-BR" sz="2400" dirty="0"/>
              <a:t>Effects on fomal employment are positive but small over LR</a:t>
            </a:r>
          </a:p>
          <a:p>
            <a:r>
              <a:rPr lang="pt-BR" sz="2400" dirty="0"/>
              <a:t>Regions with higher exposure to export shocks are less likely to see increase in informal employment</a:t>
            </a:r>
          </a:p>
          <a:p>
            <a:r>
              <a:rPr lang="pt-BR" sz="2400" dirty="0"/>
              <a:t>Differential effects on wages taper down relative to MR, small but significant for both formal and informal sectors</a:t>
            </a:r>
          </a:p>
          <a:p>
            <a:r>
              <a:rPr lang="pt-BR" sz="2400" dirty="0"/>
              <a:t>Baseline instruments has F-stat &gt; 30</a:t>
            </a:r>
          </a:p>
          <a:p>
            <a:r>
              <a:rPr lang="pt-BR" sz="2400" dirty="0"/>
              <a:t>Baseline results in column 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5695BE-A0B2-CC89-175D-94F4574D7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202" y="1637367"/>
            <a:ext cx="3674533" cy="508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2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9F5-02E2-8933-0169-785426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458-DE20-A8F3-0223-71C4EC66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DBDDD-19D7-8CC1-F1C2-60C70D0274C8}"/>
              </a:ext>
            </a:extLst>
          </p:cNvPr>
          <p:cNvSpPr txBox="1">
            <a:spLocks/>
          </p:cNvSpPr>
          <p:nvPr/>
        </p:nvSpPr>
        <p:spPr>
          <a:xfrm>
            <a:off x="383059" y="2224652"/>
            <a:ext cx="11504141" cy="401551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dirty="0"/>
              <a:t>Over last 25y, exports increased about 3x in Brazil</a:t>
            </a:r>
          </a:p>
          <a:p>
            <a:pPr marL="342900" indent="-342900"/>
            <a:r>
              <a:rPr lang="pt-BR" dirty="0"/>
              <a:t>At the local level, export expansion leads to important labor market implications</a:t>
            </a:r>
          </a:p>
          <a:p>
            <a:pPr marL="342900" indent="-342900"/>
            <a:r>
              <a:rPr lang="pt-BR" dirty="0"/>
              <a:t>Municipalities more exposed to exports see higher growth in formal emp. and wages</a:t>
            </a:r>
          </a:p>
          <a:p>
            <a:pPr marL="342900" indent="-342900"/>
            <a:r>
              <a:rPr lang="pt-BR" dirty="0"/>
              <a:t>Effects are largely transitory, tapering out over the long-run</a:t>
            </a:r>
          </a:p>
          <a:p>
            <a:pPr marL="342900" indent="-342900"/>
            <a:r>
              <a:rPr lang="pt-BR" dirty="0"/>
              <a:t>Adjustment is sluggish, w/ differences being significant even 10y after shock</a:t>
            </a:r>
          </a:p>
          <a:p>
            <a:pPr marL="342900" indent="-342900"/>
            <a:r>
              <a:rPr lang="pt-BR" dirty="0"/>
              <a:t>Impact over formalization rates and high-skilled employment more persistent</a:t>
            </a:r>
          </a:p>
          <a:p>
            <a:pPr marL="342900" indent="-342900"/>
            <a:r>
              <a:rPr lang="pt-BR" dirty="0"/>
              <a:t>Takeaways:</a:t>
            </a:r>
          </a:p>
          <a:p>
            <a:pPr marL="800100" lvl="1" indent="-342900"/>
            <a:r>
              <a:rPr lang="pt-BR" dirty="0"/>
              <a:t>Export-oriented demand-side policies unlikely to increase employment over LR...</a:t>
            </a:r>
          </a:p>
          <a:p>
            <a:pPr marL="800100" lvl="1" indent="-342900"/>
            <a:r>
              <a:rPr lang="pt-BR" dirty="0"/>
              <a:t>...but adjustment is slow and they may alter the formalization rate.</a:t>
            </a:r>
          </a:p>
        </p:txBody>
      </p:sp>
    </p:spTree>
    <p:extLst>
      <p:ext uri="{BB962C8B-B14F-4D97-AF65-F5344CB8AC3E}">
        <p14:creationId xmlns:p14="http://schemas.microsoft.com/office/powerpoint/2010/main" val="41468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1B9F5-02E2-8933-0169-785426544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cycle of exports in Brazil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F1458-DE20-A8F3-0223-71C4EC66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3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35DBDDD-19D7-8CC1-F1C2-60C70D0274C8}"/>
              </a:ext>
            </a:extLst>
          </p:cNvPr>
          <p:cNvSpPr txBox="1">
            <a:spLocks/>
          </p:cNvSpPr>
          <p:nvPr/>
        </p:nvSpPr>
        <p:spPr>
          <a:xfrm>
            <a:off x="839788" y="222465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/>
              <a:t>In aggregate terms, real exports are about 3x from larger than 25 years ago but about 25% down from the 2010 peak.</a:t>
            </a:r>
          </a:p>
          <a:p>
            <a:pPr marL="342900" indent="-342900"/>
            <a:r>
              <a:rPr lang="pt-BR"/>
              <a:t>At a macro-level (1-digit industry) the cycle is a combination of a continuous expansion of agro; a large cycle of oil; and a volatile manufacturing sector</a:t>
            </a:r>
          </a:p>
        </p:txBody>
      </p:sp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7F4133E-52EA-6102-2622-C854A0ACA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7819"/>
            <a:ext cx="5972123" cy="3981415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B04D242-BF75-8D07-6129-F3FF75C83ED6}"/>
              </a:ext>
            </a:extLst>
          </p:cNvPr>
          <p:cNvSpPr txBox="1">
            <a:spLocks/>
          </p:cNvSpPr>
          <p:nvPr/>
        </p:nvSpPr>
        <p:spPr>
          <a:xfrm>
            <a:off x="6745288" y="590923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0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does this look across states?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FA00D5D7-4073-0F6C-38D0-6C4C0D6D2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82" y="2437881"/>
            <a:ext cx="5915118" cy="3943412"/>
          </a:xfrm>
          <a:prstGeom prst="rect">
            <a:avLst/>
          </a:prstGeom>
        </p:spPr>
      </p:pic>
      <p:pic>
        <p:nvPicPr>
          <p:cNvPr id="6" name="Picture 5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41BF941A-0249-4CBA-AFB6-768CE790F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40229"/>
            <a:ext cx="5911597" cy="3941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B61320-DE61-F16F-4E93-6A5F7F50E716}"/>
              </a:ext>
            </a:extLst>
          </p:cNvPr>
          <p:cNvSpPr txBox="1"/>
          <p:nvPr/>
        </p:nvSpPr>
        <p:spPr>
          <a:xfrm>
            <a:off x="839788" y="1772833"/>
            <a:ext cx="4008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Average levels of exports increased for most states...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E53795-3FF7-9F0A-F1D5-718B28274296}"/>
              </a:ext>
            </a:extLst>
          </p:cNvPr>
          <p:cNvSpPr txBox="1"/>
          <p:nvPr/>
        </p:nvSpPr>
        <p:spPr>
          <a:xfrm>
            <a:off x="6931882" y="1628570"/>
            <a:ext cx="442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...and while the common story about agriculture does matter, there are some complementarieties between agriculture and manufacturing  at play...</a:t>
            </a:r>
            <a:endParaRPr lang="en-US" sz="1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C912F91-40FF-A965-6A43-7F9EF1212202}"/>
              </a:ext>
            </a:extLst>
          </p:cNvPr>
          <p:cNvSpPr txBox="1">
            <a:spLocks/>
          </p:cNvSpPr>
          <p:nvPr/>
        </p:nvSpPr>
        <p:spPr>
          <a:xfrm>
            <a:off x="6850026" y="6213884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6388320-26E7-8489-1368-92EBAD43F250}"/>
              </a:ext>
            </a:extLst>
          </p:cNvPr>
          <p:cNvSpPr txBox="1">
            <a:spLocks/>
          </p:cNvSpPr>
          <p:nvPr/>
        </p:nvSpPr>
        <p:spPr>
          <a:xfrm>
            <a:off x="839788" y="6213883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9C0F408-4F88-F89C-B9D7-2C631DB7E1F2}"/>
              </a:ext>
            </a:extLst>
          </p:cNvPr>
          <p:cNvSpPr txBox="1">
            <a:spLocks/>
          </p:cNvSpPr>
          <p:nvPr/>
        </p:nvSpPr>
        <p:spPr>
          <a:xfrm>
            <a:off x="914984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99989B8-8A34-BCBE-34A6-37638C5D6925}"/>
              </a:ext>
            </a:extLst>
          </p:cNvPr>
          <p:cNvSpPr txBox="1">
            <a:spLocks/>
          </p:cNvSpPr>
          <p:nvPr/>
        </p:nvSpPr>
        <p:spPr>
          <a:xfrm>
            <a:off x="6830102" y="2225476"/>
            <a:ext cx="4876216" cy="42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States: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by one-digit ISIC sector)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34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5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AB2CA2-CDA9-605B-1606-084B0688B26B}"/>
              </a:ext>
            </a:extLst>
          </p:cNvPr>
          <p:cNvSpPr txBox="1">
            <a:spLocks/>
          </p:cNvSpPr>
          <p:nvPr/>
        </p:nvSpPr>
        <p:spPr>
          <a:xfrm>
            <a:off x="839788" y="2176022"/>
            <a:ext cx="5157787" cy="42958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pt-BR" sz="2000"/>
              <a:t>More than half of Brazilian municipalities did not export in 2022</a:t>
            </a:r>
          </a:p>
          <a:p>
            <a:pPr marL="342900" indent="-342900"/>
            <a:r>
              <a:rPr lang="pt-BR" sz="2000"/>
              <a:t>Among the top 20 largest cities in Brazil, only Rio de Janeiro-RJ ($3,303), Curitiba-PR ($1,367), Guarulhos-SP ($1,591), and São Luís-MA ($1,838) have per capita exports larger than $1,000.</a:t>
            </a:r>
          </a:p>
          <a:p>
            <a:pPr marL="342900" indent="-342900"/>
            <a:r>
              <a:rPr lang="pt-BR" sz="2000"/>
              <a:t>However, some smaller municipalities have very high exposure to exports.</a:t>
            </a:r>
          </a:p>
          <a:p>
            <a:pPr marL="342900" indent="-342900"/>
            <a:endParaRPr lang="pt-BR"/>
          </a:p>
          <a:p>
            <a:pPr marL="342900" indent="-342900"/>
            <a:endParaRPr lang="pt-BR"/>
          </a:p>
          <a:p>
            <a:pPr marL="342900" indent="-342900"/>
            <a:endParaRPr lang="en-US"/>
          </a:p>
        </p:txBody>
      </p:sp>
      <p:pic>
        <p:nvPicPr>
          <p:cNvPr id="6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67E63BEC-6D2A-46FD-FCE7-BFE8159C42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094" y="1035094"/>
            <a:ext cx="5822906" cy="5822906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7299EBA-1BCE-49DB-D72A-4AA2107243DB}"/>
              </a:ext>
            </a:extLst>
          </p:cNvPr>
          <p:cNvSpPr txBox="1">
            <a:spLocks/>
          </p:cNvSpPr>
          <p:nvPr/>
        </p:nvSpPr>
        <p:spPr>
          <a:xfrm>
            <a:off x="7037582" y="1207657"/>
            <a:ext cx="4876216" cy="82391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0A77D5A9-CDD8-50BA-920C-414C4C04C09D}"/>
              </a:ext>
            </a:extLst>
          </p:cNvPr>
          <p:cNvSpPr txBox="1">
            <a:spLocks/>
          </p:cNvSpPr>
          <p:nvPr/>
        </p:nvSpPr>
        <p:spPr>
          <a:xfrm>
            <a:off x="7063734" y="6471897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E5AC3-F10D-C88B-167E-496054159862}"/>
              </a:ext>
            </a:extLst>
          </p:cNvPr>
          <p:cNvSpPr txBox="1">
            <a:spLocks/>
          </p:cNvSpPr>
          <p:nvPr/>
        </p:nvSpPr>
        <p:spPr>
          <a:xfrm>
            <a:off x="9830551" y="5688757"/>
            <a:ext cx="9348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ão Paulo,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652ED4-B949-8C6C-CCED-33217D1FC678}"/>
              </a:ext>
            </a:extLst>
          </p:cNvPr>
          <p:cNvSpPr txBox="1">
            <a:spLocks/>
          </p:cNvSpPr>
          <p:nvPr/>
        </p:nvSpPr>
        <p:spPr>
          <a:xfrm>
            <a:off x="9988722" y="5527522"/>
            <a:ext cx="11336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Rio de Janeiro,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BF948B-5EBE-ADFC-7F94-C5213E5E328E}"/>
              </a:ext>
            </a:extLst>
          </p:cNvPr>
          <p:cNvSpPr txBox="1">
            <a:spLocks/>
          </p:cNvSpPr>
          <p:nvPr/>
        </p:nvSpPr>
        <p:spPr>
          <a:xfrm>
            <a:off x="10065344" y="5068997"/>
            <a:ext cx="12747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Duque de Caxias, RJ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14A354-2C3D-3FBD-A4DF-830A8D1B9A43}"/>
              </a:ext>
            </a:extLst>
          </p:cNvPr>
          <p:cNvSpPr txBox="1">
            <a:spLocks/>
          </p:cNvSpPr>
          <p:nvPr/>
        </p:nvSpPr>
        <p:spPr>
          <a:xfrm>
            <a:off x="9629649" y="1798624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D406FF-8D24-3D67-8C2C-0F52F9C513FB}"/>
              </a:ext>
            </a:extLst>
          </p:cNvPr>
          <p:cNvSpPr txBox="1">
            <a:spLocks/>
          </p:cNvSpPr>
          <p:nvPr/>
        </p:nvSpPr>
        <p:spPr>
          <a:xfrm>
            <a:off x="10276804" y="2205647"/>
            <a:ext cx="11849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7EC6-C636-1A65-A158-D5643ED3CCD4}"/>
              </a:ext>
            </a:extLst>
          </p:cNvPr>
          <p:cNvSpPr txBox="1">
            <a:spLocks/>
          </p:cNvSpPr>
          <p:nvPr/>
        </p:nvSpPr>
        <p:spPr>
          <a:xfrm>
            <a:off x="10605879" y="2475674"/>
            <a:ext cx="8066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Ilhabela, SP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571FAF-AB88-62F7-39AC-185667261F10}"/>
              </a:ext>
            </a:extLst>
          </p:cNvPr>
          <p:cNvSpPr txBox="1">
            <a:spLocks/>
          </p:cNvSpPr>
          <p:nvPr/>
        </p:nvSpPr>
        <p:spPr>
          <a:xfrm>
            <a:off x="9769753" y="2688771"/>
            <a:ext cx="16722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São Francisco do Conde, BA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D1DDC2-9150-15AD-F881-2EC274281D10}"/>
              </a:ext>
            </a:extLst>
          </p:cNvPr>
          <p:cNvSpPr txBox="1">
            <a:spLocks/>
          </p:cNvSpPr>
          <p:nvPr/>
        </p:nvSpPr>
        <p:spPr>
          <a:xfrm>
            <a:off x="9602665" y="2939007"/>
            <a:ext cx="18646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Conceição do Mato Adentro, MG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67668AC-B424-609B-19AD-05C05ACF052E}"/>
              </a:ext>
            </a:extLst>
          </p:cNvPr>
          <p:cNvSpPr>
            <a:spLocks/>
          </p:cNvSpPr>
          <p:nvPr/>
        </p:nvSpPr>
        <p:spPr>
          <a:xfrm rot="16200000">
            <a:off x="8357514" y="4377444"/>
            <a:ext cx="341873" cy="2781224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CFEBAC-9ABB-2BD4-4722-BE54F791958A}"/>
              </a:ext>
            </a:extLst>
          </p:cNvPr>
          <p:cNvSpPr txBox="1">
            <a:spLocks/>
          </p:cNvSpPr>
          <p:nvPr/>
        </p:nvSpPr>
        <p:spPr>
          <a:xfrm>
            <a:off x="7137838" y="5366287"/>
            <a:ext cx="2480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more than half of municipalities do not export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638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exposure to exports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6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8229003-E19F-BDF4-AB5B-F08734342483}"/>
              </a:ext>
            </a:extLst>
          </p:cNvPr>
          <p:cNvSpPr txBox="1">
            <a:spLocks/>
          </p:cNvSpPr>
          <p:nvPr/>
        </p:nvSpPr>
        <p:spPr>
          <a:xfrm>
            <a:off x="839788" y="17827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São Gonçalo de Rio Abaixo, MG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(Vale </a:t>
            </a:r>
            <a:r>
              <a:rPr lang="pt-BR" i="1">
                <a:latin typeface="Helvetica" panose="020B0604020202020204" pitchFamily="34" charset="0"/>
                <a:cs typeface="Helvetica" panose="020B0604020202020204" pitchFamily="34" charset="0"/>
              </a:rPr>
              <a:t>Brucutu</a:t>
            </a:r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 Mining Site)</a:t>
            </a:r>
            <a:endParaRPr lang="en-US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5EEB5C0-B27F-CFD8-9054-653AB3BCA0C4}"/>
              </a:ext>
            </a:extLst>
          </p:cNvPr>
          <p:cNvSpPr txBox="1">
            <a:spLocks/>
          </p:cNvSpPr>
          <p:nvPr/>
        </p:nvSpPr>
        <p:spPr>
          <a:xfrm>
            <a:off x="6172200" y="1782763"/>
            <a:ext cx="5183188" cy="82391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>
                <a:latin typeface="Helvetica" panose="020B0604020202020204" pitchFamily="34" charset="0"/>
                <a:cs typeface="Helvetica" panose="020B0604020202020204" pitchFamily="34" charset="0"/>
              </a:rPr>
              <a:t>Gavião Peixoto, SP</a:t>
            </a:r>
          </a:p>
          <a:p>
            <a:r>
              <a:rPr lang="pt-BR">
                <a:latin typeface="Helvetica" panose="020B0604020202020204" pitchFamily="34" charset="0"/>
                <a:cs typeface="Helvetica" panose="020B0604020202020204" pitchFamily="34" charset="0"/>
              </a:rPr>
              <a:t>(Embraer Production Plant)</a:t>
            </a:r>
            <a:endParaRPr lang="en-US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1" name="Picture 2" descr="Mina de Brucutu, da Vale, em São Gonçalo do Rio Abaixo (MG). Foto ...">
            <a:extLst>
              <a:ext uri="{FF2B5EF4-FFF2-40B4-BE49-F238E27FC236}">
                <a16:creationId xmlns:a16="http://schemas.microsoft.com/office/drawing/2014/main" id="{AD62C725-21F0-4C38-F96E-9456995B8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03" y="2721240"/>
            <a:ext cx="5686697" cy="346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om fábrica da Embraer, Gavião Peixoto sobe 397 posições e lidera ...">
            <a:extLst>
              <a:ext uri="{FF2B5EF4-FFF2-40B4-BE49-F238E27FC236}">
                <a16:creationId xmlns:a16="http://schemas.microsoft.com/office/drawing/2014/main" id="{4A752C9B-8057-4A46-8FF2-6C031FB5E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21240"/>
            <a:ext cx="5183188" cy="345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28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646A7-85A3-B949-6928-3642AAA53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4001"/>
            <a:ext cx="10515600" cy="1690688"/>
          </a:xfrm>
        </p:spPr>
        <p:txBody>
          <a:bodyPr/>
          <a:lstStyle/>
          <a:p>
            <a:r>
              <a:rPr lang="pt-BR" sz="4400"/>
              <a:t>Looking at the distribution over space, one can see the takeoff of the countryside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D686E-E6FB-652A-5976-3A50E61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map of brazil with a graph&#10;&#10;Description automatically generated">
            <a:extLst>
              <a:ext uri="{FF2B5EF4-FFF2-40B4-BE49-F238E27FC236}">
                <a16:creationId xmlns:a16="http://schemas.microsoft.com/office/drawing/2014/main" id="{0B13E926-621D-13F9-FB61-B4C322EAE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7" y="1340704"/>
            <a:ext cx="5669280" cy="5669280"/>
          </a:xfrm>
          <a:prstGeom prst="rect">
            <a:avLst/>
          </a:prstGeom>
        </p:spPr>
      </p:pic>
      <p:pic>
        <p:nvPicPr>
          <p:cNvPr id="6" name="Picture 5" descr="A map of brazil with different colored areas&#10;&#10;Description automatically generated">
            <a:extLst>
              <a:ext uri="{FF2B5EF4-FFF2-40B4-BE49-F238E27FC236}">
                <a16:creationId xmlns:a16="http://schemas.microsoft.com/office/drawing/2014/main" id="{79D7D1CB-4A39-D7D1-BBED-356ECF79A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117" y="1340704"/>
            <a:ext cx="5669280" cy="566928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A75D24-D23D-E80B-230E-55BEC250214A}"/>
              </a:ext>
            </a:extLst>
          </p:cNvPr>
          <p:cNvSpPr txBox="1">
            <a:spLocks/>
          </p:cNvSpPr>
          <p:nvPr/>
        </p:nvSpPr>
        <p:spPr>
          <a:xfrm>
            <a:off x="1211297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65F677C-727E-5A51-60F9-758B966D533D}"/>
              </a:ext>
            </a:extLst>
          </p:cNvPr>
          <p:cNvSpPr txBox="1">
            <a:spLocks/>
          </p:cNvSpPr>
          <p:nvPr/>
        </p:nvSpPr>
        <p:spPr>
          <a:xfrm>
            <a:off x="6948441" y="1340702"/>
            <a:ext cx="4876216" cy="100745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 Narrow" panose="020B06060202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2022</a:t>
            </a:r>
            <a:br>
              <a:rPr lang="pt-BR" sz="1200" b="1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D35E8B6-ACF9-34B8-87EA-0EADB98DD06A}"/>
              </a:ext>
            </a:extLst>
          </p:cNvPr>
          <p:cNvSpPr txBox="1">
            <a:spLocks/>
          </p:cNvSpPr>
          <p:nvPr/>
        </p:nvSpPr>
        <p:spPr>
          <a:xfrm>
            <a:off x="7036025" y="6545010"/>
            <a:ext cx="4403544" cy="2789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Sources: Own calculations with MDIC, IBGE and Fred data.</a:t>
            </a:r>
            <a:endParaRPr lang="en-US" sz="105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92887E9-2545-7CD0-3222-578C3082847F}"/>
              </a:ext>
            </a:extLst>
          </p:cNvPr>
          <p:cNvSpPr txBox="1">
            <a:spLocks/>
          </p:cNvSpPr>
          <p:nvPr/>
        </p:nvSpPr>
        <p:spPr>
          <a:xfrm>
            <a:off x="974961" y="836974"/>
            <a:ext cx="4876216" cy="1007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  <a:t>Brazilian Municipalities: Exports per Person, 2002</a:t>
            </a:r>
            <a:br>
              <a:rPr lang="pt-BR" sz="12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(In US$2022 per person; bubbles are proportional to total municipal exports;</a:t>
            </a:r>
            <a:b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1050" b="0">
                <a:latin typeface="Helvetica" panose="020B0604020202020204" pitchFamily="34" charset="0"/>
                <a:cs typeface="Helvetica" panose="020B0604020202020204" pitchFamily="34" charset="0"/>
              </a:rPr>
              <a:t>distribution truncated at US$2022 2500+)</a:t>
            </a:r>
            <a:endParaRPr lang="en-US" sz="1100" b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A52216-B175-A5C1-56EF-B83E682A09BD}"/>
              </a:ext>
            </a:extLst>
          </p:cNvPr>
          <p:cNvSpPr txBox="1"/>
          <p:nvPr/>
        </p:nvSpPr>
        <p:spPr>
          <a:xfrm>
            <a:off x="523827" y="5195004"/>
            <a:ext cx="22557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Exports used to be concentrated in the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old manufacturing hubs of the Southeast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and South...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A73A1-8C1C-343D-2048-626E5A9987B1}"/>
              </a:ext>
            </a:extLst>
          </p:cNvPr>
          <p:cNvSpPr txBox="1"/>
          <p:nvPr/>
        </p:nvSpPr>
        <p:spPr>
          <a:xfrm>
            <a:off x="6339117" y="5195004"/>
            <a:ext cx="2294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...while the old hubs are still important,</a:t>
            </a:r>
            <a:b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pt-BR" sz="900">
                <a:latin typeface="Helvetica" panose="020B0604020202020204" pitchFamily="34" charset="0"/>
                <a:cs typeface="Helvetica" panose="020B0604020202020204" pitchFamily="34" charset="0"/>
              </a:rPr>
              <a:t>the Midwest now has an outsized imprint.</a:t>
            </a:r>
            <a:endParaRPr lang="en-US" sz="9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72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7689-D523-B871-52BA-40998CB6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D8E3C-9D40-1831-55E2-C6D78ED90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CFAB4D4-40C4-6685-0024-A1681286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pt-BR" dirty="0"/>
              <a:t>Administrative customs data (SISCOMEX-MDIC)</a:t>
            </a:r>
          </a:p>
          <a:p>
            <a:pPr lvl="1"/>
            <a:r>
              <a:rPr lang="pt-BR" dirty="0"/>
              <a:t>Total aggregate exports at the municipality level.</a:t>
            </a:r>
          </a:p>
          <a:p>
            <a:pPr lvl="1"/>
            <a:r>
              <a:rPr lang="pt-BR" dirty="0"/>
              <a:t>State-level exports at HS-6-digit product level.</a:t>
            </a:r>
          </a:p>
          <a:p>
            <a:pPr lvl="1"/>
            <a:endParaRPr lang="pt-BR" dirty="0"/>
          </a:p>
          <a:p>
            <a:r>
              <a:rPr lang="pt-BR" dirty="0"/>
              <a:t>Administrative formal labor market data (RAIS)</a:t>
            </a:r>
          </a:p>
          <a:p>
            <a:pPr lvl="1"/>
            <a:r>
              <a:rPr lang="pt-BR" dirty="0"/>
              <a:t>Employer reported formal employment, gender, education level, wages for the universe (35-45 million) of formal workers.</a:t>
            </a:r>
          </a:p>
          <a:p>
            <a:pPr lvl="1"/>
            <a:endParaRPr lang="pt-BR" dirty="0"/>
          </a:p>
          <a:p>
            <a:r>
              <a:rPr lang="pt-BR" dirty="0"/>
              <a:t>Two waves of Decennial Census (2000, 2010)</a:t>
            </a:r>
          </a:p>
          <a:p>
            <a:pPr lvl="1"/>
            <a:r>
              <a:rPr lang="pt-BR" dirty="0"/>
              <a:t>Captures universe of workers, both formal and informal.</a:t>
            </a:r>
          </a:p>
          <a:p>
            <a:pPr lvl="1"/>
            <a:endParaRPr lang="pt-BR" dirty="0"/>
          </a:p>
          <a:p>
            <a:r>
              <a:rPr lang="pt-BR" dirty="0"/>
              <a:t>Final datasets:</a:t>
            </a:r>
          </a:p>
          <a:p>
            <a:pPr lvl="1"/>
            <a:r>
              <a:rPr lang="pt-BR" dirty="0" err="1">
                <a:latin typeface="Arial Narrow"/>
              </a:rPr>
              <a:t>Panel</a:t>
            </a:r>
            <a:r>
              <a:rPr lang="pt-BR" dirty="0">
                <a:latin typeface="Arial Narrow"/>
              </a:rPr>
              <a:t> </a:t>
            </a:r>
            <a:r>
              <a:rPr lang="pt-BR" dirty="0" err="1">
                <a:latin typeface="Arial Narrow"/>
              </a:rPr>
              <a:t>of</a:t>
            </a:r>
            <a:r>
              <a:rPr lang="pt-BR" dirty="0">
                <a:latin typeface="Arial Narrow"/>
              </a:rPr>
              <a:t> 3,371 </a:t>
            </a:r>
            <a:r>
              <a:rPr lang="pt-BR" dirty="0" err="1">
                <a:latin typeface="Arial Narrow"/>
              </a:rPr>
              <a:t>exporting</a:t>
            </a:r>
            <a:r>
              <a:rPr lang="pt-BR" dirty="0">
                <a:latin typeface="Arial Narrow"/>
              </a:rPr>
              <a:t> </a:t>
            </a:r>
            <a:r>
              <a:rPr lang="pt-BR" dirty="0" err="1">
                <a:latin typeface="Arial Narrow"/>
              </a:rPr>
              <a:t>municipalities</a:t>
            </a:r>
            <a:r>
              <a:rPr lang="pt-BR" dirty="0">
                <a:latin typeface="Arial Narrow"/>
              </a:rPr>
              <a:t> </a:t>
            </a:r>
            <a:r>
              <a:rPr lang="pt-BR" dirty="0" err="1">
                <a:latin typeface="Arial Narrow"/>
              </a:rPr>
              <a:t>from</a:t>
            </a:r>
            <a:r>
              <a:rPr lang="pt-BR" dirty="0">
                <a:latin typeface="Arial Narrow"/>
              </a:rPr>
              <a:t> 2000-2021 (N*T = ~34k).</a:t>
            </a:r>
          </a:p>
          <a:p>
            <a:pPr lvl="1"/>
            <a:r>
              <a:rPr lang="pt-BR" dirty="0" err="1">
                <a:latin typeface="Arial Narrow"/>
              </a:rPr>
              <a:t>Robustness</a:t>
            </a:r>
            <a:r>
              <a:rPr lang="pt-BR" dirty="0">
                <a:latin typeface="Arial Narrow"/>
              </a:rPr>
              <a:t>: </a:t>
            </a:r>
            <a:r>
              <a:rPr lang="pt-BR" dirty="0" err="1">
                <a:latin typeface="Arial Narrow"/>
              </a:rPr>
              <a:t>panel</a:t>
            </a:r>
            <a:r>
              <a:rPr lang="pt-BR" dirty="0">
                <a:latin typeface="Arial Narrow"/>
              </a:rPr>
              <a:t> </a:t>
            </a:r>
            <a:r>
              <a:rPr lang="pt-BR" dirty="0" err="1">
                <a:latin typeface="Arial Narrow"/>
              </a:rPr>
              <a:t>of</a:t>
            </a:r>
            <a:r>
              <a:rPr lang="pt-BR" dirty="0">
                <a:latin typeface="Arial Narrow"/>
              </a:rPr>
              <a:t> </a:t>
            </a:r>
            <a:r>
              <a:rPr lang="pt-BR" dirty="0" err="1">
                <a:latin typeface="Arial Narrow"/>
              </a:rPr>
              <a:t>all</a:t>
            </a:r>
            <a:r>
              <a:rPr lang="pt-BR" dirty="0">
                <a:latin typeface="Arial Narrow"/>
              </a:rPr>
              <a:t> 558 </a:t>
            </a:r>
            <a:r>
              <a:rPr lang="pt-BR" dirty="0" err="1">
                <a:latin typeface="Arial Narrow"/>
              </a:rPr>
              <a:t>microregions</a:t>
            </a:r>
            <a:r>
              <a:rPr lang="pt-BR" dirty="0">
                <a:latin typeface="Arial Narrow"/>
              </a:rPr>
              <a:t> </a:t>
            </a:r>
            <a:r>
              <a:rPr lang="pt-BR" dirty="0" err="1">
                <a:latin typeface="Arial Narrow"/>
              </a:rPr>
              <a:t>from</a:t>
            </a:r>
            <a:r>
              <a:rPr lang="pt-BR" dirty="0">
                <a:latin typeface="Arial Narrow"/>
              </a:rPr>
              <a:t> 2000-2020.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755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5AA0-D034-168D-141A-800C50FB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 growth in exports by region: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func>
                  </m:oMath>
                </a14:m>
                <a:endParaRPr lang="pt-BR" dirty="0"/>
              </a:p>
              <a:p>
                <a:r>
                  <a:rPr lang="en-US" dirty="0"/>
                  <a:t>Local Projections (</a:t>
                </a:r>
                <a:r>
                  <a:rPr lang="en-US" dirty="0" err="1"/>
                  <a:t>Jord</a:t>
                </a:r>
                <a:r>
                  <a:rPr lang="pt-BR" dirty="0"/>
                  <a:t>à, 2005)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pPr marL="0" indent="0">
                  <a:buNone/>
                </a:pPr>
                <a:br>
                  <a:rPr lang="pt-BR" dirty="0"/>
                </a:br>
                <a:endParaRPr lang="pt-BR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the coefficients are estimated for each h: they will form impulse response functions</a:t>
                </a:r>
                <a:endParaRPr lang="pt-BR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426AA0-B754-BB31-0535-EF5F5039F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04282"/>
                <a:ext cx="10515600" cy="4742324"/>
              </a:xfrm>
              <a:blipFill>
                <a:blip r:embed="rId2"/>
                <a:stretch>
                  <a:fillRect l="-1043" t="-2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CCF-FFE2-54C9-5802-5F278994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05C1B-5181-41B1-A609-7B33B4202299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/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>
                              <a:latin typeface="Cambria Math" panose="02040503050406030204" pitchFamily="18" charset="0"/>
                            </a:rPr>
                            <m:t>𝛟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400" b="0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∈{−5,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…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0,…,6}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E6039B-70B9-E118-FEF1-EBFCA2D7A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3160819"/>
                <a:ext cx="12315825" cy="498470"/>
              </a:xfrm>
              <a:prstGeom prst="rect">
                <a:avLst/>
              </a:prstGeom>
              <a:blipFill>
                <a:blip r:embed="rId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B127896-0D91-CC26-4DDB-78BA41170D64}"/>
              </a:ext>
            </a:extLst>
          </p:cNvPr>
          <p:cNvSpPr/>
          <p:nvPr/>
        </p:nvSpPr>
        <p:spPr>
          <a:xfrm rot="5400000">
            <a:off x="2035362" y="2826621"/>
            <a:ext cx="206220" cy="187155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01B128-68D5-4748-388F-E2EA3D25B663}"/>
              </a:ext>
            </a:extLst>
          </p:cNvPr>
          <p:cNvSpPr txBox="1"/>
          <p:nvPr/>
        </p:nvSpPr>
        <p:spPr>
          <a:xfrm>
            <a:off x="1090716" y="3897906"/>
            <a:ext cx="2095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cumulative change</a:t>
            </a:r>
          </a:p>
          <a:p>
            <a:pPr algn="ctr"/>
            <a:r>
              <a:rPr lang="pt-BR"/>
              <a:t>in outcome since t-1</a:t>
            </a:r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EFE1DD4C-5AFC-98E2-B6E1-BFD38533AF70}"/>
              </a:ext>
            </a:extLst>
          </p:cNvPr>
          <p:cNvSpPr/>
          <p:nvPr/>
        </p:nvSpPr>
        <p:spPr>
          <a:xfrm rot="5400000">
            <a:off x="6332274" y="3407974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0AB188-B32F-9779-161B-489BD70CC0DE}"/>
              </a:ext>
            </a:extLst>
          </p:cNvPr>
          <p:cNvSpPr txBox="1"/>
          <p:nvPr/>
        </p:nvSpPr>
        <p:spPr>
          <a:xfrm>
            <a:off x="5965415" y="3829147"/>
            <a:ext cx="93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controls</a:t>
            </a:r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BD072AD-D3B4-F461-C966-2285B9A51416}"/>
              </a:ext>
            </a:extLst>
          </p:cNvPr>
          <p:cNvSpPr/>
          <p:nvPr/>
        </p:nvSpPr>
        <p:spPr>
          <a:xfrm rot="5400000">
            <a:off x="5161568" y="3352886"/>
            <a:ext cx="206220" cy="7293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1A25D3-CAD0-93F1-1EE7-A7EE859E9EF7}"/>
              </a:ext>
            </a:extLst>
          </p:cNvPr>
          <p:cNvSpPr txBox="1"/>
          <p:nvPr/>
        </p:nvSpPr>
        <p:spPr>
          <a:xfrm>
            <a:off x="4774886" y="377263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/>
              <a:t>exports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2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</TotalTime>
  <Words>1285</Words>
  <Application>Microsoft Office PowerPoint</Application>
  <PresentationFormat>Widescreen</PresentationFormat>
  <Paragraphs>158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Exports and Regional Dynamics: Evidence from Brazil</vt:lpstr>
      <vt:lpstr>Summary of results</vt:lpstr>
      <vt:lpstr>The cycle of exports in Brazil</vt:lpstr>
      <vt:lpstr>How does this look across states?</vt:lpstr>
      <vt:lpstr>Local exposure to exports</vt:lpstr>
      <vt:lpstr>Local exposure to exports</vt:lpstr>
      <vt:lpstr>Looking at the distribution over space, one can see the takeoff of the countryside</vt:lpstr>
      <vt:lpstr>Data</vt:lpstr>
      <vt:lpstr>Methodology</vt:lpstr>
      <vt:lpstr>Since exports potentially endogenous, need IV</vt:lpstr>
      <vt:lpstr>Two stage least squares local projections</vt:lpstr>
      <vt:lpstr>Instrument is relevant: First Stage F-stat &gt; 280</vt:lpstr>
      <vt:lpstr>Is the instrument valid?</vt:lpstr>
      <vt:lpstr>Preliminary results: horizon-specific elasticity of formal employment to foreign demand shocks</vt:lpstr>
      <vt:lpstr>Preliminary results: horizon-specific elasticity of average wages to foreign demand shocks</vt:lpstr>
      <vt:lpstr>Heterogeneity by education</vt:lpstr>
      <vt:lpstr>Preliminary results: heterogeneity by gender</vt:lpstr>
      <vt:lpstr>The long-run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A Bezerra De Goes</dc:creator>
  <cp:lastModifiedBy>Carlos Andre Bezerra De Goes</cp:lastModifiedBy>
  <cp:revision>9</cp:revision>
  <dcterms:created xsi:type="dcterms:W3CDTF">2022-03-21T03:58:54Z</dcterms:created>
  <dcterms:modified xsi:type="dcterms:W3CDTF">2024-08-26T20:41:20Z</dcterms:modified>
</cp:coreProperties>
</file>