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FCAB8D-B24A-4365-B86A-7416144C14F5}" type="datetimeFigureOut">
              <a:rPr lang="tr-TR" smtClean="0"/>
              <a:t>13.06.2019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122D63-AA28-4727-9789-8E1A8FDE609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8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AB8D-B24A-4365-B86A-7416144C14F5}" type="datetimeFigureOut">
              <a:rPr lang="tr-TR" smtClean="0"/>
              <a:t>13.06.2019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212828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AB8D-B24A-4365-B86A-7416144C14F5}" type="datetimeFigureOut">
              <a:rPr lang="tr-TR" smtClean="0"/>
              <a:t>13.06.2019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272876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AB8D-B24A-4365-B86A-7416144C14F5}" type="datetimeFigureOut">
              <a:rPr lang="tr-TR" smtClean="0"/>
              <a:t>13.06.2019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400283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CAB8D-B24A-4365-B86A-7416144C14F5}" type="datetimeFigureOut">
              <a:rPr lang="tr-TR" smtClean="0"/>
              <a:t>13.06.2019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122D63-AA28-4727-9789-8E1A8FDE609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FCAB8D-B24A-4365-B86A-7416144C14F5}" type="datetimeFigureOut">
              <a:rPr lang="tr-TR" smtClean="0"/>
              <a:t>13.06.2019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423022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FCAB8D-B24A-4365-B86A-7416144C14F5}" type="datetimeFigureOut">
              <a:rPr lang="tr-TR" smtClean="0"/>
              <a:t>13.06.2019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155755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CAB8D-B24A-4365-B86A-7416144C14F5}" type="datetimeFigureOut">
              <a:rPr lang="tr-TR" smtClean="0"/>
              <a:t>13.06.2019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257650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FCAB8D-B24A-4365-B86A-7416144C14F5}" type="datetimeFigureOut">
              <a:rPr lang="tr-TR" smtClean="0"/>
              <a:t>13.06.2019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404544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FCAB8D-B24A-4365-B86A-7416144C14F5}" type="datetimeFigureOut">
              <a:rPr lang="tr-TR" smtClean="0"/>
              <a:t>13.06.2019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122D63-AA28-4727-9789-8E1A8FDE6098}" type="slidenum">
              <a:rPr lang="tr-TR" smtClean="0"/>
              <a:t>‹#›</a:t>
            </a:fld>
            <a:endParaRPr lang="tr-TR"/>
          </a:p>
        </p:txBody>
      </p:sp>
    </p:spTree>
    <p:extLst>
      <p:ext uri="{BB962C8B-B14F-4D97-AF65-F5344CB8AC3E}">
        <p14:creationId xmlns:p14="http://schemas.microsoft.com/office/powerpoint/2010/main" val="180432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FCAB8D-B24A-4365-B86A-7416144C14F5}" type="datetimeFigureOut">
              <a:rPr lang="tr-TR" smtClean="0"/>
              <a:t>13.06.2019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9122D63-AA28-4727-9789-8E1A8FDE6098}" type="slidenum">
              <a:rPr lang="tr-TR" smtClean="0"/>
              <a:t>‹#›</a:t>
            </a:fld>
            <a:endParaRPr lang="tr-TR"/>
          </a:p>
        </p:txBody>
      </p:sp>
    </p:spTree>
    <p:extLst>
      <p:ext uri="{BB962C8B-B14F-4D97-AF65-F5344CB8AC3E}">
        <p14:creationId xmlns:p14="http://schemas.microsoft.com/office/powerpoint/2010/main" val="188536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FCAB8D-B24A-4365-B86A-7416144C14F5}" type="datetimeFigureOut">
              <a:rPr lang="tr-TR" smtClean="0"/>
              <a:t>13.06.2019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122D63-AA28-4727-9789-8E1A8FDE6098}"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11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182E-B11B-4361-A1D3-3CB8563B85CF}"/>
              </a:ext>
            </a:extLst>
          </p:cNvPr>
          <p:cNvSpPr>
            <a:spLocks noGrp="1"/>
          </p:cNvSpPr>
          <p:nvPr>
            <p:ph type="ctrTitle"/>
          </p:nvPr>
        </p:nvSpPr>
        <p:spPr>
          <a:xfrm>
            <a:off x="1066800" y="1683903"/>
            <a:ext cx="10058400" cy="1745097"/>
          </a:xfrm>
        </p:spPr>
        <p:txBody>
          <a:bodyPr>
            <a:normAutofit fontScale="90000"/>
          </a:bodyPr>
          <a:lstStyle/>
          <a:p>
            <a:pPr algn="ctr"/>
            <a:r>
              <a:rPr lang="tr-TR" dirty="0"/>
              <a:t>Temiz Hava Sağlıklı Yaşam</a:t>
            </a:r>
          </a:p>
        </p:txBody>
      </p:sp>
      <p:sp>
        <p:nvSpPr>
          <p:cNvPr id="3" name="Subtitle 2">
            <a:extLst>
              <a:ext uri="{FF2B5EF4-FFF2-40B4-BE49-F238E27FC236}">
                <a16:creationId xmlns:a16="http://schemas.microsoft.com/office/drawing/2014/main" id="{018B498F-2762-4FD5-80A4-FAF2286035A6}"/>
              </a:ext>
            </a:extLst>
          </p:cNvPr>
          <p:cNvSpPr>
            <a:spLocks noGrp="1"/>
          </p:cNvSpPr>
          <p:nvPr>
            <p:ph type="subTitle" idx="1"/>
          </p:nvPr>
        </p:nvSpPr>
        <p:spPr>
          <a:xfrm>
            <a:off x="1066800" y="4624433"/>
            <a:ext cx="10058400" cy="1143000"/>
          </a:xfrm>
        </p:spPr>
        <p:txBody>
          <a:bodyPr/>
          <a:lstStyle/>
          <a:p>
            <a:pPr algn="ctr"/>
            <a:r>
              <a:rPr lang="tr-TR" dirty="0"/>
              <a:t>ÖMER CAN ESKİCİOĞLU</a:t>
            </a:r>
          </a:p>
          <a:p>
            <a:pPr algn="ctr"/>
            <a:r>
              <a:rPr lang="tr-TR" dirty="0"/>
              <a:t>1511404024</a:t>
            </a:r>
          </a:p>
        </p:txBody>
      </p:sp>
    </p:spTree>
    <p:extLst>
      <p:ext uri="{BB962C8B-B14F-4D97-AF65-F5344CB8AC3E}">
        <p14:creationId xmlns:p14="http://schemas.microsoft.com/office/powerpoint/2010/main" val="352371562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35E2-E6EE-42FF-AE07-DE605497886D}"/>
              </a:ext>
            </a:extLst>
          </p:cNvPr>
          <p:cNvSpPr>
            <a:spLocks noGrp="1"/>
          </p:cNvSpPr>
          <p:nvPr>
            <p:ph type="title"/>
          </p:nvPr>
        </p:nvSpPr>
        <p:spPr>
          <a:xfrm>
            <a:off x="1097280" y="773724"/>
            <a:ext cx="10058400" cy="865163"/>
          </a:xfrm>
        </p:spPr>
        <p:txBody>
          <a:bodyPr/>
          <a:lstStyle/>
          <a:p>
            <a:r>
              <a:rPr lang="tr-TR" dirty="0"/>
              <a:t>Çalışma Amacı :</a:t>
            </a:r>
          </a:p>
        </p:txBody>
      </p:sp>
      <p:sp>
        <p:nvSpPr>
          <p:cNvPr id="3" name="Content Placeholder 2">
            <a:extLst>
              <a:ext uri="{FF2B5EF4-FFF2-40B4-BE49-F238E27FC236}">
                <a16:creationId xmlns:a16="http://schemas.microsoft.com/office/drawing/2014/main" id="{FE1226B8-E053-464C-9BA8-64D6B1FCA373}"/>
              </a:ext>
            </a:extLst>
          </p:cNvPr>
          <p:cNvSpPr>
            <a:spLocks noGrp="1"/>
          </p:cNvSpPr>
          <p:nvPr>
            <p:ph idx="1"/>
          </p:nvPr>
        </p:nvSpPr>
        <p:spPr>
          <a:xfrm>
            <a:off x="1097280" y="2366239"/>
            <a:ext cx="10058400" cy="4023360"/>
          </a:xfrm>
        </p:spPr>
        <p:txBody>
          <a:bodyPr/>
          <a:lstStyle/>
          <a:p>
            <a:pPr marL="0" indent="0" algn="just">
              <a:buNone/>
            </a:pPr>
            <a:r>
              <a:rPr lang="tr-TR" dirty="0"/>
              <a:t>Sanayi Devrimi ile başlayan ve insanoğlunun sürekli sanayileşme hırsı ve tedbirsiz olması dolayısıyla dünyamızı her geçen gün daha yaşanmaz hale gelmektedir. Dünyadaki havanın yakın gelecekte daha kötü olacağını kanser ve solunum yetmezliği gibi hastalıkların artacağı bilinmektedir.</a:t>
            </a:r>
          </a:p>
          <a:p>
            <a:pPr marL="0" indent="0" algn="just">
              <a:buNone/>
            </a:pPr>
            <a:r>
              <a:rPr lang="tr-TR" dirty="0"/>
              <a:t>Çalışmamız hava kirliliğinden dolayı oluşabilecek zararlar ve hastalıklar hakkında toplumsal bilinçlendirmeyi hedefleyen bir uygulama projesi olarak düşünülmektedir. </a:t>
            </a:r>
          </a:p>
        </p:txBody>
      </p:sp>
    </p:spTree>
    <p:extLst>
      <p:ext uri="{BB962C8B-B14F-4D97-AF65-F5344CB8AC3E}">
        <p14:creationId xmlns:p14="http://schemas.microsoft.com/office/powerpoint/2010/main" val="18851208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13FC-9138-4155-92B5-46A8113C6037}"/>
              </a:ext>
            </a:extLst>
          </p:cNvPr>
          <p:cNvSpPr>
            <a:spLocks noGrp="1"/>
          </p:cNvSpPr>
          <p:nvPr>
            <p:ph type="title"/>
          </p:nvPr>
        </p:nvSpPr>
        <p:spPr>
          <a:xfrm>
            <a:off x="1097280" y="703385"/>
            <a:ext cx="10058400" cy="1033975"/>
          </a:xfrm>
        </p:spPr>
        <p:txBody>
          <a:bodyPr/>
          <a:lstStyle/>
          <a:p>
            <a:r>
              <a:rPr lang="tr-TR" dirty="0"/>
              <a:t>Hava Kirliliği</a:t>
            </a:r>
          </a:p>
        </p:txBody>
      </p:sp>
      <p:sp>
        <p:nvSpPr>
          <p:cNvPr id="3" name="Content Placeholder 2">
            <a:extLst>
              <a:ext uri="{FF2B5EF4-FFF2-40B4-BE49-F238E27FC236}">
                <a16:creationId xmlns:a16="http://schemas.microsoft.com/office/drawing/2014/main" id="{089CE575-227D-4D62-9BDF-4A00B53A3074}"/>
              </a:ext>
            </a:extLst>
          </p:cNvPr>
          <p:cNvSpPr>
            <a:spLocks noGrp="1"/>
          </p:cNvSpPr>
          <p:nvPr>
            <p:ph idx="1"/>
          </p:nvPr>
        </p:nvSpPr>
        <p:spPr>
          <a:xfrm>
            <a:off x="1097280" y="2067950"/>
            <a:ext cx="10058400" cy="3801143"/>
          </a:xfrm>
        </p:spPr>
        <p:txBody>
          <a:bodyPr/>
          <a:lstStyle/>
          <a:p>
            <a:pPr algn="just">
              <a:lnSpc>
                <a:spcPct val="80000"/>
              </a:lnSpc>
              <a:buFontTx/>
              <a:buNone/>
            </a:pPr>
            <a:r>
              <a:rPr lang="tr-TR" altLang="tr-TR" sz="800" dirty="0"/>
              <a:t>   </a:t>
            </a:r>
            <a:r>
              <a:rPr lang="tr-TR" altLang="tr-TR" dirty="0"/>
              <a:t>Atmosferde toz, duman, gaz, koku ve saf olmayan su buharı şeklinde bulunabilecek kirleticilerin, insanlar ve diğer canlılar ile eşyaya zarar verebilecek miktarlara yükselmesi, “Hava Kirliliği” olarak nitelenmektedir. Havayı kirleten maddelerin sınır değerleri (havada zararlı olmayacak derecedeki en yüksek değerleri), her ülkenin ilgili kuruluşları tarafından yönetmeliklerle belirlenir. Kirletici maddelerin niteliğine göre, canlılara vereceği zarar şekil ve dereceleri de değişir. Hava kirliliğine karşı alınabilecek önlemler, kirlilik kaynağına göre (fabrika, termik santral, konutlar, taşıt araçları) çeşitlidir.</a:t>
            </a:r>
          </a:p>
          <a:p>
            <a:pPr algn="just">
              <a:lnSpc>
                <a:spcPct val="80000"/>
              </a:lnSpc>
              <a:buFontTx/>
              <a:buNone/>
            </a:pPr>
            <a:r>
              <a:rPr lang="tr-TR" altLang="tr-TR" dirty="0"/>
              <a:t> Hava kirliliğindeki artışlar canlıların sağlığını olumsuz yönde etkileyerek özellikle insanlarda çeşitli akut sağlık sorunlarına neden olmaktadır. Kirleticilere uzun süreli maruz kalınması sağlıkta kronik etkilerin ortaya çıkmasına neden olmaktadır. Hava kirliliğinin sağlık etkisi öksürük ve bronşitten, kalp hastalığı ve akciğer kanserine kadar değişmektedir. Kirliliğin olumsuz etkileri sağlıklı kişilerde bile gözlenmekle birlikte, bazı duyarlı gruplar daha kolay etkilenmekte ve daha ciddi sorunlar ortaya çıkmaktadır</a:t>
            </a:r>
            <a:endParaRPr lang="tr-TR" dirty="0"/>
          </a:p>
        </p:txBody>
      </p:sp>
    </p:spTree>
    <p:extLst>
      <p:ext uri="{BB962C8B-B14F-4D97-AF65-F5344CB8AC3E}">
        <p14:creationId xmlns:p14="http://schemas.microsoft.com/office/powerpoint/2010/main" val="2734047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35C8-6FCC-40C3-966C-1579A17E13B4}"/>
              </a:ext>
            </a:extLst>
          </p:cNvPr>
          <p:cNvSpPr>
            <a:spLocks noGrp="1"/>
          </p:cNvSpPr>
          <p:nvPr>
            <p:ph type="title"/>
          </p:nvPr>
        </p:nvSpPr>
        <p:spPr>
          <a:xfrm>
            <a:off x="1097280" y="745588"/>
            <a:ext cx="10058400" cy="851095"/>
          </a:xfrm>
        </p:spPr>
        <p:txBody>
          <a:bodyPr>
            <a:normAutofit/>
          </a:bodyPr>
          <a:lstStyle/>
          <a:p>
            <a:r>
              <a:rPr lang="tr-TR" sz="3600" dirty="0"/>
              <a:t>Hava Kirliliğini Önlemek Amacıyla Alınabilecek Önlemler</a:t>
            </a:r>
          </a:p>
        </p:txBody>
      </p:sp>
      <p:sp>
        <p:nvSpPr>
          <p:cNvPr id="3" name="Content Placeholder 2">
            <a:extLst>
              <a:ext uri="{FF2B5EF4-FFF2-40B4-BE49-F238E27FC236}">
                <a16:creationId xmlns:a16="http://schemas.microsoft.com/office/drawing/2014/main" id="{53E8C13B-5B93-47AA-B34A-953658B95685}"/>
              </a:ext>
            </a:extLst>
          </p:cNvPr>
          <p:cNvSpPr>
            <a:spLocks noGrp="1"/>
          </p:cNvSpPr>
          <p:nvPr>
            <p:ph idx="1"/>
          </p:nvPr>
        </p:nvSpPr>
        <p:spPr>
          <a:xfrm>
            <a:off x="1097280" y="2000478"/>
            <a:ext cx="10058400" cy="4526932"/>
          </a:xfrm>
        </p:spPr>
        <p:txBody>
          <a:bodyPr>
            <a:normAutofit fontScale="92500" lnSpcReduction="20000"/>
          </a:bodyPr>
          <a:lstStyle/>
          <a:p>
            <a:pPr>
              <a:lnSpc>
                <a:spcPct val="80000"/>
              </a:lnSpc>
              <a:buFont typeface="Wingdings" panose="05000000000000000000" pitchFamily="2" charset="2"/>
              <a:buChar char="ü"/>
            </a:pPr>
            <a:r>
              <a:rPr lang="tr-TR" altLang="tr-TR" sz="2200" dirty="0"/>
              <a:t>Sanayi tesislerinin bacalarına filtre takılması sağlanmalı,</a:t>
            </a:r>
          </a:p>
          <a:p>
            <a:pPr>
              <a:lnSpc>
                <a:spcPct val="80000"/>
              </a:lnSpc>
              <a:buFont typeface="Wingdings" panose="05000000000000000000" pitchFamily="2" charset="2"/>
              <a:buChar char="ü"/>
            </a:pPr>
            <a:r>
              <a:rPr lang="tr-TR" altLang="tr-TR" sz="2200" dirty="0"/>
              <a:t>Evleri ısıtmak için yüksek kalorili kömürler kullanılmalı, her yıl bacalar ve soba boruları temizlenmeli,</a:t>
            </a:r>
          </a:p>
          <a:p>
            <a:pPr>
              <a:lnSpc>
                <a:spcPct val="80000"/>
              </a:lnSpc>
              <a:buFont typeface="Wingdings" panose="05000000000000000000" pitchFamily="2" charset="2"/>
              <a:buChar char="ü"/>
            </a:pPr>
            <a:r>
              <a:rPr lang="tr-TR" altLang="tr-TR" sz="2200" dirty="0"/>
              <a:t>Pencere, kapı ve çatıların izolasyonuna önem verilmeli,</a:t>
            </a:r>
          </a:p>
          <a:p>
            <a:pPr>
              <a:lnSpc>
                <a:spcPct val="80000"/>
              </a:lnSpc>
              <a:buFont typeface="Wingdings" panose="05000000000000000000" pitchFamily="2" charset="2"/>
              <a:buChar char="ü"/>
            </a:pPr>
            <a:r>
              <a:rPr lang="tr-TR" altLang="tr-TR" sz="2200" dirty="0"/>
              <a:t>Kullanılan sobaların TSE belgeli olmasına dikkat edilmeli,</a:t>
            </a:r>
          </a:p>
          <a:p>
            <a:pPr>
              <a:lnSpc>
                <a:spcPct val="80000"/>
              </a:lnSpc>
              <a:buFont typeface="Wingdings" panose="05000000000000000000" pitchFamily="2" charset="2"/>
              <a:buChar char="ü"/>
            </a:pPr>
            <a:r>
              <a:rPr lang="tr-TR" altLang="tr-TR" sz="2200" dirty="0"/>
              <a:t>Doğalgaz kullanımı yaygınlaştırılarak özendirilmeli,</a:t>
            </a:r>
          </a:p>
          <a:p>
            <a:pPr>
              <a:lnSpc>
                <a:spcPct val="80000"/>
              </a:lnSpc>
              <a:buFont typeface="Wingdings" panose="05000000000000000000" pitchFamily="2" charset="2"/>
              <a:buChar char="ü"/>
            </a:pPr>
            <a:r>
              <a:rPr lang="tr-TR" altLang="tr-TR" sz="2200" dirty="0"/>
              <a:t>Kalorisi düşük olan ve havayı daha çok kirleten kaçak kömür kullanımı engellenmeli,</a:t>
            </a:r>
          </a:p>
          <a:p>
            <a:pPr>
              <a:lnSpc>
                <a:spcPct val="80000"/>
              </a:lnSpc>
              <a:buFont typeface="Wingdings" panose="05000000000000000000" pitchFamily="2" charset="2"/>
              <a:buChar char="ü"/>
            </a:pPr>
            <a:r>
              <a:rPr lang="tr-TR" altLang="tr-TR" sz="2200" dirty="0"/>
              <a:t>Kalorifer ve doğalgaz kazanlarının periyodik olarak bakımı yapılmalı,</a:t>
            </a:r>
          </a:p>
          <a:p>
            <a:pPr>
              <a:lnSpc>
                <a:spcPct val="80000"/>
              </a:lnSpc>
              <a:buFont typeface="Wingdings" panose="05000000000000000000" pitchFamily="2" charset="2"/>
              <a:buChar char="ü"/>
            </a:pPr>
            <a:r>
              <a:rPr lang="tr-TR" altLang="tr-TR" sz="2200" dirty="0"/>
              <a:t>Kalorifercilerin ateşçi kurslarına katılımı sağlanmalı,</a:t>
            </a:r>
          </a:p>
          <a:p>
            <a:pPr>
              <a:lnSpc>
                <a:spcPct val="80000"/>
              </a:lnSpc>
              <a:buFont typeface="Wingdings" panose="05000000000000000000" pitchFamily="2" charset="2"/>
              <a:buChar char="ü"/>
            </a:pPr>
            <a:r>
              <a:rPr lang="tr-TR" altLang="tr-TR" sz="2200" dirty="0"/>
              <a:t>Yeni yerleşim yerlerinde merkezi ısıtma sistemleri kullanılmalı,</a:t>
            </a:r>
          </a:p>
          <a:p>
            <a:pPr>
              <a:lnSpc>
                <a:spcPct val="80000"/>
              </a:lnSpc>
              <a:buFont typeface="Wingdings" panose="05000000000000000000" pitchFamily="2" charset="2"/>
              <a:buChar char="ü"/>
            </a:pPr>
            <a:r>
              <a:rPr lang="tr-TR" altLang="tr-TR" sz="2200" dirty="0"/>
              <a:t>Yeşil alanlar arttırılmalı, imar planlarındaki hava kirliliğini azaltıcı tedbirler uygulamaya konulmalı,</a:t>
            </a:r>
          </a:p>
          <a:p>
            <a:pPr>
              <a:lnSpc>
                <a:spcPct val="80000"/>
              </a:lnSpc>
              <a:buFont typeface="Wingdings" panose="05000000000000000000" pitchFamily="2" charset="2"/>
              <a:buChar char="ü"/>
            </a:pPr>
            <a:r>
              <a:rPr lang="tr-TR" altLang="tr-TR" sz="2200" dirty="0"/>
              <a:t>Toplu taşıma araçları yaygınlaştırılmalı,</a:t>
            </a:r>
          </a:p>
          <a:p>
            <a:pPr>
              <a:lnSpc>
                <a:spcPct val="80000"/>
              </a:lnSpc>
              <a:buFontTx/>
              <a:buNone/>
            </a:pPr>
            <a:endParaRPr lang="tr-TR" altLang="tr-TR" dirty="0"/>
          </a:p>
          <a:p>
            <a:endParaRPr lang="tr-TR" dirty="0"/>
          </a:p>
        </p:txBody>
      </p:sp>
    </p:spTree>
    <p:extLst>
      <p:ext uri="{BB962C8B-B14F-4D97-AF65-F5344CB8AC3E}">
        <p14:creationId xmlns:p14="http://schemas.microsoft.com/office/powerpoint/2010/main" val="16402499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B298-29C6-432B-8E30-6964B0087F47}"/>
              </a:ext>
            </a:extLst>
          </p:cNvPr>
          <p:cNvSpPr>
            <a:spLocks noGrp="1"/>
          </p:cNvSpPr>
          <p:nvPr>
            <p:ph type="title"/>
          </p:nvPr>
        </p:nvSpPr>
        <p:spPr>
          <a:xfrm>
            <a:off x="397412" y="478033"/>
            <a:ext cx="3319975" cy="802127"/>
          </a:xfrm>
        </p:spPr>
        <p:txBody>
          <a:bodyPr/>
          <a:lstStyle/>
          <a:p>
            <a:r>
              <a:rPr lang="tr-TR" dirty="0"/>
              <a:t>Bilinçli Bir Toplum</a:t>
            </a:r>
          </a:p>
        </p:txBody>
      </p:sp>
      <p:pic>
        <p:nvPicPr>
          <p:cNvPr id="9" name="Content Placeholder 8">
            <a:extLst>
              <a:ext uri="{FF2B5EF4-FFF2-40B4-BE49-F238E27FC236}">
                <a16:creationId xmlns:a16="http://schemas.microsoft.com/office/drawing/2014/main" id="{80718005-0DE8-4B4B-AE2B-DD57DF783E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8117" y="998538"/>
            <a:ext cx="2806123" cy="4991100"/>
          </a:xfrm>
        </p:spPr>
      </p:pic>
      <p:sp>
        <p:nvSpPr>
          <p:cNvPr id="4" name="Text Placeholder 3">
            <a:extLst>
              <a:ext uri="{FF2B5EF4-FFF2-40B4-BE49-F238E27FC236}">
                <a16:creationId xmlns:a16="http://schemas.microsoft.com/office/drawing/2014/main" id="{1A8620D5-6A47-4900-AE53-78E2FB1C7E56}"/>
              </a:ext>
            </a:extLst>
          </p:cNvPr>
          <p:cNvSpPr>
            <a:spLocks noGrp="1"/>
          </p:cNvSpPr>
          <p:nvPr>
            <p:ph type="body" sz="half" idx="2"/>
          </p:nvPr>
        </p:nvSpPr>
        <p:spPr>
          <a:xfrm>
            <a:off x="457199" y="1390367"/>
            <a:ext cx="3200400" cy="4989600"/>
          </a:xfrm>
          <a:ln>
            <a:noFill/>
          </a:ln>
        </p:spPr>
        <p:txBody>
          <a:bodyPr>
            <a:normAutofit fontScale="92500" lnSpcReduction="20000"/>
          </a:bodyPr>
          <a:lstStyle/>
          <a:p>
            <a:r>
              <a:rPr lang="tr-TR" dirty="0"/>
              <a:t>Çalışmamız daha bilinçli bir toplum vadetmektedir. Solunum rahatsızlıkları olan bireylere hizmet etmek için devre tasarımı proje kapsamında yapılmıştır. Bu mini devrede havanın;</a:t>
            </a:r>
          </a:p>
          <a:p>
            <a:pPr marL="285750" indent="-285750">
              <a:buFont typeface="Arial" panose="020B0604020202020204" pitchFamily="34" charset="0"/>
              <a:buChar char="•"/>
            </a:pPr>
            <a:r>
              <a:rPr lang="tr-TR" dirty="0">
                <a:solidFill>
                  <a:schemeClr val="bg1"/>
                </a:solidFill>
              </a:rPr>
              <a:t>Sıcaklık</a:t>
            </a:r>
          </a:p>
          <a:p>
            <a:pPr marL="285750" indent="-285750">
              <a:buFont typeface="Arial" panose="020B0604020202020204" pitchFamily="34" charset="0"/>
              <a:buChar char="•"/>
            </a:pPr>
            <a:r>
              <a:rPr lang="tr-TR" dirty="0">
                <a:solidFill>
                  <a:schemeClr val="bg1"/>
                </a:solidFill>
              </a:rPr>
              <a:t>Nem</a:t>
            </a:r>
          </a:p>
          <a:p>
            <a:pPr marL="285750" indent="-285750">
              <a:buFont typeface="Arial" panose="020B0604020202020204" pitchFamily="34" charset="0"/>
              <a:buChar char="•"/>
            </a:pPr>
            <a:r>
              <a:rPr lang="tr-TR" dirty="0">
                <a:solidFill>
                  <a:schemeClr val="bg1"/>
                </a:solidFill>
              </a:rPr>
              <a:t>Hava Kalitesi</a:t>
            </a:r>
          </a:p>
          <a:p>
            <a:pPr marL="285750" indent="-285750">
              <a:buFont typeface="Arial" panose="020B0604020202020204" pitchFamily="34" charset="0"/>
              <a:buChar char="•"/>
            </a:pPr>
            <a:r>
              <a:rPr lang="tr-TR" dirty="0">
                <a:solidFill>
                  <a:schemeClr val="bg1"/>
                </a:solidFill>
              </a:rPr>
              <a:t>LPG</a:t>
            </a:r>
          </a:p>
          <a:p>
            <a:pPr marL="285750" indent="-285750">
              <a:buFont typeface="Arial" panose="020B0604020202020204" pitchFamily="34" charset="0"/>
              <a:buChar char="•"/>
            </a:pPr>
            <a:r>
              <a:rPr lang="tr-TR" dirty="0">
                <a:solidFill>
                  <a:schemeClr val="bg1"/>
                </a:solidFill>
              </a:rPr>
              <a:t>CO</a:t>
            </a:r>
          </a:p>
          <a:p>
            <a:pPr marL="285750" indent="-285750">
              <a:buFont typeface="Arial" panose="020B0604020202020204" pitchFamily="34" charset="0"/>
              <a:buChar char="•"/>
            </a:pPr>
            <a:r>
              <a:rPr lang="tr-TR" dirty="0">
                <a:solidFill>
                  <a:schemeClr val="bg1"/>
                </a:solidFill>
              </a:rPr>
              <a:t>Duman</a:t>
            </a:r>
          </a:p>
          <a:p>
            <a:r>
              <a:rPr lang="tr-TR" dirty="0">
                <a:solidFill>
                  <a:schemeClr val="bg1"/>
                </a:solidFill>
              </a:rPr>
              <a:t>Miktarları ölçülüp mobil uygulamadan kullanıcıya bilgi vermektedir. Hava Kalite sayısına göre bireyler  neler yapılması gerektiğini zararlı koşullardan korunma yolları belirlenmiştir.</a:t>
            </a:r>
          </a:p>
          <a:p>
            <a:r>
              <a:rPr lang="tr-TR" dirty="0">
                <a:solidFill>
                  <a:schemeClr val="bg1"/>
                </a:solidFill>
              </a:rPr>
              <a:t>Sensörlerden gelen veriler bluetooth yardımı ile mobil cihaza bildirilmektedir.</a:t>
            </a:r>
          </a:p>
          <a:p>
            <a:r>
              <a:rPr lang="tr-TR" dirty="0">
                <a:solidFill>
                  <a:schemeClr val="bg1"/>
                </a:solidFill>
              </a:rPr>
              <a:t>Çalışmamızda elde edilen veriler SQLite veritabanında tutulmaktadır. </a:t>
            </a:r>
          </a:p>
          <a:p>
            <a:endParaRPr lang="tr-TR" dirty="0">
              <a:solidFill>
                <a:schemeClr val="bg1"/>
              </a:solidFill>
            </a:endParaRPr>
          </a:p>
        </p:txBody>
      </p:sp>
      <p:sp>
        <p:nvSpPr>
          <p:cNvPr id="7" name="Content Placeholder 2">
            <a:extLst>
              <a:ext uri="{FF2B5EF4-FFF2-40B4-BE49-F238E27FC236}">
                <a16:creationId xmlns:a16="http://schemas.microsoft.com/office/drawing/2014/main" id="{6311D89F-084E-4F0E-8031-52CA735397EF}"/>
              </a:ext>
            </a:extLst>
          </p:cNvPr>
          <p:cNvSpPr txBox="1">
            <a:spLocks/>
          </p:cNvSpPr>
          <p:nvPr/>
        </p:nvSpPr>
        <p:spPr>
          <a:xfrm>
            <a:off x="8534402" y="998806"/>
            <a:ext cx="2838157" cy="49905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dirty="0"/>
          </a:p>
        </p:txBody>
      </p:sp>
      <p:pic>
        <p:nvPicPr>
          <p:cNvPr id="12" name="Picture 11">
            <a:extLst>
              <a:ext uri="{FF2B5EF4-FFF2-40B4-BE49-F238E27FC236}">
                <a16:creationId xmlns:a16="http://schemas.microsoft.com/office/drawing/2014/main" id="{672ABA01-4586-49FF-88DE-8D18B9615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427" y="998538"/>
            <a:ext cx="2805280" cy="4989600"/>
          </a:xfrm>
          <a:prstGeom prst="rect">
            <a:avLst/>
          </a:prstGeom>
        </p:spPr>
      </p:pic>
    </p:spTree>
    <p:extLst>
      <p:ext uri="{BB962C8B-B14F-4D97-AF65-F5344CB8AC3E}">
        <p14:creationId xmlns:p14="http://schemas.microsoft.com/office/powerpoint/2010/main" val="10040886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2FE4-DF6A-4D3F-97F4-7D60B99BE952}"/>
              </a:ext>
            </a:extLst>
          </p:cNvPr>
          <p:cNvSpPr>
            <a:spLocks noGrp="1"/>
          </p:cNvSpPr>
          <p:nvPr>
            <p:ph type="title"/>
          </p:nvPr>
        </p:nvSpPr>
        <p:spPr>
          <a:xfrm>
            <a:off x="457200" y="594359"/>
            <a:ext cx="3200400" cy="953087"/>
          </a:xfrm>
        </p:spPr>
        <p:txBody>
          <a:bodyPr/>
          <a:lstStyle/>
          <a:p>
            <a:pPr algn="ctr"/>
            <a:r>
              <a:rPr lang="tr-TR" dirty="0"/>
              <a:t>Donanım</a:t>
            </a:r>
          </a:p>
        </p:txBody>
      </p:sp>
      <p:pic>
        <p:nvPicPr>
          <p:cNvPr id="6" name="Content Placeholder 5">
            <a:extLst>
              <a:ext uri="{FF2B5EF4-FFF2-40B4-BE49-F238E27FC236}">
                <a16:creationId xmlns:a16="http://schemas.microsoft.com/office/drawing/2014/main" id="{4ED31EF3-58F3-4A6C-9E2E-2CFB745D8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5362" y="731838"/>
            <a:ext cx="3943350" cy="5257800"/>
          </a:xfrm>
        </p:spPr>
      </p:pic>
      <p:sp>
        <p:nvSpPr>
          <p:cNvPr id="4" name="Text Placeholder 3">
            <a:extLst>
              <a:ext uri="{FF2B5EF4-FFF2-40B4-BE49-F238E27FC236}">
                <a16:creationId xmlns:a16="http://schemas.microsoft.com/office/drawing/2014/main" id="{2366BB11-ABCD-4292-BC65-DDBF1472E09D}"/>
              </a:ext>
            </a:extLst>
          </p:cNvPr>
          <p:cNvSpPr>
            <a:spLocks noGrp="1"/>
          </p:cNvSpPr>
          <p:nvPr>
            <p:ph type="body" sz="half" idx="2"/>
          </p:nvPr>
        </p:nvSpPr>
        <p:spPr>
          <a:xfrm>
            <a:off x="457200" y="1702191"/>
            <a:ext cx="3200400" cy="4603013"/>
          </a:xfrm>
        </p:spPr>
        <p:txBody>
          <a:bodyPr/>
          <a:lstStyle/>
          <a:p>
            <a:r>
              <a:rPr lang="tr-TR" sz="1600" dirty="0"/>
              <a:t>Devremizde hava koşullarını ölçen sensörler prototip üzerinde denenmiştir.</a:t>
            </a:r>
          </a:p>
          <a:p>
            <a:r>
              <a:rPr lang="tr-TR" sz="1600" dirty="0"/>
              <a:t>Prototipleme yapılmış delikli kart üzerinde devre tasarlanmıştır.</a:t>
            </a:r>
          </a:p>
          <a:p>
            <a:r>
              <a:rPr lang="tr-TR" sz="1600" dirty="0">
                <a:solidFill>
                  <a:schemeClr val="accent2">
                    <a:lumMod val="50000"/>
                  </a:schemeClr>
                </a:solidFill>
              </a:rPr>
              <a:t>Kullanılan Mikrodenetleyici ;</a:t>
            </a:r>
          </a:p>
          <a:p>
            <a:r>
              <a:rPr lang="tr-TR" sz="1600" dirty="0"/>
              <a:t>Arduino Nanov3</a:t>
            </a:r>
          </a:p>
          <a:p>
            <a:r>
              <a:rPr lang="tr-TR" sz="1600" dirty="0">
                <a:solidFill>
                  <a:schemeClr val="accent2">
                    <a:lumMod val="50000"/>
                  </a:schemeClr>
                </a:solidFill>
              </a:rPr>
              <a:t>Devredeki sensörler ;</a:t>
            </a:r>
          </a:p>
          <a:p>
            <a:r>
              <a:rPr lang="tr-TR" sz="1600" dirty="0"/>
              <a:t>Bluetooth Sensörü : Hc – 05</a:t>
            </a:r>
          </a:p>
          <a:p>
            <a:r>
              <a:rPr lang="tr-TR" sz="1600" dirty="0"/>
              <a:t>Sıcaklık/Nem Sensörü : Dht – 11</a:t>
            </a:r>
          </a:p>
          <a:p>
            <a:r>
              <a:rPr lang="tr-TR" sz="1600" dirty="0"/>
              <a:t>Hava Kalite Sensörü : Mq - 135</a:t>
            </a:r>
          </a:p>
          <a:p>
            <a:endParaRPr lang="tr-TR" dirty="0"/>
          </a:p>
        </p:txBody>
      </p:sp>
    </p:spTree>
    <p:extLst>
      <p:ext uri="{BB962C8B-B14F-4D97-AF65-F5344CB8AC3E}">
        <p14:creationId xmlns:p14="http://schemas.microsoft.com/office/powerpoint/2010/main" val="16146882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23398F-42E4-4AE5-B796-8A29DE45B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22" y="576776"/>
            <a:ext cx="2805280" cy="4989600"/>
          </a:xfrm>
          <a:prstGeom prst="rect">
            <a:avLst/>
          </a:prstGeom>
        </p:spPr>
      </p:pic>
      <p:pic>
        <p:nvPicPr>
          <p:cNvPr id="5" name="Picture 4">
            <a:extLst>
              <a:ext uri="{FF2B5EF4-FFF2-40B4-BE49-F238E27FC236}">
                <a16:creationId xmlns:a16="http://schemas.microsoft.com/office/drawing/2014/main" id="{220BAA9A-A102-423F-BBDD-7D14DFD4D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954" y="576776"/>
            <a:ext cx="2805280" cy="4989600"/>
          </a:xfrm>
          <a:prstGeom prst="rect">
            <a:avLst/>
          </a:prstGeom>
        </p:spPr>
      </p:pic>
      <p:pic>
        <p:nvPicPr>
          <p:cNvPr id="7" name="Picture 6">
            <a:extLst>
              <a:ext uri="{FF2B5EF4-FFF2-40B4-BE49-F238E27FC236}">
                <a16:creationId xmlns:a16="http://schemas.microsoft.com/office/drawing/2014/main" id="{55D8BCE0-DE44-44A1-9AEB-707220FD9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486" y="576776"/>
            <a:ext cx="2805280" cy="4989600"/>
          </a:xfrm>
          <a:prstGeom prst="rect">
            <a:avLst/>
          </a:prstGeom>
        </p:spPr>
      </p:pic>
    </p:spTree>
    <p:extLst>
      <p:ext uri="{BB962C8B-B14F-4D97-AF65-F5344CB8AC3E}">
        <p14:creationId xmlns:p14="http://schemas.microsoft.com/office/powerpoint/2010/main" val="39215744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DBF96-AE63-41B2-A391-4F331C21C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89" y="643597"/>
            <a:ext cx="2805280" cy="4989600"/>
          </a:xfrm>
          <a:prstGeom prst="rect">
            <a:avLst/>
          </a:prstGeom>
        </p:spPr>
      </p:pic>
      <p:pic>
        <p:nvPicPr>
          <p:cNvPr id="5" name="Picture 4">
            <a:extLst>
              <a:ext uri="{FF2B5EF4-FFF2-40B4-BE49-F238E27FC236}">
                <a16:creationId xmlns:a16="http://schemas.microsoft.com/office/drawing/2014/main" id="{17DC0EBD-7FEB-4D38-AE89-8F135A239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563" y="699868"/>
            <a:ext cx="2805280" cy="4989600"/>
          </a:xfrm>
          <a:prstGeom prst="rect">
            <a:avLst/>
          </a:prstGeom>
        </p:spPr>
      </p:pic>
      <p:pic>
        <p:nvPicPr>
          <p:cNvPr id="7" name="Picture 6">
            <a:extLst>
              <a:ext uri="{FF2B5EF4-FFF2-40B4-BE49-F238E27FC236}">
                <a16:creationId xmlns:a16="http://schemas.microsoft.com/office/drawing/2014/main" id="{747F6DD1-8C04-4CCC-AAAD-EE6304DE8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8437" y="661182"/>
            <a:ext cx="2805280" cy="4989600"/>
          </a:xfrm>
          <a:prstGeom prst="rect">
            <a:avLst/>
          </a:prstGeom>
        </p:spPr>
      </p:pic>
    </p:spTree>
    <p:extLst>
      <p:ext uri="{BB962C8B-B14F-4D97-AF65-F5344CB8AC3E}">
        <p14:creationId xmlns:p14="http://schemas.microsoft.com/office/powerpoint/2010/main" val="2876796952"/>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38</TotalTime>
  <Words>458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Temiz Hava Sağlıklı Yaşam</vt:lpstr>
      <vt:lpstr>Çalışma Amacı :</vt:lpstr>
      <vt:lpstr>Hava Kirliliği</vt:lpstr>
      <vt:lpstr>Hava Kirliliğini Önlemek Amacıyla Alınabilecek Önlemler</vt:lpstr>
      <vt:lpstr>Bilinçli Bir Toplum</vt:lpstr>
      <vt:lpstr>Donanım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Temiz Hava Sağlıklı Yaşam</dc:title>
  <dc:creator>LinusOnJarvis</dc:creator>
  <cp:lastModifiedBy>LinusOnJarvis</cp:lastModifiedBy>
  <cp:revision>5</cp:revision>
  <dcterms:created xsi:type="dcterms:W3CDTF">2019-06-13T02:37:57Z</dcterms:created>
  <dcterms:modified xsi:type="dcterms:W3CDTF">2019-06-13T03:16:02Z</dcterms:modified>
</cp:coreProperties>
</file>