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Ömer Çalışkan" initials="ÖÇ" lastIdx="1" clrIdx="0">
    <p:extLst>
      <p:ext uri="{19B8F6BF-5375-455C-9EA6-DF929625EA0E}">
        <p15:presenceInfo xmlns:p15="http://schemas.microsoft.com/office/powerpoint/2012/main" userId="b406b5051aca4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995E1-BD2B-4893-A712-5D4520567BF3}" type="datetimeFigureOut">
              <a:rPr lang="tr-TR" smtClean="0"/>
              <a:t>19.06.2021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9923A-2F91-4C61-A0B7-D13A6994DAF7}" type="slidenum">
              <a:rPr lang="tr-TR" smtClean="0"/>
              <a:t>‹#›</a:t>
            </a:fld>
            <a:endParaRPr lang="tr-TR"/>
          </a:p>
        </p:txBody>
      </p:sp>
    </p:spTree>
    <p:extLst>
      <p:ext uri="{BB962C8B-B14F-4D97-AF65-F5344CB8AC3E}">
        <p14:creationId xmlns:p14="http://schemas.microsoft.com/office/powerpoint/2010/main" val="39138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A357C5D-CBCB-4766-90CE-87B71EAB6D71}" type="datetimeFigureOut">
              <a:rPr lang="tr-TR" smtClean="0"/>
              <a:t>19.06.2021</a:t>
            </a:fld>
            <a:endParaRPr lang="tr-T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6C137EB-0A53-4EDB-8902-3858077BC26C}" type="slidenum">
              <a:rPr lang="tr-TR" smtClean="0"/>
              <a:t>‹#›</a:t>
            </a:fld>
            <a:endParaRPr lang="tr-TR"/>
          </a:p>
        </p:txBody>
      </p:sp>
    </p:spTree>
    <p:extLst>
      <p:ext uri="{BB962C8B-B14F-4D97-AF65-F5344CB8AC3E}">
        <p14:creationId xmlns:p14="http://schemas.microsoft.com/office/powerpoint/2010/main" val="35965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357C5D-CBCB-4766-90CE-87B71EAB6D71}" type="datetimeFigureOut">
              <a:rPr lang="tr-TR" smtClean="0"/>
              <a:t>19.06.2021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139980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A357C5D-CBCB-4766-90CE-87B71EAB6D71}" type="datetimeFigureOut">
              <a:rPr lang="tr-TR" smtClean="0"/>
              <a:t>19.06.2021</a:t>
            </a:fld>
            <a:endParaRPr lang="tr-TR"/>
          </a:p>
        </p:txBody>
      </p:sp>
      <p:sp>
        <p:nvSpPr>
          <p:cNvPr id="5" name="Footer Placeholder 4"/>
          <p:cNvSpPr>
            <a:spLocks noGrp="1"/>
          </p:cNvSpPr>
          <p:nvPr>
            <p:ph type="ftr" sz="quarter" idx="11"/>
          </p:nvPr>
        </p:nvSpPr>
        <p:spPr>
          <a:xfrm>
            <a:off x="774923" y="5951811"/>
            <a:ext cx="7896279" cy="365125"/>
          </a:xfrm>
        </p:spPr>
        <p:txBody>
          <a:bodyPr/>
          <a:lstStyle/>
          <a:p>
            <a:endParaRPr lang="tr-T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6C137EB-0A53-4EDB-8902-3858077BC26C}" type="slidenum">
              <a:rPr lang="tr-TR" smtClean="0"/>
              <a:t>‹#›</a:t>
            </a:fld>
            <a:endParaRPr lang="tr-TR"/>
          </a:p>
        </p:txBody>
      </p:sp>
    </p:spTree>
    <p:extLst>
      <p:ext uri="{BB962C8B-B14F-4D97-AF65-F5344CB8AC3E}">
        <p14:creationId xmlns:p14="http://schemas.microsoft.com/office/powerpoint/2010/main" val="82117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357C5D-CBCB-4766-90CE-87B71EAB6D71}" type="datetimeFigureOut">
              <a:rPr lang="tr-TR" smtClean="0"/>
              <a:t>19.06.2021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558300" y="5956137"/>
            <a:ext cx="1052508" cy="365125"/>
          </a:xfrm>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27657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357C5D-CBCB-4766-90CE-87B71EAB6D71}" type="datetimeFigureOut">
              <a:rPr lang="tr-TR" smtClean="0"/>
              <a:t>19.06.2021</a:t>
            </a:fld>
            <a:endParaRPr lang="tr-T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6C137EB-0A53-4EDB-8902-3858077BC26C}" type="slidenum">
              <a:rPr lang="tr-TR" smtClean="0"/>
              <a:t>‹#›</a:t>
            </a:fld>
            <a:endParaRPr lang="tr-TR"/>
          </a:p>
        </p:txBody>
      </p:sp>
    </p:spTree>
    <p:extLst>
      <p:ext uri="{BB962C8B-B14F-4D97-AF65-F5344CB8AC3E}">
        <p14:creationId xmlns:p14="http://schemas.microsoft.com/office/powerpoint/2010/main" val="12275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A357C5D-CBCB-4766-90CE-87B71EAB6D71}" type="datetimeFigureOut">
              <a:rPr lang="tr-TR" smtClean="0"/>
              <a:t>19.06.2021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376790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A357C5D-CBCB-4766-90CE-87B71EAB6D71}" type="datetimeFigureOut">
              <a:rPr lang="tr-TR" smtClean="0"/>
              <a:t>19.06.2021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270563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357C5D-CBCB-4766-90CE-87B71EAB6D71}" type="datetimeFigureOut">
              <a:rPr lang="tr-TR" smtClean="0"/>
              <a:t>19.06.2021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6C137EB-0A53-4EDB-8902-3858077BC26C}" type="slidenum">
              <a:rPr lang="tr-TR" smtClean="0"/>
              <a:t>‹#›</a:t>
            </a:fld>
            <a:endParaRPr lang="tr-T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5261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57C5D-CBCB-4766-90CE-87B71EAB6D71}" type="datetimeFigureOut">
              <a:rPr lang="tr-TR" smtClean="0"/>
              <a:t>19.06.2021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246059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A357C5D-CBCB-4766-90CE-87B71EAB6D71}" type="datetimeFigureOut">
              <a:rPr lang="tr-TR" smtClean="0"/>
              <a:t>19.06.2021</a:t>
            </a:fld>
            <a:endParaRPr lang="tr-T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6C137EB-0A53-4EDB-8902-3858077BC26C}" type="slidenum">
              <a:rPr lang="tr-TR" smtClean="0"/>
              <a:t>‹#›</a:t>
            </a:fld>
            <a:endParaRPr lang="tr-TR"/>
          </a:p>
        </p:txBody>
      </p:sp>
    </p:spTree>
    <p:extLst>
      <p:ext uri="{BB962C8B-B14F-4D97-AF65-F5344CB8AC3E}">
        <p14:creationId xmlns:p14="http://schemas.microsoft.com/office/powerpoint/2010/main" val="30308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A357C5D-CBCB-4766-90CE-87B71EAB6D71}" type="datetimeFigureOut">
              <a:rPr lang="tr-TR" smtClean="0"/>
              <a:t>19.06.2021</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37EB-0A53-4EDB-8902-3858077BC26C}" type="slidenum">
              <a:rPr lang="tr-TR" smtClean="0"/>
              <a:t>‹#›</a:t>
            </a:fld>
            <a:endParaRPr lang="tr-TR"/>
          </a:p>
        </p:txBody>
      </p:sp>
    </p:spTree>
    <p:extLst>
      <p:ext uri="{BB962C8B-B14F-4D97-AF65-F5344CB8AC3E}">
        <p14:creationId xmlns:p14="http://schemas.microsoft.com/office/powerpoint/2010/main" val="373408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357C5D-CBCB-4766-90CE-87B71EAB6D71}" type="datetimeFigureOut">
              <a:rPr lang="tr-TR" smtClean="0"/>
              <a:t>19.06.2021</a:t>
            </a:fld>
            <a:endParaRPr lang="tr-T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tr-T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6C137EB-0A53-4EDB-8902-3858077BC26C}" type="slidenum">
              <a:rPr lang="tr-TR" smtClean="0"/>
              <a:t>‹#›</a:t>
            </a:fld>
            <a:endParaRPr lang="tr-T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3417476"/>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CD708FA7-3EC7-404A-BFDC-AAAA7FD17D2E}"/>
              </a:ext>
            </a:extLst>
          </p:cNvPr>
          <p:cNvSpPr>
            <a:spLocks noGrp="1"/>
          </p:cNvSpPr>
          <p:nvPr>
            <p:ph type="ctrTitle"/>
          </p:nvPr>
        </p:nvSpPr>
        <p:spPr>
          <a:xfrm>
            <a:off x="591224" y="1091011"/>
            <a:ext cx="3409783" cy="1013800"/>
          </a:xfrm>
        </p:spPr>
        <p:txBody>
          <a:bodyPr vert="horz" lIns="91440" tIns="45720" rIns="91440" bIns="45720" rtlCol="0" anchor="b">
            <a:noAutofit/>
          </a:bodyPr>
          <a:lstStyle/>
          <a:p>
            <a:pPr>
              <a:lnSpc>
                <a:spcPct val="90000"/>
              </a:lnSpc>
            </a:pPr>
            <a:r>
              <a:rPr lang="en-US" sz="2200" dirty="0">
                <a:solidFill>
                  <a:schemeClr val="bg1"/>
                </a:solidFill>
              </a:rPr>
              <a:t>RÜBIK KÜPÜ PRENS</a:t>
            </a:r>
            <a:r>
              <a:rPr lang="tr-TR" sz="2200" dirty="0">
                <a:solidFill>
                  <a:schemeClr val="bg1"/>
                </a:solidFill>
              </a:rPr>
              <a:t>İ</a:t>
            </a:r>
            <a:r>
              <a:rPr lang="en-US" sz="2200" dirty="0">
                <a:solidFill>
                  <a:schemeClr val="bg1"/>
                </a:solidFill>
              </a:rPr>
              <a:t>B</a:t>
            </a:r>
            <a:r>
              <a:rPr lang="tr-TR" sz="2200" dirty="0">
                <a:solidFill>
                  <a:schemeClr val="bg1"/>
                </a:solidFill>
              </a:rPr>
              <a:t>İ</a:t>
            </a:r>
            <a:r>
              <a:rPr lang="en-US" sz="2200" dirty="0">
                <a:solidFill>
                  <a:schemeClr val="bg1"/>
                </a:solidFill>
              </a:rPr>
              <a:t> </a:t>
            </a:r>
            <a:r>
              <a:rPr lang="tr-TR" sz="2200" dirty="0">
                <a:solidFill>
                  <a:schemeClr val="bg1"/>
                </a:solidFill>
              </a:rPr>
              <a:t>İ</a:t>
            </a:r>
            <a:r>
              <a:rPr lang="en-US" sz="2200" dirty="0">
                <a:solidFill>
                  <a:schemeClr val="bg1"/>
                </a:solidFill>
              </a:rPr>
              <a:t>LE Ş</a:t>
            </a:r>
            <a:r>
              <a:rPr lang="tr-TR" sz="2200" dirty="0">
                <a:solidFill>
                  <a:schemeClr val="bg1"/>
                </a:solidFill>
              </a:rPr>
              <a:t>İ</a:t>
            </a:r>
            <a:r>
              <a:rPr lang="en-US" sz="2200" dirty="0">
                <a:solidFill>
                  <a:schemeClr val="bg1"/>
                </a:solidFill>
              </a:rPr>
              <a:t>FRELENEN</a:t>
            </a:r>
            <a:br>
              <a:rPr lang="en-US" sz="2200" dirty="0">
                <a:solidFill>
                  <a:schemeClr val="bg1"/>
                </a:solidFill>
              </a:rPr>
            </a:br>
            <a:r>
              <a:rPr lang="en-US" sz="2200" dirty="0">
                <a:solidFill>
                  <a:schemeClr val="bg1"/>
                </a:solidFill>
              </a:rPr>
              <a:t>GÖRÜNTÜLER</a:t>
            </a:r>
            <a:r>
              <a:rPr lang="tr-TR" sz="2200" dirty="0">
                <a:solidFill>
                  <a:schemeClr val="bg1"/>
                </a:solidFill>
              </a:rPr>
              <a:t>İ</a:t>
            </a:r>
            <a:r>
              <a:rPr lang="en-US" sz="2200" dirty="0">
                <a:solidFill>
                  <a:schemeClr val="bg1"/>
                </a:solidFill>
              </a:rPr>
              <a:t>N KR</a:t>
            </a:r>
            <a:r>
              <a:rPr lang="tr-TR" sz="2200" dirty="0">
                <a:solidFill>
                  <a:schemeClr val="bg1"/>
                </a:solidFill>
              </a:rPr>
              <a:t>İ</a:t>
            </a:r>
            <a:r>
              <a:rPr lang="en-US" sz="2200" dirty="0">
                <a:solidFill>
                  <a:schemeClr val="bg1"/>
                </a:solidFill>
              </a:rPr>
              <a:t>PTOANA</a:t>
            </a:r>
            <a:r>
              <a:rPr lang="tr-TR" sz="2200" dirty="0">
                <a:solidFill>
                  <a:schemeClr val="bg1"/>
                </a:solidFill>
              </a:rPr>
              <a:t>Lİ</a:t>
            </a:r>
            <a:r>
              <a:rPr lang="en-US" sz="2200" dirty="0">
                <a:solidFill>
                  <a:schemeClr val="bg1"/>
                </a:solidFill>
              </a:rPr>
              <a:t>Z</a:t>
            </a:r>
            <a:r>
              <a:rPr lang="tr-TR" sz="2200" dirty="0">
                <a:solidFill>
                  <a:schemeClr val="bg1"/>
                </a:solidFill>
              </a:rPr>
              <a:t>İ</a:t>
            </a:r>
            <a:endParaRPr lang="en-US" sz="2200" dirty="0">
              <a:solidFill>
                <a:schemeClr val="bg1"/>
              </a:solidFill>
            </a:endParaRPr>
          </a:p>
        </p:txBody>
      </p:sp>
      <p:sp>
        <p:nvSpPr>
          <p:cNvPr id="3" name="Alt Başlık 2">
            <a:extLst>
              <a:ext uri="{FF2B5EF4-FFF2-40B4-BE49-F238E27FC236}">
                <a16:creationId xmlns:a16="http://schemas.microsoft.com/office/drawing/2014/main" id="{9E91D4A3-6AB3-411A-BFDE-33A34B426AE9}"/>
              </a:ext>
            </a:extLst>
          </p:cNvPr>
          <p:cNvSpPr>
            <a:spLocks noGrp="1"/>
          </p:cNvSpPr>
          <p:nvPr>
            <p:ph type="subTitle" idx="1"/>
          </p:nvPr>
        </p:nvSpPr>
        <p:spPr>
          <a:xfrm>
            <a:off x="591224" y="2472611"/>
            <a:ext cx="3409782" cy="3538235"/>
          </a:xfrm>
        </p:spPr>
        <p:txBody>
          <a:bodyPr vert="horz" lIns="91440" tIns="45720" rIns="91440" bIns="45720" rtlCol="0" anchor="ctr">
            <a:normAutofit lnSpcReduction="10000"/>
          </a:bodyPr>
          <a:lstStyle/>
          <a:p>
            <a:r>
              <a:rPr lang="en-US" sz="1400" dirty="0">
                <a:solidFill>
                  <a:schemeClr val="bg1"/>
                </a:solidFill>
              </a:rPr>
              <a:t>Ömer </a:t>
            </a:r>
            <a:r>
              <a:rPr lang="en-US" sz="1400" dirty="0" err="1">
                <a:solidFill>
                  <a:schemeClr val="bg1"/>
                </a:solidFill>
              </a:rPr>
              <a:t>Buğrahan</a:t>
            </a:r>
            <a:r>
              <a:rPr lang="en-US" sz="1400" dirty="0">
                <a:solidFill>
                  <a:schemeClr val="bg1"/>
                </a:solidFill>
              </a:rPr>
              <a:t> </a:t>
            </a:r>
            <a:r>
              <a:rPr lang="en-US" sz="1400" dirty="0" err="1">
                <a:solidFill>
                  <a:schemeClr val="bg1"/>
                </a:solidFill>
              </a:rPr>
              <a:t>çalışkan</a:t>
            </a:r>
            <a:r>
              <a:rPr lang="en-US" sz="1400" dirty="0">
                <a:solidFill>
                  <a:schemeClr val="bg1"/>
                </a:solidFill>
              </a:rPr>
              <a:t> 17011076</a:t>
            </a:r>
          </a:p>
          <a:p>
            <a:r>
              <a:rPr lang="en-US" sz="1400" dirty="0">
                <a:solidFill>
                  <a:schemeClr val="bg1"/>
                </a:solidFill>
              </a:rPr>
              <a:t>Ömer </a:t>
            </a:r>
            <a:r>
              <a:rPr lang="en-US" sz="1400" dirty="0" err="1">
                <a:solidFill>
                  <a:schemeClr val="bg1"/>
                </a:solidFill>
              </a:rPr>
              <a:t>aras</a:t>
            </a:r>
            <a:r>
              <a:rPr lang="en-US" sz="1400" dirty="0">
                <a:solidFill>
                  <a:schemeClr val="bg1"/>
                </a:solidFill>
              </a:rPr>
              <a:t> </a:t>
            </a:r>
            <a:r>
              <a:rPr lang="en-US" sz="1400" dirty="0" err="1">
                <a:solidFill>
                  <a:schemeClr val="bg1"/>
                </a:solidFill>
              </a:rPr>
              <a:t>kaplan</a:t>
            </a:r>
            <a:r>
              <a:rPr lang="en-US" sz="1400" dirty="0">
                <a:solidFill>
                  <a:schemeClr val="bg1"/>
                </a:solidFill>
              </a:rPr>
              <a:t> 17011039</a:t>
            </a:r>
          </a:p>
          <a:p>
            <a:pPr>
              <a:buFont typeface="Wingdings 2" panose="05020102010507070707" pitchFamily="18" charset="2"/>
              <a:buChar char=""/>
            </a:pPr>
            <a:endParaRPr lang="tr-TR" dirty="0">
              <a:solidFill>
                <a:schemeClr val="bg1"/>
              </a:solidFill>
            </a:endParaRPr>
          </a:p>
          <a:p>
            <a:pPr>
              <a:buFont typeface="Wingdings 2" panose="05020102010507070707" pitchFamily="18" charset="2"/>
              <a:buChar char=""/>
            </a:pPr>
            <a:endParaRPr lang="tr-TR" dirty="0">
              <a:solidFill>
                <a:schemeClr val="bg1"/>
              </a:solidFill>
            </a:endParaRPr>
          </a:p>
          <a:p>
            <a:r>
              <a:rPr lang="tr-TR" b="1" dirty="0">
                <a:solidFill>
                  <a:schemeClr val="bg1"/>
                </a:solidFill>
              </a:rPr>
              <a:t>Bilgisayar projesi</a:t>
            </a:r>
          </a:p>
          <a:p>
            <a:pPr>
              <a:buFont typeface="Wingdings 2" panose="05020102010507070707" pitchFamily="18" charset="2"/>
              <a:buChar char=""/>
            </a:pPr>
            <a:endParaRPr lang="tr-TR" dirty="0">
              <a:solidFill>
                <a:schemeClr val="bg1"/>
              </a:solidFill>
            </a:endParaRPr>
          </a:p>
          <a:p>
            <a:r>
              <a:rPr lang="tr-TR" sz="1400" dirty="0">
                <a:solidFill>
                  <a:schemeClr val="bg1"/>
                </a:solidFill>
              </a:rPr>
              <a:t>Danışman:</a:t>
            </a:r>
            <a:endParaRPr lang="en-US" sz="1400" dirty="0">
              <a:solidFill>
                <a:schemeClr val="bg1"/>
              </a:solidFill>
            </a:endParaRPr>
          </a:p>
          <a:p>
            <a:r>
              <a:rPr lang="en-US" b="1" dirty="0" err="1">
                <a:solidFill>
                  <a:schemeClr val="bg1"/>
                </a:solidFill>
              </a:rPr>
              <a:t>Doç</a:t>
            </a:r>
            <a:r>
              <a:rPr lang="en-US" b="1" dirty="0">
                <a:solidFill>
                  <a:schemeClr val="bg1"/>
                </a:solidFill>
              </a:rPr>
              <a:t>. Dr. </a:t>
            </a:r>
            <a:r>
              <a:rPr lang="en-US" b="1" dirty="0" err="1">
                <a:solidFill>
                  <a:schemeClr val="bg1"/>
                </a:solidFill>
              </a:rPr>
              <a:t>Sırma</a:t>
            </a:r>
            <a:r>
              <a:rPr lang="en-US" b="1" dirty="0">
                <a:solidFill>
                  <a:schemeClr val="bg1"/>
                </a:solidFill>
              </a:rPr>
              <a:t> </a:t>
            </a:r>
            <a:r>
              <a:rPr lang="en-US" b="1" dirty="0" err="1">
                <a:solidFill>
                  <a:schemeClr val="bg1"/>
                </a:solidFill>
              </a:rPr>
              <a:t>yavuz</a:t>
            </a:r>
            <a:endParaRPr lang="tr-TR" b="1" dirty="0">
              <a:solidFill>
                <a:schemeClr val="bg1"/>
              </a:solidFill>
            </a:endParaRPr>
          </a:p>
          <a:p>
            <a:pPr algn="ctr">
              <a:buFont typeface="Wingdings 2" panose="05020102010507070707" pitchFamily="18" charset="2"/>
              <a:buChar char=""/>
            </a:pPr>
            <a:endParaRPr lang="tr-TR" sz="1200" b="1" dirty="0">
              <a:solidFill>
                <a:schemeClr val="bg1"/>
              </a:solidFill>
            </a:endParaRPr>
          </a:p>
          <a:p>
            <a:pPr algn="ctr">
              <a:buFont typeface="Wingdings 2" panose="05020102010507070707" pitchFamily="18" charset="2"/>
              <a:buChar char=""/>
            </a:pPr>
            <a:endParaRPr lang="tr-TR" sz="1200" b="1" dirty="0">
              <a:solidFill>
                <a:schemeClr val="bg1"/>
              </a:solidFill>
            </a:endParaRPr>
          </a:p>
          <a:p>
            <a:pPr algn="ctr"/>
            <a:r>
              <a:rPr lang="tr-TR" sz="1200" dirty="0">
                <a:solidFill>
                  <a:schemeClr val="bg1"/>
                </a:solidFill>
              </a:rPr>
              <a:t>Haziran, 2021</a:t>
            </a:r>
            <a:endParaRPr lang="en-US" sz="1200" dirty="0">
              <a:solidFill>
                <a:schemeClr val="bg1"/>
              </a:solidFill>
            </a:endParaRPr>
          </a:p>
        </p:txBody>
      </p:sp>
      <p:pic>
        <p:nvPicPr>
          <p:cNvPr id="4" name="Resim 3" descr="saat, pencere içeren bir resim&#10;&#10;Açıklama otomatik olarak oluşturuldu">
            <a:extLst>
              <a:ext uri="{FF2B5EF4-FFF2-40B4-BE49-F238E27FC236}">
                <a16:creationId xmlns:a16="http://schemas.microsoft.com/office/drawing/2014/main" id="{D7F6196D-FDBC-4689-8BCC-2C5DBC83D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798" y="1091011"/>
            <a:ext cx="3250698" cy="3210065"/>
          </a:xfrm>
          <a:prstGeom prst="rect">
            <a:avLst/>
          </a:prstGeom>
        </p:spPr>
      </p:pic>
      <p:sp>
        <p:nvSpPr>
          <p:cNvPr id="5" name="İçerik Yer Tutucusu 16">
            <a:extLst>
              <a:ext uri="{FF2B5EF4-FFF2-40B4-BE49-F238E27FC236}">
                <a16:creationId xmlns:a16="http://schemas.microsoft.com/office/drawing/2014/main" id="{E6572E4F-7BC7-4B74-B060-2B5E02F60D32}"/>
              </a:ext>
            </a:extLst>
          </p:cNvPr>
          <p:cNvSpPr txBox="1">
            <a:spLocks/>
          </p:cNvSpPr>
          <p:nvPr/>
        </p:nvSpPr>
        <p:spPr>
          <a:xfrm>
            <a:off x="5685009" y="4675372"/>
            <a:ext cx="4714276" cy="904165"/>
          </a:xfrm>
          <a:prstGeom prst="rect">
            <a:avLst/>
          </a:prstGeom>
          <a:solidFill>
            <a:srgbClr val="1A3260"/>
          </a:solidFill>
          <a:ln>
            <a:noFill/>
          </a:ln>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tr-TR" sz="1300" b="0" i="0" u="none" strike="noStrike" kern="1200" cap="none" spc="0" normalizeH="0" baseline="0" noProof="0" dirty="0">
                <a:ln>
                  <a:noFill/>
                </a:ln>
                <a:solidFill>
                  <a:srgbClr val="FFFFFF"/>
                </a:solidFill>
                <a:effectLst/>
                <a:uLnTx/>
                <a:uFillTx/>
              </a:rPr>
              <a:t>TÜRKİYE CUMHURİYETİ</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tr-TR" sz="1300" b="0" i="0" u="none" strike="noStrike" kern="1200" cap="none" spc="0" normalizeH="0" baseline="0" noProof="0" dirty="0">
                <a:ln>
                  <a:noFill/>
                </a:ln>
                <a:solidFill>
                  <a:srgbClr val="FFFFFF"/>
                </a:solidFill>
                <a:effectLst/>
                <a:uLnTx/>
                <a:uFillTx/>
              </a:rPr>
              <a:t> YILDIZ TEKNİK ÜNİVERSİTESİ </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tr-TR" sz="1300" b="0" i="0" u="none" strike="noStrike" kern="1200" cap="none" spc="0" normalizeH="0" baseline="0" noProof="0" dirty="0">
                <a:ln>
                  <a:noFill/>
                </a:ln>
                <a:solidFill>
                  <a:srgbClr val="FFFFFF"/>
                </a:solidFill>
                <a:effectLst/>
                <a:uLnTx/>
                <a:uFillTx/>
              </a:rPr>
              <a:t>BİLGİSAYAR MÜHENDİSLİĞİ BÖLÜMÜ</a:t>
            </a:r>
          </a:p>
          <a:p>
            <a:pPr marL="228600" marR="0" lvl="0" indent="-228600" algn="ctr" defTabSz="914400" rtl="0" eaLnBrk="1" fontAlgn="auto" latinLnBrk="0" hangingPunct="1">
              <a:spcBef>
                <a:spcPts val="1000"/>
              </a:spcBef>
              <a:spcAft>
                <a:spcPts val="0"/>
              </a:spcAft>
              <a:buClrTx/>
              <a:buSzTx/>
              <a:buFont typeface="Arial" panose="020B0604020202020204" pitchFamily="34" charset="0"/>
              <a:buChar char="•"/>
              <a:tabLst/>
              <a:defRPr/>
            </a:pPr>
            <a:endParaRPr kumimoji="0" lang="tr-TR" sz="1300" b="0" i="0" u="none" strike="noStrike" kern="120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56603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8285533-85FB-4A6A-90DB-6945C9F2EA8A}"/>
              </a:ext>
            </a:extLst>
          </p:cNvPr>
          <p:cNvSpPr>
            <a:spLocks noGrp="1"/>
          </p:cNvSpPr>
          <p:nvPr>
            <p:ph type="title"/>
          </p:nvPr>
        </p:nvSpPr>
        <p:spPr>
          <a:xfrm>
            <a:off x="581192" y="702156"/>
            <a:ext cx="11029616" cy="1013800"/>
          </a:xfrm>
        </p:spPr>
        <p:txBody>
          <a:bodyPr>
            <a:normAutofit/>
          </a:bodyPr>
          <a:lstStyle/>
          <a:p>
            <a:r>
              <a:rPr lang="tr-TR" dirty="0"/>
              <a:t>Salt &amp; </a:t>
            </a:r>
            <a:r>
              <a:rPr lang="tr-TR" dirty="0" err="1"/>
              <a:t>pepper</a:t>
            </a:r>
            <a:r>
              <a:rPr lang="tr-TR" dirty="0"/>
              <a:t> saldırısı</a:t>
            </a:r>
          </a:p>
        </p:txBody>
      </p:sp>
      <p:sp>
        <p:nvSpPr>
          <p:cNvPr id="3" name="İçerik Yer Tutucusu 2">
            <a:extLst>
              <a:ext uri="{FF2B5EF4-FFF2-40B4-BE49-F238E27FC236}">
                <a16:creationId xmlns:a16="http://schemas.microsoft.com/office/drawing/2014/main" id="{5A516551-C7FC-42C1-8FA1-6596FFCE2D9A}"/>
              </a:ext>
            </a:extLst>
          </p:cNvPr>
          <p:cNvSpPr>
            <a:spLocks noGrp="1"/>
          </p:cNvSpPr>
          <p:nvPr>
            <p:ph idx="1"/>
          </p:nvPr>
        </p:nvSpPr>
        <p:spPr>
          <a:xfrm>
            <a:off x="661361" y="2424136"/>
            <a:ext cx="3353378" cy="3434663"/>
          </a:xfrm>
        </p:spPr>
        <p:txBody>
          <a:bodyPr>
            <a:normAutofit/>
          </a:bodyPr>
          <a:lstStyle/>
          <a:p>
            <a:pPr>
              <a:lnSpc>
                <a:spcPct val="90000"/>
              </a:lnSpc>
            </a:pPr>
            <a:r>
              <a:rPr lang="tr-TR" dirty="0"/>
              <a:t>Salt </a:t>
            </a:r>
            <a:r>
              <a:rPr lang="tr-TR" dirty="0" err="1"/>
              <a:t>and</a:t>
            </a:r>
            <a:r>
              <a:rPr lang="tr-TR" dirty="0"/>
              <a:t> </a:t>
            </a:r>
            <a:r>
              <a:rPr lang="tr-TR" dirty="0" err="1"/>
              <a:t>Pepper</a:t>
            </a:r>
            <a:r>
              <a:rPr lang="tr-TR" dirty="0"/>
              <a:t> saldırısında programa girilen siyah-beyaz yoğunluk değerine göre,  rastgele pikseller siyah ya da beyaz olarak değiştirilir. </a:t>
            </a:r>
          </a:p>
          <a:p>
            <a:pPr>
              <a:lnSpc>
                <a:spcPct val="90000"/>
              </a:lnSpc>
            </a:pPr>
            <a:endParaRPr lang="tr-TR" dirty="0"/>
          </a:p>
          <a:p>
            <a:pPr>
              <a:lnSpc>
                <a:spcPct val="90000"/>
              </a:lnSpc>
            </a:pPr>
            <a:r>
              <a:rPr lang="tr-TR" dirty="0"/>
              <a:t>Şifrelenmiş görüntüye bu saldırı uygulandığında piksel değerleri değiştiğinden dolayı görüntü deşifre edildiğinde orijinal görüntüden farklı olması beklenen bir sonuçtur.</a:t>
            </a:r>
          </a:p>
          <a:p>
            <a:pPr>
              <a:lnSpc>
                <a:spcPct val="90000"/>
              </a:lnSpc>
            </a:pPr>
            <a:endParaRPr lang="tr-TR" dirty="0"/>
          </a:p>
          <a:p>
            <a:pPr>
              <a:lnSpc>
                <a:spcPct val="90000"/>
              </a:lnSpc>
            </a:pPr>
            <a:endParaRPr lang="tr-TR" dirty="0"/>
          </a:p>
        </p:txBody>
      </p:sp>
      <p:pic>
        <p:nvPicPr>
          <p:cNvPr id="5" name="Resim 4">
            <a:extLst>
              <a:ext uri="{FF2B5EF4-FFF2-40B4-BE49-F238E27FC236}">
                <a16:creationId xmlns:a16="http://schemas.microsoft.com/office/drawing/2014/main" id="{8C219D56-D6CD-4B79-86F5-8749BFF94003}"/>
              </a:ext>
            </a:extLst>
          </p:cNvPr>
          <p:cNvPicPr>
            <a:picLocks noChangeAspect="1"/>
          </p:cNvPicPr>
          <p:nvPr/>
        </p:nvPicPr>
        <p:blipFill rotWithShape="1">
          <a:blip r:embed="rId2">
            <a:extLst>
              <a:ext uri="{28A0092B-C50C-407E-A947-70E740481C1C}">
                <a14:useLocalDpi xmlns:a14="http://schemas.microsoft.com/office/drawing/2010/main" val="0"/>
              </a:ext>
            </a:extLst>
          </a:blip>
          <a:srcRect l="15627" r="2116" b="1"/>
          <a:stretch/>
        </p:blipFill>
        <p:spPr>
          <a:xfrm>
            <a:off x="4244443" y="1892627"/>
            <a:ext cx="3699935" cy="4497938"/>
          </a:xfrm>
          <a:prstGeom prst="rect">
            <a:avLst/>
          </a:prstGeom>
        </p:spPr>
      </p:pic>
      <p:pic>
        <p:nvPicPr>
          <p:cNvPr id="7" name="Resim 6">
            <a:extLst>
              <a:ext uri="{FF2B5EF4-FFF2-40B4-BE49-F238E27FC236}">
                <a16:creationId xmlns:a16="http://schemas.microsoft.com/office/drawing/2014/main" id="{43B4C825-341C-4BED-8DCD-3C527605E87B}"/>
              </a:ext>
            </a:extLst>
          </p:cNvPr>
          <p:cNvPicPr>
            <a:picLocks noChangeAspect="1"/>
          </p:cNvPicPr>
          <p:nvPr/>
        </p:nvPicPr>
        <p:blipFill rotWithShape="1">
          <a:blip r:embed="rId3">
            <a:extLst>
              <a:ext uri="{28A0092B-C50C-407E-A947-70E740481C1C}">
                <a14:useLocalDpi xmlns:a14="http://schemas.microsoft.com/office/drawing/2010/main" val="0"/>
              </a:ext>
            </a:extLst>
          </a:blip>
          <a:srcRect l="10394" r="7349" b="1"/>
          <a:stretch/>
        </p:blipFill>
        <p:spPr>
          <a:xfrm>
            <a:off x="8174082" y="1892627"/>
            <a:ext cx="3699935" cy="4497938"/>
          </a:xfrm>
          <a:prstGeom prst="rect">
            <a:avLst/>
          </a:prstGeom>
        </p:spPr>
      </p:pic>
      <p:sp>
        <p:nvSpPr>
          <p:cNvPr id="8" name="Metin kutusu 7">
            <a:extLst>
              <a:ext uri="{FF2B5EF4-FFF2-40B4-BE49-F238E27FC236}">
                <a16:creationId xmlns:a16="http://schemas.microsoft.com/office/drawing/2014/main" id="{4D6257E5-41C5-4EF7-AF82-929372D0712D}"/>
              </a:ext>
            </a:extLst>
          </p:cNvPr>
          <p:cNvSpPr txBox="1"/>
          <p:nvPr/>
        </p:nvSpPr>
        <p:spPr>
          <a:xfrm>
            <a:off x="9313661" y="6336403"/>
            <a:ext cx="2116338" cy="461665"/>
          </a:xfrm>
          <a:prstGeom prst="rect">
            <a:avLst/>
          </a:prstGeom>
          <a:noFill/>
        </p:spPr>
        <p:txBody>
          <a:bodyPr wrap="square" rtlCol="0">
            <a:spAutoFit/>
          </a:bodyPr>
          <a:lstStyle/>
          <a:p>
            <a:pPr>
              <a:spcAft>
                <a:spcPts val="600"/>
              </a:spcAft>
            </a:pPr>
            <a:r>
              <a:rPr lang="tr-TR" sz="1200" i="1" dirty="0"/>
              <a:t>Salt </a:t>
            </a:r>
            <a:r>
              <a:rPr lang="tr-TR" sz="1200" i="1" dirty="0" err="1"/>
              <a:t>and</a:t>
            </a:r>
            <a:r>
              <a:rPr lang="tr-TR" sz="1200" i="1" dirty="0"/>
              <a:t> </a:t>
            </a:r>
            <a:r>
              <a:rPr lang="tr-TR" sz="1200" i="1" dirty="0" err="1"/>
              <a:t>Pepper</a:t>
            </a:r>
            <a:r>
              <a:rPr lang="tr-TR" sz="1200" i="1" dirty="0"/>
              <a:t> Uygulanmış </a:t>
            </a:r>
            <a:r>
              <a:rPr lang="tr-TR" sz="1200" i="1" dirty="0" err="1"/>
              <a:t>Deşifrelenmiş</a:t>
            </a:r>
            <a:r>
              <a:rPr lang="tr-TR" sz="1200" i="1" dirty="0"/>
              <a:t> </a:t>
            </a:r>
            <a:r>
              <a:rPr lang="tr-TR" sz="1200" i="1" dirty="0" err="1"/>
              <a:t>Lena</a:t>
            </a:r>
            <a:r>
              <a:rPr lang="tr-TR" sz="1200" i="1" dirty="0"/>
              <a:t> Görüntüsü</a:t>
            </a:r>
          </a:p>
        </p:txBody>
      </p:sp>
      <p:sp>
        <p:nvSpPr>
          <p:cNvPr id="9" name="Metin kutusu 8">
            <a:extLst>
              <a:ext uri="{FF2B5EF4-FFF2-40B4-BE49-F238E27FC236}">
                <a16:creationId xmlns:a16="http://schemas.microsoft.com/office/drawing/2014/main" id="{E84CC5EB-FF6B-44C8-A451-F1639C66B3F2}"/>
              </a:ext>
            </a:extLst>
          </p:cNvPr>
          <p:cNvSpPr txBox="1"/>
          <p:nvPr/>
        </p:nvSpPr>
        <p:spPr>
          <a:xfrm>
            <a:off x="5284257" y="6336403"/>
            <a:ext cx="2116338" cy="461665"/>
          </a:xfrm>
          <a:prstGeom prst="rect">
            <a:avLst/>
          </a:prstGeom>
          <a:noFill/>
        </p:spPr>
        <p:txBody>
          <a:bodyPr wrap="square" rtlCol="0">
            <a:spAutoFit/>
          </a:bodyPr>
          <a:lstStyle/>
          <a:p>
            <a:pPr>
              <a:spcAft>
                <a:spcPts val="600"/>
              </a:spcAft>
            </a:pPr>
            <a:r>
              <a:rPr lang="tr-TR" sz="1200" i="1" dirty="0"/>
              <a:t>Salt </a:t>
            </a:r>
            <a:r>
              <a:rPr lang="tr-TR" sz="1200" i="1" dirty="0" err="1"/>
              <a:t>and</a:t>
            </a:r>
            <a:r>
              <a:rPr lang="tr-TR" sz="1200" i="1" dirty="0"/>
              <a:t> </a:t>
            </a:r>
            <a:r>
              <a:rPr lang="tr-TR" sz="1200" i="1" dirty="0" err="1"/>
              <a:t>Pepper</a:t>
            </a:r>
            <a:r>
              <a:rPr lang="tr-TR" sz="1200" i="1" dirty="0"/>
              <a:t> Uygulanmış Şifrelenmiş </a:t>
            </a:r>
            <a:r>
              <a:rPr lang="tr-TR" sz="1200" i="1" dirty="0" err="1"/>
              <a:t>Lena</a:t>
            </a:r>
            <a:r>
              <a:rPr lang="tr-TR" sz="1200" i="1" dirty="0"/>
              <a:t> Görüntüsü</a:t>
            </a:r>
          </a:p>
        </p:txBody>
      </p:sp>
    </p:spTree>
    <p:extLst>
      <p:ext uri="{BB962C8B-B14F-4D97-AF65-F5344CB8AC3E}">
        <p14:creationId xmlns:p14="http://schemas.microsoft.com/office/powerpoint/2010/main" val="271498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D3C1733-1B71-4D7C-AD53-03A6E15BBA4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err="1"/>
              <a:t>Benzerl</a:t>
            </a:r>
            <a:r>
              <a:rPr lang="tr-TR" dirty="0"/>
              <a:t>i</a:t>
            </a:r>
            <a:r>
              <a:rPr lang="en-US" dirty="0"/>
              <a:t>k </a:t>
            </a:r>
            <a:r>
              <a:rPr lang="en-US" dirty="0" err="1"/>
              <a:t>graf</a:t>
            </a:r>
            <a:r>
              <a:rPr lang="tr-TR" dirty="0"/>
              <a:t>i</a:t>
            </a:r>
            <a:r>
              <a:rPr lang="en-US" dirty="0"/>
              <a:t>ğ</a:t>
            </a:r>
            <a:r>
              <a:rPr lang="tr-TR" dirty="0"/>
              <a:t>i</a:t>
            </a:r>
            <a:endParaRPr lang="en-US" dirty="0"/>
          </a:p>
        </p:txBody>
      </p:sp>
      <p:sp>
        <p:nvSpPr>
          <p:cNvPr id="11" name="Rectangle 1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6BE735C-F056-4CA0-8AC7-0DD6C1EE69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1292"/>
          <a:stretch/>
        </p:blipFill>
        <p:spPr>
          <a:xfrm>
            <a:off x="657225" y="2361056"/>
            <a:ext cx="4962525" cy="3649219"/>
          </a:xfrm>
          <a:prstGeom prst="rect">
            <a:avLst/>
          </a:prstGeom>
        </p:spPr>
      </p:pic>
      <p:sp>
        <p:nvSpPr>
          <p:cNvPr id="6" name="Metin kutusu 5">
            <a:extLst>
              <a:ext uri="{FF2B5EF4-FFF2-40B4-BE49-F238E27FC236}">
                <a16:creationId xmlns:a16="http://schemas.microsoft.com/office/drawing/2014/main" id="{FF8E6D05-77FF-4FE8-9093-7E4F2EDDEBC3}"/>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a:solidFill>
                  <a:schemeClr val="tx2"/>
                </a:solidFill>
              </a:rPr>
              <a:t>Salt and Pepper uygulanmış ve ardından deşifrelenmiş görüntünün, orijinal deşifrelenmiş görüntü ile olan benzerlik grafiği.</a:t>
            </a:r>
          </a:p>
          <a:p>
            <a:pPr>
              <a:spcBef>
                <a:spcPct val="20000"/>
              </a:spcBef>
              <a:spcAft>
                <a:spcPts val="600"/>
              </a:spcAft>
              <a:buClr>
                <a:schemeClr val="accent2"/>
              </a:buClr>
              <a:buSzPct val="92000"/>
              <a:buFont typeface="Wingdings 2" panose="05020102010507070707" pitchFamily="18" charset="2"/>
              <a:buChar char=""/>
            </a:pPr>
            <a:endParaRPr lang="en-US">
              <a:solidFill>
                <a:schemeClr val="tx2"/>
              </a:solidFill>
            </a:endParaRPr>
          </a:p>
          <a:p>
            <a:pPr>
              <a:spcBef>
                <a:spcPct val="20000"/>
              </a:spcBef>
              <a:spcAft>
                <a:spcPts val="600"/>
              </a:spcAft>
              <a:buClr>
                <a:schemeClr val="accent2"/>
              </a:buClr>
              <a:buSzPct val="92000"/>
              <a:buFont typeface="Wingdings 2" panose="05020102010507070707" pitchFamily="18" charset="2"/>
              <a:buChar char=""/>
            </a:pPr>
            <a:r>
              <a:rPr lang="en-US">
                <a:solidFill>
                  <a:schemeClr val="tx2"/>
                </a:solidFill>
              </a:rPr>
              <a:t>Benzerlik Değeri : 0.2121</a:t>
            </a:r>
          </a:p>
        </p:txBody>
      </p:sp>
    </p:spTree>
    <p:extLst>
      <p:ext uri="{BB962C8B-B14F-4D97-AF65-F5344CB8AC3E}">
        <p14:creationId xmlns:p14="http://schemas.microsoft.com/office/powerpoint/2010/main" val="128941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58A6209-701F-4E1F-81AE-0F946E9254F8}"/>
              </a:ext>
            </a:extLst>
          </p:cNvPr>
          <p:cNvSpPr>
            <a:spLocks noGrp="1"/>
          </p:cNvSpPr>
          <p:nvPr>
            <p:ph type="title"/>
          </p:nvPr>
        </p:nvSpPr>
        <p:spPr>
          <a:xfrm>
            <a:off x="581192" y="702156"/>
            <a:ext cx="11029616" cy="1013800"/>
          </a:xfrm>
        </p:spPr>
        <p:txBody>
          <a:bodyPr>
            <a:normAutofit/>
          </a:bodyPr>
          <a:lstStyle/>
          <a:p>
            <a:r>
              <a:rPr lang="tr-TR" dirty="0" err="1"/>
              <a:t>Croppıng</a:t>
            </a:r>
            <a:r>
              <a:rPr lang="tr-TR" dirty="0"/>
              <a:t> </a:t>
            </a:r>
            <a:r>
              <a:rPr lang="tr-TR" dirty="0" err="1"/>
              <a:t>ımage</a:t>
            </a:r>
            <a:r>
              <a:rPr lang="tr-TR" dirty="0"/>
              <a:t> Saldırısı</a:t>
            </a:r>
          </a:p>
        </p:txBody>
      </p:sp>
      <p:sp>
        <p:nvSpPr>
          <p:cNvPr id="3" name="İçerik Yer Tutucusu 2">
            <a:extLst>
              <a:ext uri="{FF2B5EF4-FFF2-40B4-BE49-F238E27FC236}">
                <a16:creationId xmlns:a16="http://schemas.microsoft.com/office/drawing/2014/main" id="{87243660-609F-4478-8106-BCBB388D4CCA}"/>
              </a:ext>
            </a:extLst>
          </p:cNvPr>
          <p:cNvSpPr>
            <a:spLocks noGrp="1"/>
          </p:cNvSpPr>
          <p:nvPr>
            <p:ph idx="1"/>
          </p:nvPr>
        </p:nvSpPr>
        <p:spPr>
          <a:xfrm>
            <a:off x="661361" y="2424136"/>
            <a:ext cx="3353378" cy="3434663"/>
          </a:xfrm>
        </p:spPr>
        <p:txBody>
          <a:bodyPr>
            <a:normAutofit/>
          </a:bodyPr>
          <a:lstStyle/>
          <a:p>
            <a:pPr>
              <a:lnSpc>
                <a:spcPct val="90000"/>
              </a:lnSpc>
            </a:pPr>
            <a:r>
              <a:rPr lang="tr-TR" sz="1700" err="1"/>
              <a:t>Cropping</a:t>
            </a:r>
            <a:r>
              <a:rPr lang="tr-TR" sz="1700"/>
              <a:t> Image saldırısı, görüntünün belli bir kısmının kesilmesi ya da karartılması işlemi ile gerçekleştirilir.  Bu işlem herhangi bir görüntü düzenleme uygulamasıyla </a:t>
            </a:r>
            <a:r>
              <a:rPr lang="tr-TR" sz="1700" err="1"/>
              <a:t>gerçeklenebilir</a:t>
            </a:r>
            <a:r>
              <a:rPr lang="tr-TR" sz="1700"/>
              <a:t>. </a:t>
            </a:r>
          </a:p>
          <a:p>
            <a:pPr>
              <a:lnSpc>
                <a:spcPct val="90000"/>
              </a:lnSpc>
            </a:pPr>
            <a:endParaRPr lang="tr-TR" sz="1700"/>
          </a:p>
          <a:p>
            <a:pPr>
              <a:lnSpc>
                <a:spcPct val="90000"/>
              </a:lnSpc>
            </a:pPr>
            <a:r>
              <a:rPr lang="tr-TR" sz="1700"/>
              <a:t>Saldırının uygulanmasının ardından, şifreleme aşamasında kaydedilen </a:t>
            </a:r>
            <a:r>
              <a:rPr lang="tr-TR" sz="1700" err="1"/>
              <a:t>Kr</a:t>
            </a:r>
            <a:r>
              <a:rPr lang="tr-TR" sz="1700"/>
              <a:t> ve </a:t>
            </a:r>
            <a:r>
              <a:rPr lang="tr-TR" sz="1700" err="1"/>
              <a:t>Kc</a:t>
            </a:r>
            <a:r>
              <a:rPr lang="tr-TR" sz="1700"/>
              <a:t> dizileri kullanılarak </a:t>
            </a:r>
            <a:r>
              <a:rPr lang="tr-TR" sz="1700" err="1"/>
              <a:t>deşifreleme</a:t>
            </a:r>
            <a:r>
              <a:rPr lang="tr-TR" sz="1700"/>
              <a:t> işlemi gerçekleştirilir.</a:t>
            </a:r>
          </a:p>
        </p:txBody>
      </p:sp>
      <p:pic>
        <p:nvPicPr>
          <p:cNvPr id="5" name="Resim 4">
            <a:extLst>
              <a:ext uri="{FF2B5EF4-FFF2-40B4-BE49-F238E27FC236}">
                <a16:creationId xmlns:a16="http://schemas.microsoft.com/office/drawing/2014/main" id="{2A37901B-668E-4B82-9BFC-341A02A35EDB}"/>
              </a:ext>
            </a:extLst>
          </p:cNvPr>
          <p:cNvPicPr>
            <a:picLocks noChangeAspect="1"/>
          </p:cNvPicPr>
          <p:nvPr/>
        </p:nvPicPr>
        <p:blipFill rotWithShape="1">
          <a:blip r:embed="rId2">
            <a:extLst>
              <a:ext uri="{28A0092B-C50C-407E-A947-70E740481C1C}">
                <a14:useLocalDpi xmlns:a14="http://schemas.microsoft.com/office/drawing/2010/main" val="0"/>
              </a:ext>
            </a:extLst>
          </a:blip>
          <a:srcRect l="8377" r="9366" b="1"/>
          <a:stretch/>
        </p:blipFill>
        <p:spPr>
          <a:xfrm>
            <a:off x="4244443" y="1892627"/>
            <a:ext cx="3699935" cy="4497938"/>
          </a:xfrm>
          <a:prstGeom prst="rect">
            <a:avLst/>
          </a:prstGeom>
        </p:spPr>
      </p:pic>
      <p:pic>
        <p:nvPicPr>
          <p:cNvPr id="8" name="Resim 7">
            <a:extLst>
              <a:ext uri="{FF2B5EF4-FFF2-40B4-BE49-F238E27FC236}">
                <a16:creationId xmlns:a16="http://schemas.microsoft.com/office/drawing/2014/main" id="{6E860080-C13D-4585-ADB5-F8B01BE976C4}"/>
              </a:ext>
            </a:extLst>
          </p:cNvPr>
          <p:cNvPicPr>
            <a:picLocks noChangeAspect="1"/>
          </p:cNvPicPr>
          <p:nvPr/>
        </p:nvPicPr>
        <p:blipFill rotWithShape="1">
          <a:blip r:embed="rId3">
            <a:extLst>
              <a:ext uri="{28A0092B-C50C-407E-A947-70E740481C1C}">
                <a14:useLocalDpi xmlns:a14="http://schemas.microsoft.com/office/drawing/2010/main" val="0"/>
              </a:ext>
            </a:extLst>
          </a:blip>
          <a:srcRect l="6024" r="11719" b="1"/>
          <a:stretch/>
        </p:blipFill>
        <p:spPr>
          <a:xfrm>
            <a:off x="8042494" y="1892627"/>
            <a:ext cx="3699935" cy="4497938"/>
          </a:xfrm>
          <a:prstGeom prst="rect">
            <a:avLst/>
          </a:prstGeom>
        </p:spPr>
      </p:pic>
      <p:sp>
        <p:nvSpPr>
          <p:cNvPr id="6" name="Metin kutusu 5">
            <a:extLst>
              <a:ext uri="{FF2B5EF4-FFF2-40B4-BE49-F238E27FC236}">
                <a16:creationId xmlns:a16="http://schemas.microsoft.com/office/drawing/2014/main" id="{3047C335-C929-4D2B-A176-6348E1C39E32}"/>
              </a:ext>
            </a:extLst>
          </p:cNvPr>
          <p:cNvSpPr txBox="1"/>
          <p:nvPr/>
        </p:nvSpPr>
        <p:spPr>
          <a:xfrm>
            <a:off x="4244443" y="5940772"/>
            <a:ext cx="3699935" cy="449793"/>
          </a:xfrm>
          <a:prstGeom prst="rect">
            <a:avLst/>
          </a:prstGeom>
          <a:solidFill>
            <a:srgbClr val="000000">
              <a:alpha val="50000"/>
            </a:srgbClr>
          </a:solidFill>
          <a:ln>
            <a:noFill/>
          </a:ln>
        </p:spPr>
        <p:txBody>
          <a:bodyPr wrap="square" rtlCol="0">
            <a:noAutofit/>
          </a:bodyPr>
          <a:lstStyle/>
          <a:p>
            <a:pPr algn="ctr">
              <a:spcAft>
                <a:spcPts val="600"/>
              </a:spcAft>
            </a:pPr>
            <a:r>
              <a:rPr lang="tr-TR" sz="1300" i="1" err="1">
                <a:solidFill>
                  <a:srgbClr val="FFFFFF"/>
                </a:solidFill>
              </a:rPr>
              <a:t>Cropping</a:t>
            </a:r>
            <a:r>
              <a:rPr lang="tr-TR" sz="1300" i="1">
                <a:solidFill>
                  <a:srgbClr val="FFFFFF"/>
                </a:solidFill>
              </a:rPr>
              <a:t> Image Uygulanmış, Şifrelenmiş </a:t>
            </a:r>
            <a:r>
              <a:rPr lang="tr-TR" sz="1300" i="1" err="1">
                <a:solidFill>
                  <a:srgbClr val="FFFFFF"/>
                </a:solidFill>
              </a:rPr>
              <a:t>Lena</a:t>
            </a:r>
            <a:r>
              <a:rPr lang="tr-TR" sz="1300" i="1">
                <a:solidFill>
                  <a:srgbClr val="FFFFFF"/>
                </a:solidFill>
              </a:rPr>
              <a:t> Görüntüsü</a:t>
            </a:r>
          </a:p>
        </p:txBody>
      </p:sp>
      <p:sp>
        <p:nvSpPr>
          <p:cNvPr id="9" name="Metin kutusu 8">
            <a:extLst>
              <a:ext uri="{FF2B5EF4-FFF2-40B4-BE49-F238E27FC236}">
                <a16:creationId xmlns:a16="http://schemas.microsoft.com/office/drawing/2014/main" id="{65EEAB0D-3261-4AD9-96D0-BCC5B82CE1EC}"/>
              </a:ext>
            </a:extLst>
          </p:cNvPr>
          <p:cNvSpPr txBox="1"/>
          <p:nvPr/>
        </p:nvSpPr>
        <p:spPr>
          <a:xfrm>
            <a:off x="8042494" y="5940772"/>
            <a:ext cx="3699935" cy="449793"/>
          </a:xfrm>
          <a:prstGeom prst="rect">
            <a:avLst/>
          </a:prstGeom>
          <a:solidFill>
            <a:srgbClr val="000000">
              <a:alpha val="50000"/>
            </a:srgbClr>
          </a:solidFill>
          <a:ln>
            <a:noFill/>
          </a:ln>
        </p:spPr>
        <p:txBody>
          <a:bodyPr wrap="square" rtlCol="0">
            <a:noAutofit/>
          </a:bodyPr>
          <a:lstStyle/>
          <a:p>
            <a:pPr algn="ctr">
              <a:spcAft>
                <a:spcPts val="600"/>
              </a:spcAft>
            </a:pPr>
            <a:r>
              <a:rPr lang="tr-TR" sz="1300" i="1" err="1">
                <a:solidFill>
                  <a:srgbClr val="FFFFFF"/>
                </a:solidFill>
              </a:rPr>
              <a:t>Cropping</a:t>
            </a:r>
            <a:r>
              <a:rPr lang="tr-TR" sz="1300" i="1">
                <a:solidFill>
                  <a:srgbClr val="FFFFFF"/>
                </a:solidFill>
              </a:rPr>
              <a:t> Image Uygulanmış, </a:t>
            </a:r>
            <a:r>
              <a:rPr lang="tr-TR" sz="1300" i="1" err="1">
                <a:solidFill>
                  <a:srgbClr val="FFFFFF"/>
                </a:solidFill>
              </a:rPr>
              <a:t>Deşifrelenmiş</a:t>
            </a:r>
            <a:r>
              <a:rPr lang="tr-TR" sz="1300" i="1">
                <a:solidFill>
                  <a:srgbClr val="FFFFFF"/>
                </a:solidFill>
              </a:rPr>
              <a:t> </a:t>
            </a:r>
            <a:r>
              <a:rPr lang="tr-TR" sz="1300" i="1" err="1">
                <a:solidFill>
                  <a:srgbClr val="FFFFFF"/>
                </a:solidFill>
              </a:rPr>
              <a:t>Lena</a:t>
            </a:r>
            <a:r>
              <a:rPr lang="tr-TR" sz="1300" i="1">
                <a:solidFill>
                  <a:srgbClr val="FFFFFF"/>
                </a:solidFill>
              </a:rPr>
              <a:t> Görüntüsü</a:t>
            </a:r>
          </a:p>
        </p:txBody>
      </p:sp>
    </p:spTree>
    <p:extLst>
      <p:ext uri="{BB962C8B-B14F-4D97-AF65-F5344CB8AC3E}">
        <p14:creationId xmlns:p14="http://schemas.microsoft.com/office/powerpoint/2010/main" val="63415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2675845-A430-4E44-A650-D6895903BA7F}"/>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err="1"/>
              <a:t>Benzerl</a:t>
            </a:r>
            <a:r>
              <a:rPr lang="tr-TR" dirty="0"/>
              <a:t>i</a:t>
            </a:r>
            <a:r>
              <a:rPr lang="en-US" dirty="0"/>
              <a:t>k </a:t>
            </a:r>
            <a:r>
              <a:rPr lang="en-US" dirty="0" err="1"/>
              <a:t>graf</a:t>
            </a:r>
            <a:r>
              <a:rPr lang="tr-TR" dirty="0"/>
              <a:t>i</a:t>
            </a:r>
            <a:r>
              <a:rPr lang="en-US" dirty="0"/>
              <a:t>ğ</a:t>
            </a:r>
            <a:r>
              <a:rPr lang="tr-TR" dirty="0"/>
              <a:t>i</a:t>
            </a:r>
            <a:endParaRPr lang="en-US" dirty="0"/>
          </a:p>
        </p:txBody>
      </p:sp>
      <p:sp>
        <p:nvSpPr>
          <p:cNvPr id="11" name="Rectangle 1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74226B5-42B2-412F-BA82-C4BF6D452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362937"/>
            <a:ext cx="4962525" cy="3645456"/>
          </a:xfrm>
          <a:prstGeom prst="rect">
            <a:avLst/>
          </a:prstGeom>
        </p:spPr>
      </p:pic>
      <p:sp>
        <p:nvSpPr>
          <p:cNvPr id="6" name="Metin kutusu 5">
            <a:extLst>
              <a:ext uri="{FF2B5EF4-FFF2-40B4-BE49-F238E27FC236}">
                <a16:creationId xmlns:a16="http://schemas.microsoft.com/office/drawing/2014/main" id="{ED563C25-BD86-421F-8FFC-C4C66895CCEF}"/>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a:solidFill>
                  <a:schemeClr val="tx2"/>
                </a:solidFill>
              </a:rPr>
              <a:t>Cropping Image uygulanmış ve ardından deşifrelenmiş görüntünün, orijinal deşifrelenmiş görüntü ile olan benzerlik grafiği.</a:t>
            </a:r>
          </a:p>
          <a:p>
            <a:pPr>
              <a:spcBef>
                <a:spcPct val="20000"/>
              </a:spcBef>
              <a:spcAft>
                <a:spcPts val="600"/>
              </a:spcAft>
              <a:buClr>
                <a:schemeClr val="accent2"/>
              </a:buClr>
              <a:buSzPct val="92000"/>
              <a:buFont typeface="Wingdings 2" panose="05020102010507070707" pitchFamily="18" charset="2"/>
              <a:buChar char=""/>
            </a:pPr>
            <a:endParaRPr lang="en-US">
              <a:solidFill>
                <a:schemeClr val="tx2"/>
              </a:solidFill>
            </a:endParaRPr>
          </a:p>
          <a:p>
            <a:pPr>
              <a:spcBef>
                <a:spcPct val="20000"/>
              </a:spcBef>
              <a:spcAft>
                <a:spcPts val="600"/>
              </a:spcAft>
              <a:buClr>
                <a:schemeClr val="accent2"/>
              </a:buClr>
              <a:buSzPct val="92000"/>
              <a:buFont typeface="Wingdings 2" panose="05020102010507070707" pitchFamily="18" charset="2"/>
              <a:buChar char=""/>
            </a:pPr>
            <a:r>
              <a:rPr lang="en-US">
                <a:solidFill>
                  <a:schemeClr val="tx2"/>
                </a:solidFill>
              </a:rPr>
              <a:t>Benzerlik Değeri : 0.3061</a:t>
            </a:r>
          </a:p>
        </p:txBody>
      </p:sp>
    </p:spTree>
    <p:extLst>
      <p:ext uri="{BB962C8B-B14F-4D97-AF65-F5344CB8AC3E}">
        <p14:creationId xmlns:p14="http://schemas.microsoft.com/office/powerpoint/2010/main" val="92790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2D1FF678-36C4-4062-969A-DA784CF63F85}"/>
              </a:ext>
            </a:extLst>
          </p:cNvPr>
          <p:cNvSpPr>
            <a:spLocks noGrp="1"/>
          </p:cNvSpPr>
          <p:nvPr>
            <p:ph type="title"/>
          </p:nvPr>
        </p:nvSpPr>
        <p:spPr>
          <a:xfrm>
            <a:off x="643468" y="1033389"/>
            <a:ext cx="4826256" cy="4825409"/>
          </a:xfrm>
        </p:spPr>
        <p:txBody>
          <a:bodyPr anchor="ctr">
            <a:normAutofit/>
          </a:bodyPr>
          <a:lstStyle/>
          <a:p>
            <a:r>
              <a:rPr lang="tr-TR" sz="5400">
                <a:solidFill>
                  <a:srgbClr val="FFFFFF"/>
                </a:solidFill>
              </a:rPr>
              <a:t>Medıan fılterıng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7663562-3BFE-4B73-B9BE-5782BA1F0611}"/>
              </a:ext>
            </a:extLst>
          </p:cNvPr>
          <p:cNvSpPr>
            <a:spLocks noGrp="1"/>
          </p:cNvSpPr>
          <p:nvPr>
            <p:ph idx="1"/>
          </p:nvPr>
        </p:nvSpPr>
        <p:spPr>
          <a:xfrm>
            <a:off x="6755769" y="1033390"/>
            <a:ext cx="4855037" cy="4825409"/>
          </a:xfrm>
          <a:ln w="57150">
            <a:noFill/>
          </a:ln>
        </p:spPr>
        <p:txBody>
          <a:bodyPr anchor="ctr">
            <a:normAutofit/>
          </a:bodyPr>
          <a:lstStyle/>
          <a:p>
            <a:r>
              <a:rPr lang="tr-TR" sz="2000" dirty="0" err="1">
                <a:solidFill>
                  <a:schemeClr val="accent2">
                    <a:lumMod val="50000"/>
                  </a:schemeClr>
                </a:solidFill>
              </a:rPr>
              <a:t>Median</a:t>
            </a:r>
            <a:r>
              <a:rPr lang="tr-TR" sz="2000" dirty="0">
                <a:solidFill>
                  <a:schemeClr val="accent2">
                    <a:lumMod val="50000"/>
                  </a:schemeClr>
                </a:solidFill>
              </a:rPr>
              <a:t> </a:t>
            </a:r>
            <a:r>
              <a:rPr lang="tr-TR" sz="2000" dirty="0" err="1">
                <a:solidFill>
                  <a:schemeClr val="accent2">
                    <a:lumMod val="50000"/>
                  </a:schemeClr>
                </a:solidFill>
              </a:rPr>
              <a:t>Filtering</a:t>
            </a:r>
            <a:r>
              <a:rPr lang="tr-TR" sz="2000" dirty="0">
                <a:solidFill>
                  <a:schemeClr val="accent2">
                    <a:lumMod val="50000"/>
                  </a:schemeClr>
                </a:solidFill>
              </a:rPr>
              <a:t>, </a:t>
            </a:r>
            <a:r>
              <a:rPr lang="tr-TR" sz="2000" dirty="0" err="1">
                <a:solidFill>
                  <a:schemeClr val="accent2">
                    <a:lumMod val="50000"/>
                  </a:schemeClr>
                </a:solidFill>
              </a:rPr>
              <a:t>non-linear</a:t>
            </a:r>
            <a:r>
              <a:rPr lang="tr-TR" sz="2000" dirty="0">
                <a:solidFill>
                  <a:schemeClr val="accent2">
                    <a:lumMod val="50000"/>
                  </a:schemeClr>
                </a:solidFill>
              </a:rPr>
              <a:t> dijital filtreleme tekniğidir. Genellikle görüntüden </a:t>
            </a:r>
            <a:r>
              <a:rPr lang="tr-TR" sz="2000" dirty="0" err="1">
                <a:solidFill>
                  <a:schemeClr val="accent2">
                    <a:lumMod val="50000"/>
                  </a:schemeClr>
                </a:solidFill>
              </a:rPr>
              <a:t>noise</a:t>
            </a:r>
            <a:r>
              <a:rPr lang="tr-TR" sz="2000" dirty="0">
                <a:solidFill>
                  <a:schemeClr val="accent2">
                    <a:lumMod val="50000"/>
                  </a:schemeClr>
                </a:solidFill>
              </a:rPr>
              <a:t> silmek için kullanılır. </a:t>
            </a:r>
            <a:r>
              <a:rPr lang="tr-TR" sz="2000" dirty="0" err="1">
                <a:solidFill>
                  <a:schemeClr val="accent2">
                    <a:lumMod val="50000"/>
                  </a:schemeClr>
                </a:solidFill>
              </a:rPr>
              <a:t>Median</a:t>
            </a:r>
            <a:r>
              <a:rPr lang="tr-TR" sz="2000" dirty="0">
                <a:solidFill>
                  <a:schemeClr val="accent2">
                    <a:lumMod val="50000"/>
                  </a:schemeClr>
                </a:solidFill>
              </a:rPr>
              <a:t> </a:t>
            </a:r>
            <a:r>
              <a:rPr lang="tr-TR" sz="2000" dirty="0" err="1">
                <a:solidFill>
                  <a:schemeClr val="accent2">
                    <a:lumMod val="50000"/>
                  </a:schemeClr>
                </a:solidFill>
              </a:rPr>
              <a:t>Filtering</a:t>
            </a:r>
            <a:r>
              <a:rPr lang="tr-TR" sz="2000" dirty="0">
                <a:solidFill>
                  <a:schemeClr val="accent2">
                    <a:lumMod val="50000"/>
                  </a:schemeClr>
                </a:solidFill>
              </a:rPr>
              <a:t> bir </a:t>
            </a:r>
            <a:r>
              <a:rPr lang="tr-TR" sz="2000" dirty="0" err="1">
                <a:solidFill>
                  <a:schemeClr val="accent2">
                    <a:lumMod val="50000"/>
                  </a:schemeClr>
                </a:solidFill>
              </a:rPr>
              <a:t>high-pass-filter</a:t>
            </a:r>
            <a:r>
              <a:rPr lang="tr-TR" sz="2000" dirty="0">
                <a:solidFill>
                  <a:schemeClr val="accent2">
                    <a:lumMod val="50000"/>
                  </a:schemeClr>
                </a:solidFill>
              </a:rPr>
              <a:t> uygulamasıdır. Bu uygulama düşük frekanslı bölgeleri düzeltmek için kullanılan bir yöntemdir. Çoğunlukla Salt </a:t>
            </a:r>
            <a:r>
              <a:rPr lang="tr-TR" sz="2000" dirty="0" err="1">
                <a:solidFill>
                  <a:schemeClr val="accent2">
                    <a:lumMod val="50000"/>
                  </a:schemeClr>
                </a:solidFill>
              </a:rPr>
              <a:t>and</a:t>
            </a:r>
            <a:r>
              <a:rPr lang="tr-TR" sz="2000" dirty="0">
                <a:solidFill>
                  <a:schemeClr val="accent2">
                    <a:lumMod val="50000"/>
                  </a:schemeClr>
                </a:solidFill>
              </a:rPr>
              <a:t> </a:t>
            </a:r>
            <a:r>
              <a:rPr lang="tr-TR" sz="2000" dirty="0" err="1">
                <a:solidFill>
                  <a:schemeClr val="accent2">
                    <a:lumMod val="50000"/>
                  </a:schemeClr>
                </a:solidFill>
              </a:rPr>
              <a:t>Pepper</a:t>
            </a:r>
            <a:r>
              <a:rPr lang="tr-TR" sz="2000" dirty="0">
                <a:solidFill>
                  <a:schemeClr val="accent2">
                    <a:lumMod val="50000"/>
                  </a:schemeClr>
                </a:solidFill>
              </a:rPr>
              <a:t> tarzı saldırıların etkilerini azaltmak için kullanılır.</a:t>
            </a:r>
          </a:p>
        </p:txBody>
      </p:sp>
    </p:spTree>
    <p:extLst>
      <p:ext uri="{BB962C8B-B14F-4D97-AF65-F5344CB8AC3E}">
        <p14:creationId xmlns:p14="http://schemas.microsoft.com/office/powerpoint/2010/main" val="408291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3">
            <a:extLst>
              <a:ext uri="{FF2B5EF4-FFF2-40B4-BE49-F238E27FC236}">
                <a16:creationId xmlns:a16="http://schemas.microsoft.com/office/drawing/2014/main" id="{9052E949-8C4B-400D-86F5-BC17BB392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C5F32A9A-DB0A-486D-AB9B-38C96D782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DC37282-6825-4315-97BC-FBF347BC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F153A912-83A9-46BB-A233-6A4703520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5" name="Rectangle 31">
            <a:extLst>
              <a:ext uri="{FF2B5EF4-FFF2-40B4-BE49-F238E27FC236}">
                <a16:creationId xmlns:a16="http://schemas.microsoft.com/office/drawing/2014/main" id="{4CFB7F65-9106-4CAB-B5F1-B6B1476E7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E0996FEB-A7FD-41B5-AC7B-E2ED8B76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5">
            <a:extLst>
              <a:ext uri="{FF2B5EF4-FFF2-40B4-BE49-F238E27FC236}">
                <a16:creationId xmlns:a16="http://schemas.microsoft.com/office/drawing/2014/main" id="{2F3AC5DB-7693-457F-ACCC-7E0B50B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7">
            <a:extLst>
              <a:ext uri="{FF2B5EF4-FFF2-40B4-BE49-F238E27FC236}">
                <a16:creationId xmlns:a16="http://schemas.microsoft.com/office/drawing/2014/main" id="{7F9DE51B-4C99-46DA-BAA8-AFBACAA9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1C96A87B-A6AF-49F9-A35C-DBCD32934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41075"/>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96900397-05C5-49F5-828B-14816BD24E13}"/>
              </a:ext>
            </a:extLst>
          </p:cNvPr>
          <p:cNvSpPr>
            <a:spLocks noGrp="1"/>
          </p:cNvSpPr>
          <p:nvPr>
            <p:ph type="title"/>
          </p:nvPr>
        </p:nvSpPr>
        <p:spPr>
          <a:xfrm>
            <a:off x="581191" y="776445"/>
            <a:ext cx="10993549" cy="1140874"/>
          </a:xfrm>
        </p:spPr>
        <p:txBody>
          <a:bodyPr vert="horz" lIns="91440" tIns="45720" rIns="91440" bIns="45720" rtlCol="0" anchor="b">
            <a:normAutofit/>
          </a:bodyPr>
          <a:lstStyle/>
          <a:p>
            <a:r>
              <a:rPr lang="en-US" sz="3600">
                <a:solidFill>
                  <a:srgbClr val="FFFFFF"/>
                </a:solidFill>
              </a:rPr>
              <a:t>Salt and pepper medıan fılterıng</a:t>
            </a:r>
          </a:p>
        </p:txBody>
      </p:sp>
      <p:pic>
        <p:nvPicPr>
          <p:cNvPr id="13" name="Resim 12">
            <a:extLst>
              <a:ext uri="{FF2B5EF4-FFF2-40B4-BE49-F238E27FC236}">
                <a16:creationId xmlns:a16="http://schemas.microsoft.com/office/drawing/2014/main" id="{6FD5EC04-F820-422A-AC01-9126E5552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3292014"/>
            <a:ext cx="3703322" cy="2731200"/>
          </a:xfrm>
          <a:prstGeom prst="rect">
            <a:avLst/>
          </a:prstGeom>
        </p:spPr>
      </p:pic>
      <p:pic>
        <p:nvPicPr>
          <p:cNvPr id="9" name="Resim 8">
            <a:extLst>
              <a:ext uri="{FF2B5EF4-FFF2-40B4-BE49-F238E27FC236}">
                <a16:creationId xmlns:a16="http://schemas.microsoft.com/office/drawing/2014/main" id="{E62E4492-6C6C-4117-8AAE-6F0B2136A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540" y="2924663"/>
            <a:ext cx="3465902" cy="3465902"/>
          </a:xfrm>
          <a:prstGeom prst="rect">
            <a:avLst/>
          </a:prstGeom>
        </p:spPr>
      </p:pic>
      <p:pic>
        <p:nvPicPr>
          <p:cNvPr id="11" name="Resim 10">
            <a:extLst>
              <a:ext uri="{FF2B5EF4-FFF2-40B4-BE49-F238E27FC236}">
                <a16:creationId xmlns:a16="http://schemas.microsoft.com/office/drawing/2014/main" id="{832E50D0-15B5-446A-AADC-587BF5C21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821" y="2924635"/>
            <a:ext cx="3465930" cy="3465930"/>
          </a:xfrm>
          <a:prstGeom prst="rect">
            <a:avLst/>
          </a:prstGeom>
        </p:spPr>
      </p:pic>
      <p:sp>
        <p:nvSpPr>
          <p:cNvPr id="17" name="Metin kutusu 16">
            <a:extLst>
              <a:ext uri="{FF2B5EF4-FFF2-40B4-BE49-F238E27FC236}">
                <a16:creationId xmlns:a16="http://schemas.microsoft.com/office/drawing/2014/main" id="{6FDA43FD-A155-406C-837A-6FA9C0CE6DB0}"/>
              </a:ext>
            </a:extLst>
          </p:cNvPr>
          <p:cNvSpPr txBox="1"/>
          <p:nvPr/>
        </p:nvSpPr>
        <p:spPr>
          <a:xfrm>
            <a:off x="4360540" y="6043975"/>
            <a:ext cx="3465902" cy="346590"/>
          </a:xfrm>
          <a:prstGeom prst="rect">
            <a:avLst/>
          </a:prstGeom>
          <a:solidFill>
            <a:srgbClr val="000000">
              <a:alpha val="50000"/>
            </a:srgbClr>
          </a:solidFill>
          <a:ln>
            <a:noFill/>
          </a:ln>
        </p:spPr>
        <p:txBody>
          <a:bodyPr wrap="square" rtlCol="0">
            <a:noAutofit/>
          </a:bodyPr>
          <a:lstStyle/>
          <a:p>
            <a:pPr algn="ctr">
              <a:spcAft>
                <a:spcPts val="600"/>
              </a:spcAft>
            </a:pPr>
            <a:r>
              <a:rPr lang="tr-TR" sz="800" i="1">
                <a:solidFill>
                  <a:srgbClr val="FFFFFF"/>
                </a:solidFill>
              </a:rPr>
              <a:t>Salt and Pepper Uygulanmış Deşifrelenmiş Lena Görüntüsü</a:t>
            </a:r>
          </a:p>
        </p:txBody>
      </p:sp>
      <p:sp>
        <p:nvSpPr>
          <p:cNvPr id="18" name="Metin kutusu 17">
            <a:extLst>
              <a:ext uri="{FF2B5EF4-FFF2-40B4-BE49-F238E27FC236}">
                <a16:creationId xmlns:a16="http://schemas.microsoft.com/office/drawing/2014/main" id="{AD303B19-3B9D-4C14-8E13-5E665D481C0A}"/>
              </a:ext>
            </a:extLst>
          </p:cNvPr>
          <p:cNvSpPr txBox="1"/>
          <p:nvPr/>
        </p:nvSpPr>
        <p:spPr>
          <a:xfrm>
            <a:off x="8155821" y="6043972"/>
            <a:ext cx="3465930" cy="346593"/>
          </a:xfrm>
          <a:prstGeom prst="rect">
            <a:avLst/>
          </a:prstGeom>
          <a:solidFill>
            <a:srgbClr val="000000">
              <a:alpha val="50000"/>
            </a:srgbClr>
          </a:solidFill>
          <a:ln>
            <a:noFill/>
          </a:ln>
        </p:spPr>
        <p:txBody>
          <a:bodyPr wrap="square" rtlCol="0">
            <a:noAutofit/>
          </a:bodyPr>
          <a:lstStyle/>
          <a:p>
            <a:pPr algn="ctr">
              <a:spcAft>
                <a:spcPts val="600"/>
              </a:spcAft>
            </a:pPr>
            <a:r>
              <a:rPr lang="tr-TR" sz="800" i="1">
                <a:solidFill>
                  <a:srgbClr val="FFFFFF"/>
                </a:solidFill>
              </a:rPr>
              <a:t>Salt and Pepper Uygulanmış Deşifrelenmiş Lena Görüntüsüne Median Filtering Uygulanmış Görüntü</a:t>
            </a:r>
          </a:p>
        </p:txBody>
      </p:sp>
      <p:sp>
        <p:nvSpPr>
          <p:cNvPr id="19" name="Metin kutusu 18">
            <a:extLst>
              <a:ext uri="{FF2B5EF4-FFF2-40B4-BE49-F238E27FC236}">
                <a16:creationId xmlns:a16="http://schemas.microsoft.com/office/drawing/2014/main" id="{1600D647-E6AC-4E3D-9341-198F2BDCD14F}"/>
              </a:ext>
            </a:extLst>
          </p:cNvPr>
          <p:cNvSpPr txBox="1"/>
          <p:nvPr/>
        </p:nvSpPr>
        <p:spPr>
          <a:xfrm>
            <a:off x="446533" y="5750093"/>
            <a:ext cx="3703322" cy="640471"/>
          </a:xfrm>
          <a:prstGeom prst="rect">
            <a:avLst/>
          </a:prstGeom>
          <a:solidFill>
            <a:srgbClr val="000000">
              <a:alpha val="50000"/>
            </a:srgbClr>
          </a:solidFill>
          <a:ln>
            <a:noFill/>
          </a:ln>
        </p:spPr>
        <p:txBody>
          <a:bodyPr wrap="square" rtlCol="0">
            <a:noAutofit/>
          </a:bodyPr>
          <a:lstStyle/>
          <a:p>
            <a:pPr algn="ctr">
              <a:spcAft>
                <a:spcPts val="600"/>
              </a:spcAft>
            </a:pPr>
            <a:r>
              <a:rPr lang="tr-TR" sz="800" i="1" dirty="0">
                <a:solidFill>
                  <a:srgbClr val="FFFFFF"/>
                </a:solidFill>
              </a:rPr>
              <a:t>Salt </a:t>
            </a:r>
            <a:r>
              <a:rPr lang="tr-TR" sz="800" i="1" dirty="0" err="1">
                <a:solidFill>
                  <a:srgbClr val="FFFFFF"/>
                </a:solidFill>
              </a:rPr>
              <a:t>and</a:t>
            </a:r>
            <a:r>
              <a:rPr lang="tr-TR" sz="800" i="1" dirty="0">
                <a:solidFill>
                  <a:srgbClr val="FFFFFF"/>
                </a:solidFill>
              </a:rPr>
              <a:t> </a:t>
            </a:r>
            <a:r>
              <a:rPr lang="tr-TR" sz="800" i="1" dirty="0" err="1">
                <a:solidFill>
                  <a:srgbClr val="FFFFFF"/>
                </a:solidFill>
              </a:rPr>
              <a:t>Pepper</a:t>
            </a:r>
            <a:r>
              <a:rPr lang="tr-TR" sz="800" i="1" dirty="0">
                <a:solidFill>
                  <a:srgbClr val="FFFFFF"/>
                </a:solidFill>
              </a:rPr>
              <a:t> Ardından </a:t>
            </a:r>
            <a:r>
              <a:rPr lang="tr-TR" sz="800" i="1" dirty="0" err="1">
                <a:solidFill>
                  <a:srgbClr val="FFFFFF"/>
                </a:solidFill>
              </a:rPr>
              <a:t>Median</a:t>
            </a:r>
            <a:r>
              <a:rPr lang="tr-TR" sz="800" i="1" dirty="0">
                <a:solidFill>
                  <a:srgbClr val="FFFFFF"/>
                </a:solidFill>
              </a:rPr>
              <a:t> </a:t>
            </a:r>
            <a:r>
              <a:rPr lang="tr-TR" sz="800" i="1" dirty="0" err="1">
                <a:solidFill>
                  <a:srgbClr val="FFFFFF"/>
                </a:solidFill>
              </a:rPr>
              <a:t>Filtering</a:t>
            </a:r>
            <a:r>
              <a:rPr lang="tr-TR" sz="800" i="1" dirty="0">
                <a:solidFill>
                  <a:srgbClr val="FFFFFF"/>
                </a:solidFill>
              </a:rPr>
              <a:t> Uygulanmış </a:t>
            </a:r>
            <a:r>
              <a:rPr lang="tr-TR" sz="800" i="1" dirty="0" err="1">
                <a:solidFill>
                  <a:srgbClr val="FFFFFF"/>
                </a:solidFill>
              </a:rPr>
              <a:t>Deşifrelenen</a:t>
            </a:r>
            <a:endParaRPr lang="tr-TR" sz="800" i="1" dirty="0">
              <a:solidFill>
                <a:srgbClr val="FFFFFF"/>
              </a:solidFill>
            </a:endParaRPr>
          </a:p>
          <a:p>
            <a:pPr algn="ctr">
              <a:spcAft>
                <a:spcPts val="600"/>
              </a:spcAft>
            </a:pPr>
            <a:r>
              <a:rPr lang="tr-TR" sz="800" i="1" dirty="0">
                <a:solidFill>
                  <a:srgbClr val="FFFFFF"/>
                </a:solidFill>
              </a:rPr>
              <a:t>Görüntü ve Orijinal </a:t>
            </a:r>
            <a:r>
              <a:rPr lang="tr-TR" sz="800" i="1" dirty="0" err="1">
                <a:solidFill>
                  <a:srgbClr val="FFFFFF"/>
                </a:solidFill>
              </a:rPr>
              <a:t>Deşifrelenmiş</a:t>
            </a:r>
            <a:r>
              <a:rPr lang="tr-TR" sz="800" i="1" dirty="0">
                <a:solidFill>
                  <a:srgbClr val="FFFFFF"/>
                </a:solidFill>
              </a:rPr>
              <a:t> Görüntü ile Benzerlik Grafiği</a:t>
            </a:r>
          </a:p>
          <a:p>
            <a:pPr algn="ctr">
              <a:spcAft>
                <a:spcPts val="600"/>
              </a:spcAft>
            </a:pPr>
            <a:r>
              <a:rPr lang="tr-TR" sz="800" i="1" dirty="0">
                <a:solidFill>
                  <a:srgbClr val="FFFFFF"/>
                </a:solidFill>
              </a:rPr>
              <a:t>Benzerlik Değeri: 0.3852</a:t>
            </a:r>
          </a:p>
        </p:txBody>
      </p:sp>
    </p:spTree>
    <p:extLst>
      <p:ext uri="{BB962C8B-B14F-4D97-AF65-F5344CB8AC3E}">
        <p14:creationId xmlns:p14="http://schemas.microsoft.com/office/powerpoint/2010/main" val="78422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052E949-8C4B-400D-86F5-BC17BB392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5F32A9A-DB0A-486D-AB9B-38C96D782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DC37282-6825-4315-97BC-FBF347BC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153A912-83A9-46BB-A233-6A4703520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EC0C241D-27BF-412A-9C8F-5BA41F1BBD78}"/>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Croppıng ımage medıan fılterıng</a:t>
            </a:r>
          </a:p>
        </p:txBody>
      </p:sp>
      <p:sp useBgFill="1">
        <p:nvSpPr>
          <p:cNvPr id="25" name="Rectangle 24">
            <a:extLst>
              <a:ext uri="{FF2B5EF4-FFF2-40B4-BE49-F238E27FC236}">
                <a16:creationId xmlns:a16="http://schemas.microsoft.com/office/drawing/2014/main" id="{4DC9F8D5-BF3E-4B69-8F17-AE72302B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9A1DF59C-75A4-4CBD-9829-737D3126A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237" y="765056"/>
            <a:ext cx="3495609" cy="3495609"/>
          </a:xfrm>
          <a:prstGeom prst="rect">
            <a:avLst/>
          </a:prstGeom>
        </p:spPr>
      </p:pic>
      <p:sp>
        <p:nvSpPr>
          <p:cNvPr id="27" name="Rectangle 26">
            <a:extLst>
              <a:ext uri="{FF2B5EF4-FFF2-40B4-BE49-F238E27FC236}">
                <a16:creationId xmlns:a16="http://schemas.microsoft.com/office/drawing/2014/main" id="{43C98417-D50B-4AA2-9624-E78A6120E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14"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3E945F2-E9C6-457A-A5A6-46D9ABF09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0685"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CF9055A2-A811-48FA-9E2D-63A72BC3A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1" y="765056"/>
            <a:ext cx="3495610" cy="3495610"/>
          </a:xfrm>
          <a:prstGeom prst="rect">
            <a:avLst/>
          </a:prstGeom>
        </p:spPr>
      </p:pic>
      <p:sp>
        <p:nvSpPr>
          <p:cNvPr id="31" name="Rectangle 30">
            <a:extLst>
              <a:ext uri="{FF2B5EF4-FFF2-40B4-BE49-F238E27FC236}">
                <a16:creationId xmlns:a16="http://schemas.microsoft.com/office/drawing/2014/main" id="{AD1FF191-71A7-48F6-8069-4B5DB0F5F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8951"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A77535F5-FAE4-457A-88D6-A969CF776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076" y="765056"/>
            <a:ext cx="3288142" cy="3495609"/>
          </a:xfrm>
          <a:prstGeom prst="rect">
            <a:avLst/>
          </a:prstGeom>
        </p:spPr>
      </p:pic>
      <p:sp>
        <p:nvSpPr>
          <p:cNvPr id="33" name="Rectangle 32">
            <a:extLst>
              <a:ext uri="{FF2B5EF4-FFF2-40B4-BE49-F238E27FC236}">
                <a16:creationId xmlns:a16="http://schemas.microsoft.com/office/drawing/2014/main" id="{E051B9BE-1550-4F91-A22E-F5818696C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Metin kutusu 9">
            <a:extLst>
              <a:ext uri="{FF2B5EF4-FFF2-40B4-BE49-F238E27FC236}">
                <a16:creationId xmlns:a16="http://schemas.microsoft.com/office/drawing/2014/main" id="{E3761841-3C54-4C7B-8472-0D95BD8514FA}"/>
              </a:ext>
            </a:extLst>
          </p:cNvPr>
          <p:cNvSpPr txBox="1"/>
          <p:nvPr/>
        </p:nvSpPr>
        <p:spPr>
          <a:xfrm>
            <a:off x="581191" y="3833593"/>
            <a:ext cx="3511905" cy="468229"/>
          </a:xfrm>
          <a:prstGeom prst="rect">
            <a:avLst/>
          </a:prstGeom>
          <a:solidFill>
            <a:srgbClr val="000000">
              <a:alpha val="50000"/>
            </a:srgbClr>
          </a:solidFill>
          <a:ln>
            <a:noFill/>
          </a:ln>
        </p:spPr>
        <p:txBody>
          <a:bodyPr wrap="square" rtlCol="0">
            <a:noAutofit/>
          </a:bodyPr>
          <a:lstStyle/>
          <a:p>
            <a:pPr algn="ctr">
              <a:spcAft>
                <a:spcPts val="600"/>
              </a:spcAft>
            </a:pPr>
            <a:r>
              <a:rPr lang="tr-TR" sz="800" i="1" dirty="0" err="1">
                <a:solidFill>
                  <a:srgbClr val="FFFFFF"/>
                </a:solidFill>
              </a:rPr>
              <a:t>Cropping</a:t>
            </a:r>
            <a:r>
              <a:rPr lang="tr-TR" sz="800" i="1" dirty="0">
                <a:solidFill>
                  <a:srgbClr val="FFFFFF"/>
                </a:solidFill>
              </a:rPr>
              <a:t> Image Uygulanmış </a:t>
            </a:r>
            <a:r>
              <a:rPr lang="tr-TR" sz="800" i="1" dirty="0" err="1">
                <a:solidFill>
                  <a:srgbClr val="FFFFFF"/>
                </a:solidFill>
              </a:rPr>
              <a:t>Deşifrelenmiş</a:t>
            </a:r>
            <a:r>
              <a:rPr lang="tr-TR" sz="800" i="1" dirty="0">
                <a:solidFill>
                  <a:srgbClr val="FFFFFF"/>
                </a:solidFill>
              </a:rPr>
              <a:t> </a:t>
            </a:r>
            <a:r>
              <a:rPr lang="tr-TR" sz="800" i="1" dirty="0" err="1">
                <a:solidFill>
                  <a:srgbClr val="FFFFFF"/>
                </a:solidFill>
              </a:rPr>
              <a:t>Lena</a:t>
            </a:r>
            <a:r>
              <a:rPr lang="tr-TR" sz="800" i="1" dirty="0">
                <a:solidFill>
                  <a:srgbClr val="FFFFFF"/>
                </a:solidFill>
              </a:rPr>
              <a:t> Görüntüsü</a:t>
            </a:r>
          </a:p>
        </p:txBody>
      </p:sp>
      <p:sp>
        <p:nvSpPr>
          <p:cNvPr id="11" name="Metin kutusu 10">
            <a:extLst>
              <a:ext uri="{FF2B5EF4-FFF2-40B4-BE49-F238E27FC236}">
                <a16:creationId xmlns:a16="http://schemas.microsoft.com/office/drawing/2014/main" id="{32061F1C-60F2-452D-B907-AC0A830D378E}"/>
              </a:ext>
            </a:extLst>
          </p:cNvPr>
          <p:cNvSpPr txBox="1"/>
          <p:nvPr/>
        </p:nvSpPr>
        <p:spPr>
          <a:xfrm>
            <a:off x="4364237" y="3833594"/>
            <a:ext cx="3495609" cy="427072"/>
          </a:xfrm>
          <a:prstGeom prst="rect">
            <a:avLst/>
          </a:prstGeom>
          <a:solidFill>
            <a:srgbClr val="000000">
              <a:alpha val="50000"/>
            </a:srgbClr>
          </a:solidFill>
          <a:ln>
            <a:noFill/>
          </a:ln>
        </p:spPr>
        <p:txBody>
          <a:bodyPr wrap="square" rtlCol="0">
            <a:noAutofit/>
          </a:bodyPr>
          <a:lstStyle/>
          <a:p>
            <a:pPr algn="ctr">
              <a:spcAft>
                <a:spcPts val="600"/>
              </a:spcAft>
            </a:pPr>
            <a:r>
              <a:rPr lang="tr-TR" sz="800" i="1" dirty="0" err="1">
                <a:solidFill>
                  <a:srgbClr val="FFFFFF"/>
                </a:solidFill>
              </a:rPr>
              <a:t>Cropping</a:t>
            </a:r>
            <a:r>
              <a:rPr lang="tr-TR" sz="800" i="1" dirty="0">
                <a:solidFill>
                  <a:srgbClr val="FFFFFF"/>
                </a:solidFill>
              </a:rPr>
              <a:t> Image Uygulanmış </a:t>
            </a:r>
            <a:r>
              <a:rPr lang="tr-TR" sz="800" i="1" dirty="0" err="1">
                <a:solidFill>
                  <a:srgbClr val="FFFFFF"/>
                </a:solidFill>
              </a:rPr>
              <a:t>Deşifrelenmiş</a:t>
            </a:r>
            <a:r>
              <a:rPr lang="tr-TR" sz="800" i="1" dirty="0">
                <a:solidFill>
                  <a:srgbClr val="FFFFFF"/>
                </a:solidFill>
              </a:rPr>
              <a:t> </a:t>
            </a:r>
            <a:r>
              <a:rPr lang="tr-TR" sz="800" i="1" dirty="0" err="1">
                <a:solidFill>
                  <a:srgbClr val="FFFFFF"/>
                </a:solidFill>
              </a:rPr>
              <a:t>Lena</a:t>
            </a:r>
            <a:r>
              <a:rPr lang="tr-TR" sz="800" i="1" dirty="0">
                <a:solidFill>
                  <a:srgbClr val="FFFFFF"/>
                </a:solidFill>
              </a:rPr>
              <a:t> Görüntüsüne </a:t>
            </a:r>
            <a:r>
              <a:rPr lang="tr-TR" sz="800" i="1" dirty="0" err="1">
                <a:solidFill>
                  <a:srgbClr val="FFFFFF"/>
                </a:solidFill>
              </a:rPr>
              <a:t>Median</a:t>
            </a:r>
            <a:r>
              <a:rPr lang="tr-TR" sz="800" i="1" dirty="0">
                <a:solidFill>
                  <a:srgbClr val="FFFFFF"/>
                </a:solidFill>
              </a:rPr>
              <a:t> </a:t>
            </a:r>
            <a:r>
              <a:rPr lang="tr-TR" sz="800" i="1" dirty="0" err="1">
                <a:solidFill>
                  <a:srgbClr val="FFFFFF"/>
                </a:solidFill>
              </a:rPr>
              <a:t>Filtering</a:t>
            </a:r>
            <a:r>
              <a:rPr lang="tr-TR" sz="800" i="1" dirty="0">
                <a:solidFill>
                  <a:srgbClr val="FFFFFF"/>
                </a:solidFill>
              </a:rPr>
              <a:t> Uygulanmış Görüntü</a:t>
            </a:r>
          </a:p>
        </p:txBody>
      </p:sp>
      <p:sp>
        <p:nvSpPr>
          <p:cNvPr id="12" name="Metin kutusu 11">
            <a:extLst>
              <a:ext uri="{FF2B5EF4-FFF2-40B4-BE49-F238E27FC236}">
                <a16:creationId xmlns:a16="http://schemas.microsoft.com/office/drawing/2014/main" id="{364099BB-E88B-4084-8B1D-8D131D59CF81}"/>
              </a:ext>
            </a:extLst>
          </p:cNvPr>
          <p:cNvSpPr txBox="1"/>
          <p:nvPr/>
        </p:nvSpPr>
        <p:spPr>
          <a:xfrm>
            <a:off x="8050294" y="4468380"/>
            <a:ext cx="3667253" cy="588824"/>
          </a:xfrm>
          <a:prstGeom prst="rect">
            <a:avLst/>
          </a:prstGeom>
          <a:solidFill>
            <a:srgbClr val="000000">
              <a:alpha val="50000"/>
            </a:srgbClr>
          </a:solidFill>
          <a:ln>
            <a:noFill/>
          </a:ln>
        </p:spPr>
        <p:txBody>
          <a:bodyPr wrap="square" rtlCol="0">
            <a:noAutofit/>
          </a:bodyPr>
          <a:lstStyle/>
          <a:p>
            <a:pPr algn="ctr">
              <a:spcAft>
                <a:spcPts val="600"/>
              </a:spcAft>
            </a:pPr>
            <a:r>
              <a:rPr lang="tr-TR" sz="800" i="1" dirty="0" err="1">
                <a:solidFill>
                  <a:srgbClr val="FFFFFF"/>
                </a:solidFill>
              </a:rPr>
              <a:t>Cropping</a:t>
            </a:r>
            <a:r>
              <a:rPr lang="tr-TR" sz="800" i="1" dirty="0">
                <a:solidFill>
                  <a:srgbClr val="FFFFFF"/>
                </a:solidFill>
              </a:rPr>
              <a:t> Image Ardından </a:t>
            </a:r>
            <a:r>
              <a:rPr lang="tr-TR" sz="800" i="1" dirty="0" err="1">
                <a:solidFill>
                  <a:srgbClr val="FFFFFF"/>
                </a:solidFill>
              </a:rPr>
              <a:t>Median</a:t>
            </a:r>
            <a:r>
              <a:rPr lang="tr-TR" sz="800" i="1" dirty="0">
                <a:solidFill>
                  <a:srgbClr val="FFFFFF"/>
                </a:solidFill>
              </a:rPr>
              <a:t> </a:t>
            </a:r>
            <a:r>
              <a:rPr lang="tr-TR" sz="800" i="1" dirty="0" err="1">
                <a:solidFill>
                  <a:srgbClr val="FFFFFF"/>
                </a:solidFill>
              </a:rPr>
              <a:t>Filtering</a:t>
            </a:r>
            <a:r>
              <a:rPr lang="tr-TR" sz="800" i="1" dirty="0">
                <a:solidFill>
                  <a:srgbClr val="FFFFFF"/>
                </a:solidFill>
              </a:rPr>
              <a:t> Uygulanmış </a:t>
            </a:r>
            <a:r>
              <a:rPr lang="tr-TR" sz="800" i="1" dirty="0" err="1">
                <a:solidFill>
                  <a:srgbClr val="FFFFFF"/>
                </a:solidFill>
              </a:rPr>
              <a:t>Deşifrelenen</a:t>
            </a:r>
            <a:endParaRPr lang="tr-TR" sz="800" i="1" dirty="0">
              <a:solidFill>
                <a:srgbClr val="FFFFFF"/>
              </a:solidFill>
            </a:endParaRPr>
          </a:p>
          <a:p>
            <a:pPr algn="ctr">
              <a:spcAft>
                <a:spcPts val="600"/>
              </a:spcAft>
            </a:pPr>
            <a:r>
              <a:rPr lang="tr-TR" sz="800" i="1" dirty="0">
                <a:solidFill>
                  <a:srgbClr val="FFFFFF"/>
                </a:solidFill>
              </a:rPr>
              <a:t>Görüntü ve Orijinal </a:t>
            </a:r>
            <a:r>
              <a:rPr lang="tr-TR" sz="800" i="1" dirty="0" err="1">
                <a:solidFill>
                  <a:srgbClr val="FFFFFF"/>
                </a:solidFill>
              </a:rPr>
              <a:t>Deşifrelenmiş</a:t>
            </a:r>
            <a:r>
              <a:rPr lang="tr-TR" sz="800" i="1" dirty="0">
                <a:solidFill>
                  <a:srgbClr val="FFFFFF"/>
                </a:solidFill>
              </a:rPr>
              <a:t> Görüntü ile Benzerlik Grafiği</a:t>
            </a:r>
          </a:p>
          <a:p>
            <a:pPr algn="ctr">
              <a:spcAft>
                <a:spcPts val="600"/>
              </a:spcAft>
            </a:pPr>
            <a:r>
              <a:rPr lang="tr-TR" sz="800" i="1" dirty="0">
                <a:solidFill>
                  <a:srgbClr val="FFFFFF"/>
                </a:solidFill>
              </a:rPr>
              <a:t>Benzerlik Değeri: 0.6387</a:t>
            </a:r>
          </a:p>
        </p:txBody>
      </p:sp>
    </p:spTree>
    <p:extLst>
      <p:ext uri="{BB962C8B-B14F-4D97-AF65-F5344CB8AC3E}">
        <p14:creationId xmlns:p14="http://schemas.microsoft.com/office/powerpoint/2010/main" val="216261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0764E2E-CDB9-4A0E-92F6-CB87204DEC8F}"/>
              </a:ext>
            </a:extLst>
          </p:cNvPr>
          <p:cNvSpPr>
            <a:spLocks noGrp="1"/>
          </p:cNvSpPr>
          <p:nvPr>
            <p:ph type="title"/>
          </p:nvPr>
        </p:nvSpPr>
        <p:spPr/>
        <p:txBody>
          <a:bodyPr/>
          <a:lstStyle/>
          <a:p>
            <a:r>
              <a:rPr lang="tr-TR" dirty="0"/>
              <a:t>bulgular</a:t>
            </a:r>
          </a:p>
        </p:txBody>
      </p:sp>
      <p:sp>
        <p:nvSpPr>
          <p:cNvPr id="3" name="İçerik Yer Tutucusu 2">
            <a:extLst>
              <a:ext uri="{FF2B5EF4-FFF2-40B4-BE49-F238E27FC236}">
                <a16:creationId xmlns:a16="http://schemas.microsoft.com/office/drawing/2014/main" id="{62D78F44-F8E0-4F90-A7EB-DEF4704A586D}"/>
              </a:ext>
            </a:extLst>
          </p:cNvPr>
          <p:cNvSpPr>
            <a:spLocks noGrp="1"/>
          </p:cNvSpPr>
          <p:nvPr>
            <p:ph idx="1"/>
          </p:nvPr>
        </p:nvSpPr>
        <p:spPr/>
        <p:txBody>
          <a:bodyPr>
            <a:normAutofit fontScale="92500" lnSpcReduction="10000"/>
          </a:bodyPr>
          <a:lstStyle/>
          <a:p>
            <a:r>
              <a:rPr lang="tr-TR" dirty="0"/>
              <a:t>Salt </a:t>
            </a:r>
            <a:r>
              <a:rPr lang="tr-TR" dirty="0" err="1"/>
              <a:t>and</a:t>
            </a:r>
            <a:r>
              <a:rPr lang="tr-TR" dirty="0"/>
              <a:t> </a:t>
            </a:r>
            <a:r>
              <a:rPr lang="tr-TR" dirty="0" err="1"/>
              <a:t>Pepper</a:t>
            </a:r>
            <a:r>
              <a:rPr lang="tr-TR" dirty="0"/>
              <a:t> saldırısında girilen siyah-beyaz yoğunluk değeri arttırıldığında </a:t>
            </a:r>
            <a:r>
              <a:rPr lang="tr-TR" dirty="0" err="1"/>
              <a:t>deşifrelenen</a:t>
            </a:r>
            <a:r>
              <a:rPr lang="tr-TR" dirty="0"/>
              <a:t> görüntünün daha karmaşık ve seçilmesi zor olduğu görülmüştür. Bu değer arttığında benzerlik oranı katlanarak azalmaktadır. </a:t>
            </a:r>
          </a:p>
          <a:p>
            <a:r>
              <a:rPr lang="tr-TR" dirty="0"/>
              <a:t>Algoritma Salt </a:t>
            </a:r>
            <a:r>
              <a:rPr lang="tr-TR" dirty="0" err="1"/>
              <a:t>and</a:t>
            </a:r>
            <a:r>
              <a:rPr lang="tr-TR" dirty="0"/>
              <a:t> </a:t>
            </a:r>
            <a:r>
              <a:rPr lang="tr-TR" dirty="0" err="1"/>
              <a:t>Pepper</a:t>
            </a:r>
            <a:r>
              <a:rPr lang="tr-TR" dirty="0"/>
              <a:t> saldırılarına karşı belirli bir seviyeye kadar güvenli kabul edilebilir.</a:t>
            </a:r>
          </a:p>
          <a:p>
            <a:endParaRPr lang="tr-TR" dirty="0"/>
          </a:p>
          <a:p>
            <a:r>
              <a:rPr lang="tr-TR" dirty="0" err="1"/>
              <a:t>Cropping</a:t>
            </a:r>
            <a:r>
              <a:rPr lang="tr-TR" dirty="0"/>
              <a:t> Image saldırısında karartılan görüntünün yüzdeliği arttırıldığında </a:t>
            </a:r>
            <a:r>
              <a:rPr lang="tr-TR" dirty="0" err="1"/>
              <a:t>deşifrelenen</a:t>
            </a:r>
            <a:r>
              <a:rPr lang="tr-TR" dirty="0"/>
              <a:t> görüntünün seçilmesi zor olduğu görülmüştür. Karartılan alan büyüdükçe benzerlik oranı da azalmaktadır fakat bu azalma miktarı Salt </a:t>
            </a:r>
            <a:r>
              <a:rPr lang="tr-TR" dirty="0" err="1"/>
              <a:t>and</a:t>
            </a:r>
            <a:r>
              <a:rPr lang="tr-TR" dirty="0"/>
              <a:t> </a:t>
            </a:r>
            <a:r>
              <a:rPr lang="tr-TR" dirty="0" err="1"/>
              <a:t>Pepper</a:t>
            </a:r>
            <a:r>
              <a:rPr lang="tr-TR" dirty="0"/>
              <a:t> saldırılarına kıyasla daha yavaştır. Ayrıca görüntülerin göz ile </a:t>
            </a:r>
            <a:r>
              <a:rPr lang="tr-TR" dirty="0" err="1"/>
              <a:t>seçilebilirliği</a:t>
            </a:r>
            <a:r>
              <a:rPr lang="tr-TR" dirty="0"/>
              <a:t> </a:t>
            </a:r>
            <a:r>
              <a:rPr lang="tr-TR" dirty="0" err="1"/>
              <a:t>Cropping</a:t>
            </a:r>
            <a:r>
              <a:rPr lang="tr-TR" dirty="0"/>
              <a:t> Image saldırılarında daha fazladır.</a:t>
            </a:r>
          </a:p>
          <a:p>
            <a:r>
              <a:rPr lang="tr-TR" dirty="0"/>
              <a:t>Algoritma </a:t>
            </a:r>
            <a:r>
              <a:rPr lang="tr-TR" dirty="0" err="1"/>
              <a:t>Cropping</a:t>
            </a:r>
            <a:r>
              <a:rPr lang="tr-TR" dirty="0"/>
              <a:t> Image saldırılarına karşı iyi bir seviyede dayanıklılığa sahiptir.</a:t>
            </a:r>
          </a:p>
          <a:p>
            <a:endParaRPr lang="tr-TR" dirty="0"/>
          </a:p>
          <a:p>
            <a:r>
              <a:rPr lang="tr-TR" dirty="0"/>
              <a:t>Algoritma </a:t>
            </a:r>
            <a:r>
              <a:rPr lang="tr-TR" dirty="0" err="1"/>
              <a:t>Median</a:t>
            </a:r>
            <a:r>
              <a:rPr lang="tr-TR" dirty="0"/>
              <a:t> </a:t>
            </a:r>
            <a:r>
              <a:rPr lang="tr-TR" dirty="0" err="1"/>
              <a:t>Filtering</a:t>
            </a:r>
            <a:r>
              <a:rPr lang="tr-TR" dirty="0"/>
              <a:t> uygulamalarına olumlu çıktılar vermektedir. Saldırılmış görüntü üzerinde </a:t>
            </a:r>
            <a:r>
              <a:rPr lang="tr-TR" dirty="0" err="1"/>
              <a:t>Median</a:t>
            </a:r>
            <a:r>
              <a:rPr lang="tr-TR" dirty="0"/>
              <a:t> </a:t>
            </a:r>
            <a:r>
              <a:rPr lang="tr-TR" dirty="0" err="1"/>
              <a:t>Filtering</a:t>
            </a:r>
            <a:r>
              <a:rPr lang="tr-TR" dirty="0"/>
              <a:t> yöntemi uygulandığında benzerlik değeri yaklaşık 2 kat arttığı görülmüştür.</a:t>
            </a:r>
          </a:p>
        </p:txBody>
      </p:sp>
    </p:spTree>
    <p:extLst>
      <p:ext uri="{BB962C8B-B14F-4D97-AF65-F5344CB8AC3E}">
        <p14:creationId xmlns:p14="http://schemas.microsoft.com/office/powerpoint/2010/main" val="7108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5453090C-CDC8-4E46-9E1D-3B1732CEE387}"/>
              </a:ext>
            </a:extLst>
          </p:cNvPr>
          <p:cNvSpPr>
            <a:spLocks noGrp="1"/>
          </p:cNvSpPr>
          <p:nvPr>
            <p:ph type="title"/>
          </p:nvPr>
        </p:nvSpPr>
        <p:spPr>
          <a:xfrm>
            <a:off x="643468" y="1033389"/>
            <a:ext cx="4826256" cy="4825409"/>
          </a:xfrm>
        </p:spPr>
        <p:txBody>
          <a:bodyPr anchor="ctr">
            <a:normAutofit/>
          </a:bodyPr>
          <a:lstStyle/>
          <a:p>
            <a:r>
              <a:rPr lang="tr-TR" sz="5400">
                <a:solidFill>
                  <a:srgbClr val="FFFFFF"/>
                </a:solidFill>
              </a:rPr>
              <a:t>Sonuç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5BCD0D23-BF22-4D10-AC91-7068FFEB6B10}"/>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tr-TR" sz="1700">
                <a:solidFill>
                  <a:schemeClr val="accent2">
                    <a:lumMod val="50000"/>
                  </a:schemeClr>
                </a:solidFill>
              </a:rPr>
              <a:t>Bu projede 2011 senesinde ortaya konulan Rubik Küpü Şifreleme algoritmasının gerçeklenmesi ve kripto-analizinin yapılması amaçlanmıştır. Makalede anlatılan algoritma tarafımızca anlaşılmış ve özgün olarak koda dökülerek gerçeklenmiştir. Kripto-analiz aşamasında üç farklı saldırı senaryosu belirlenmiş ve tarafımızca kodu yazılarak bu senaryolar gerçekleştirilmiştir. Kaba-kuvvet saldırı senaryosunda kullanılan kaba-kuvvet saldırının sonuçları dolayısıyla algoritmanın bu saldırıya karşı dayanıklı olduğu kararı verilmiştir. Salt and Pepper ve Cropping Attack saldırıları senaryolarında elde edilen veriler incelendiğinde ise algoritmanın bu ataklara dayanabildiği ve orijinal görüntü ile yaklaşık görüntüleri gösterebildiği görülmüştür. Yapılan 3 saldırı verileri toplanarak sonuç analizi yapıldığında seçilen ve gerçeklenen algoritmanın güvenli olarak kabul edilebildiği ve saldırı testlerinin başarılı sonuçlandığı söylenebilmektedir.</a:t>
            </a:r>
          </a:p>
        </p:txBody>
      </p:sp>
    </p:spTree>
    <p:extLst>
      <p:ext uri="{BB962C8B-B14F-4D97-AF65-F5344CB8AC3E}">
        <p14:creationId xmlns:p14="http://schemas.microsoft.com/office/powerpoint/2010/main" val="266677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A2153AB-8646-4176-95D0-AD648C2D2543}"/>
              </a:ext>
            </a:extLst>
          </p:cNvPr>
          <p:cNvSpPr>
            <a:spLocks noGrp="1"/>
          </p:cNvSpPr>
          <p:nvPr>
            <p:ph idx="1"/>
          </p:nvPr>
        </p:nvSpPr>
        <p:spPr>
          <a:xfrm>
            <a:off x="768267" y="863695"/>
            <a:ext cx="9688065" cy="4631172"/>
          </a:xfrm>
        </p:spPr>
        <p:txBody>
          <a:bodyPr vert="horz" lIns="91440" tIns="45720" rIns="91440" bIns="45720" rtlCol="0" anchor="ctr">
            <a:normAutofit/>
          </a:bodyPr>
          <a:lstStyle/>
          <a:p>
            <a:pPr marL="0" indent="0" algn="ctr">
              <a:buNone/>
            </a:pPr>
            <a:r>
              <a:rPr lang="en-US" sz="2800" i="1" cap="all" dirty="0">
                <a:solidFill>
                  <a:schemeClr val="accent2"/>
                </a:solidFill>
              </a:rPr>
              <a:t>D</a:t>
            </a:r>
            <a:r>
              <a:rPr lang="tr-TR" sz="2800" i="1" cap="all" dirty="0">
                <a:solidFill>
                  <a:schemeClr val="accent2"/>
                </a:solidFill>
              </a:rPr>
              <a:t>i</a:t>
            </a:r>
            <a:r>
              <a:rPr lang="en-US" sz="2800" i="1" cap="all" dirty="0" err="1">
                <a:solidFill>
                  <a:schemeClr val="accent2"/>
                </a:solidFill>
              </a:rPr>
              <a:t>nled</a:t>
            </a:r>
            <a:r>
              <a:rPr lang="tr-TR" sz="2800" i="1" cap="all" dirty="0">
                <a:solidFill>
                  <a:schemeClr val="accent2"/>
                </a:solidFill>
              </a:rPr>
              <a:t>i</a:t>
            </a:r>
            <a:r>
              <a:rPr lang="en-US" sz="2800" i="1" cap="all" dirty="0">
                <a:solidFill>
                  <a:schemeClr val="accent2"/>
                </a:solidFill>
              </a:rPr>
              <a:t>ğ</a:t>
            </a:r>
            <a:r>
              <a:rPr lang="tr-TR" sz="2800" i="1" cap="all" dirty="0">
                <a:solidFill>
                  <a:schemeClr val="accent2"/>
                </a:solidFill>
              </a:rPr>
              <a:t>i</a:t>
            </a:r>
            <a:r>
              <a:rPr lang="en-US" sz="2800" i="1" cap="all" dirty="0">
                <a:solidFill>
                  <a:schemeClr val="accent2"/>
                </a:solidFill>
              </a:rPr>
              <a:t>n</a:t>
            </a:r>
            <a:r>
              <a:rPr lang="tr-TR" sz="2800" i="1" cap="all" dirty="0">
                <a:solidFill>
                  <a:schemeClr val="accent2"/>
                </a:solidFill>
              </a:rPr>
              <a:t>i</a:t>
            </a:r>
            <a:r>
              <a:rPr lang="en-US" sz="2800" i="1" cap="all" dirty="0">
                <a:solidFill>
                  <a:schemeClr val="accent2"/>
                </a:solidFill>
              </a:rPr>
              <a:t>z </a:t>
            </a:r>
            <a:r>
              <a:rPr lang="tr-TR" sz="2800" i="1" cap="all" dirty="0">
                <a:solidFill>
                  <a:schemeClr val="accent2"/>
                </a:solidFill>
              </a:rPr>
              <a:t>i</a:t>
            </a:r>
            <a:r>
              <a:rPr lang="en-US" sz="2800" i="1" cap="all" dirty="0">
                <a:solidFill>
                  <a:schemeClr val="accent2"/>
                </a:solidFill>
              </a:rPr>
              <a:t>ç</a:t>
            </a:r>
            <a:r>
              <a:rPr lang="tr-TR" sz="2800" i="1" cap="all" dirty="0">
                <a:solidFill>
                  <a:schemeClr val="accent2"/>
                </a:solidFill>
              </a:rPr>
              <a:t>i</a:t>
            </a:r>
            <a:r>
              <a:rPr lang="en-US" sz="2800" i="1" cap="all" dirty="0">
                <a:solidFill>
                  <a:schemeClr val="accent2"/>
                </a:solidFill>
              </a:rPr>
              <a:t>n </a:t>
            </a:r>
            <a:r>
              <a:rPr lang="en-US" sz="2800" i="1" cap="all" dirty="0" err="1">
                <a:solidFill>
                  <a:schemeClr val="accent2"/>
                </a:solidFill>
              </a:rPr>
              <a:t>Teşekkür</a:t>
            </a:r>
            <a:r>
              <a:rPr lang="en-US" sz="2800" i="1" cap="all" dirty="0">
                <a:solidFill>
                  <a:schemeClr val="accent2"/>
                </a:solidFill>
              </a:rPr>
              <a:t> Eder</a:t>
            </a:r>
            <a:r>
              <a:rPr lang="tr-TR" sz="2800" i="1" cap="all" dirty="0">
                <a:solidFill>
                  <a:schemeClr val="accent2"/>
                </a:solidFill>
              </a:rPr>
              <a:t>i</a:t>
            </a:r>
            <a:r>
              <a:rPr lang="en-US" sz="2800" i="1" cap="all" dirty="0">
                <a:solidFill>
                  <a:schemeClr val="accent2"/>
                </a:solidFill>
              </a:rPr>
              <a:t>z.</a:t>
            </a:r>
          </a:p>
        </p:txBody>
      </p:sp>
      <p:sp>
        <p:nvSpPr>
          <p:cNvPr id="22" name="Rectangle 21">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123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16C9B381-1BD2-4715-A3CD-47768CE90CB0}"/>
              </a:ext>
            </a:extLst>
          </p:cNvPr>
          <p:cNvSpPr>
            <a:spLocks noGrp="1"/>
          </p:cNvSpPr>
          <p:nvPr>
            <p:ph type="title"/>
          </p:nvPr>
        </p:nvSpPr>
        <p:spPr>
          <a:xfrm>
            <a:off x="959157" y="1113764"/>
            <a:ext cx="3269749" cy="4624327"/>
          </a:xfrm>
        </p:spPr>
        <p:txBody>
          <a:bodyPr anchor="ctr">
            <a:normAutofit/>
          </a:bodyPr>
          <a:lstStyle/>
          <a:p>
            <a:r>
              <a:rPr lang="tr-TR" sz="3200">
                <a:solidFill>
                  <a:srgbClr val="FFFFFF"/>
                </a:solidFill>
              </a:rPr>
              <a:t>Projemizin konusu</a:t>
            </a:r>
          </a:p>
        </p:txBody>
      </p:sp>
      <p:sp>
        <p:nvSpPr>
          <p:cNvPr id="3" name="İçerik Yer Tutucusu 2">
            <a:extLst>
              <a:ext uri="{FF2B5EF4-FFF2-40B4-BE49-F238E27FC236}">
                <a16:creationId xmlns:a16="http://schemas.microsoft.com/office/drawing/2014/main" id="{04EEC432-9EA5-43FA-9D00-39F78FC0DD5A}"/>
              </a:ext>
            </a:extLst>
          </p:cNvPr>
          <p:cNvSpPr>
            <a:spLocks noGrp="1"/>
          </p:cNvSpPr>
          <p:nvPr>
            <p:ph idx="1"/>
          </p:nvPr>
        </p:nvSpPr>
        <p:spPr>
          <a:xfrm>
            <a:off x="5155905" y="1113764"/>
            <a:ext cx="6108179" cy="4624327"/>
          </a:xfrm>
        </p:spPr>
        <p:txBody>
          <a:bodyPr anchor="ctr">
            <a:normAutofit/>
          </a:bodyPr>
          <a:lstStyle/>
          <a:p>
            <a:r>
              <a:rPr lang="tr-TR"/>
              <a:t>Projemiz 2011 yılında Khaled Loukhaoukha, Jean-Yves Chouinard, ve Abdellah Berdai tarafından ortaya atılan         ‘‘Rübik Küpü Prensibine Dayanan Güvenli Bir Görüntü Şifreleme Algoritması’’ makalesinde bahsi geçen algoritmanın gerçeklenmesi ve analiz edilmesi üzerinedir. </a:t>
            </a:r>
          </a:p>
          <a:p>
            <a:endParaRPr lang="tr-TR"/>
          </a:p>
          <a:p>
            <a:r>
              <a:rPr lang="tr-TR"/>
              <a:t>Projemizde makalede verilen algoritma python üzerinde tarafımızca gerçeklendi. Şifreleme işlemlerinin ardından şifrelenen görüntülerin dayanıklılığının test edilmesi için Kaba-kuvvet, Salt and Pepper ve Cropping Image saldırıları kullanıldı. Saldırı sonrası elde edilen görüntüler üzerine Median Filtering yöntemi uygulanarak saldırı etkileri azaltıldı. Toplanan veriler karşısında şifreleme algoritmasının güvenilirliği yorumlandı.</a:t>
            </a:r>
            <a:endParaRPr lang="tr-TR" dirty="0"/>
          </a:p>
        </p:txBody>
      </p:sp>
    </p:spTree>
    <p:extLst>
      <p:ext uri="{BB962C8B-B14F-4D97-AF65-F5344CB8AC3E}">
        <p14:creationId xmlns:p14="http://schemas.microsoft.com/office/powerpoint/2010/main" val="293662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DF78EF5-231C-403D-9123-903CF97D52FD}"/>
              </a:ext>
            </a:extLst>
          </p:cNvPr>
          <p:cNvSpPr>
            <a:spLocks noGrp="1"/>
          </p:cNvSpPr>
          <p:nvPr>
            <p:ph type="title"/>
          </p:nvPr>
        </p:nvSpPr>
        <p:spPr/>
        <p:txBody>
          <a:bodyPr/>
          <a:lstStyle/>
          <a:p>
            <a:r>
              <a:rPr lang="tr-TR" dirty="0"/>
              <a:t>Kullanım alanları</a:t>
            </a:r>
          </a:p>
        </p:txBody>
      </p:sp>
      <p:sp>
        <p:nvSpPr>
          <p:cNvPr id="3" name="İçerik Yer Tutucusu 2">
            <a:extLst>
              <a:ext uri="{FF2B5EF4-FFF2-40B4-BE49-F238E27FC236}">
                <a16:creationId xmlns:a16="http://schemas.microsoft.com/office/drawing/2014/main" id="{1D52A463-A1C5-41C1-9937-95A095AE247A}"/>
              </a:ext>
            </a:extLst>
          </p:cNvPr>
          <p:cNvSpPr>
            <a:spLocks noGrp="1"/>
          </p:cNvSpPr>
          <p:nvPr>
            <p:ph idx="1"/>
          </p:nvPr>
        </p:nvSpPr>
        <p:spPr>
          <a:xfrm>
            <a:off x="581193" y="2180496"/>
            <a:ext cx="6353008" cy="3830837"/>
          </a:xfrm>
        </p:spPr>
        <p:txBody>
          <a:bodyPr/>
          <a:lstStyle/>
          <a:p>
            <a:r>
              <a:rPr lang="tr-TR" dirty="0"/>
              <a:t>Güvenli iletişim, iki tarafın birbirine gönderdiği mesajları şifreleme yoluyla, mesajları, istenmeyen üçüncü kişilerin okumasını engellemesidir. </a:t>
            </a:r>
          </a:p>
          <a:p>
            <a:r>
              <a:rPr lang="tr-TR" dirty="0"/>
              <a:t>Askeriye</a:t>
            </a:r>
          </a:p>
          <a:p>
            <a:r>
              <a:rPr lang="tr-TR" dirty="0"/>
              <a:t>Veri Tabanı Sistemleri</a:t>
            </a:r>
          </a:p>
          <a:p>
            <a:r>
              <a:rPr lang="tr-TR" dirty="0" err="1"/>
              <a:t>Steganografi</a:t>
            </a:r>
            <a:endParaRPr lang="tr-TR" dirty="0"/>
          </a:p>
          <a:p>
            <a:r>
              <a:rPr lang="tr-TR" dirty="0"/>
              <a:t>Multi-medya Sistemleri</a:t>
            </a:r>
          </a:p>
        </p:txBody>
      </p:sp>
      <p:pic>
        <p:nvPicPr>
          <p:cNvPr id="5" name="Picture 4" descr="Background pattern&#10;&#10;Description automatically generated with low confidence">
            <a:extLst>
              <a:ext uri="{FF2B5EF4-FFF2-40B4-BE49-F238E27FC236}">
                <a16:creationId xmlns:a16="http://schemas.microsoft.com/office/drawing/2014/main" id="{5426C4F7-4B0B-44C6-A2B3-E8A7FFCF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067" y="3249083"/>
            <a:ext cx="5087427" cy="2194983"/>
          </a:xfrm>
          <a:prstGeom prst="rect">
            <a:avLst/>
          </a:prstGeom>
        </p:spPr>
      </p:pic>
    </p:spTree>
    <p:extLst>
      <p:ext uri="{BB962C8B-B14F-4D97-AF65-F5344CB8AC3E}">
        <p14:creationId xmlns:p14="http://schemas.microsoft.com/office/powerpoint/2010/main" val="426293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057CD34-D9D7-4A86-9D46-BC5BA368F6CF}"/>
              </a:ext>
            </a:extLst>
          </p:cNvPr>
          <p:cNvSpPr>
            <a:spLocks noGrp="1"/>
          </p:cNvSpPr>
          <p:nvPr>
            <p:ph type="title"/>
          </p:nvPr>
        </p:nvSpPr>
        <p:spPr>
          <a:xfrm>
            <a:off x="581192" y="702156"/>
            <a:ext cx="11029616" cy="1013800"/>
          </a:xfrm>
        </p:spPr>
        <p:txBody>
          <a:bodyPr>
            <a:normAutofit/>
          </a:bodyPr>
          <a:lstStyle/>
          <a:p>
            <a:r>
              <a:rPr lang="tr-TR" dirty="0"/>
              <a:t>İşlem adımları</a:t>
            </a:r>
          </a:p>
        </p:txBody>
      </p:sp>
      <p:sp>
        <p:nvSpPr>
          <p:cNvPr id="11" name="Rectangle 10">
            <a:extLst>
              <a:ext uri="{FF2B5EF4-FFF2-40B4-BE49-F238E27FC236}">
                <a16:creationId xmlns:a16="http://schemas.microsoft.com/office/drawing/2014/main" id="{2A2327CB-1839-4A51-8B61-B95E86C5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43680682-E17F-4566-8F4D-832BCCAE466A}"/>
              </a:ext>
            </a:extLst>
          </p:cNvPr>
          <p:cNvPicPr>
            <a:picLocks noChangeAspect="1"/>
          </p:cNvPicPr>
          <p:nvPr/>
        </p:nvPicPr>
        <p:blipFill rotWithShape="1">
          <a:blip r:embed="rId2">
            <a:extLst>
              <a:ext uri="{28A0092B-C50C-407E-A947-70E740481C1C}">
                <a14:useLocalDpi xmlns:a14="http://schemas.microsoft.com/office/drawing/2010/main" val="0"/>
              </a:ext>
            </a:extLst>
          </a:blip>
          <a:srcRect l="9428" r="-1" b="-1"/>
          <a:stretch/>
        </p:blipFill>
        <p:spPr>
          <a:xfrm>
            <a:off x="657225" y="2361056"/>
            <a:ext cx="3305175" cy="3649219"/>
          </a:xfrm>
          <a:prstGeom prst="rect">
            <a:avLst/>
          </a:prstGeom>
        </p:spPr>
      </p:pic>
      <p:sp>
        <p:nvSpPr>
          <p:cNvPr id="3" name="İçerik Yer Tutucusu 2">
            <a:extLst>
              <a:ext uri="{FF2B5EF4-FFF2-40B4-BE49-F238E27FC236}">
                <a16:creationId xmlns:a16="http://schemas.microsoft.com/office/drawing/2014/main" id="{C46AFCF6-1691-42E5-9E5E-2F6E20B0B7CB}"/>
              </a:ext>
            </a:extLst>
          </p:cNvPr>
          <p:cNvSpPr>
            <a:spLocks noGrp="1"/>
          </p:cNvSpPr>
          <p:nvPr>
            <p:ph idx="1"/>
          </p:nvPr>
        </p:nvSpPr>
        <p:spPr>
          <a:xfrm>
            <a:off x="4505325" y="2180496"/>
            <a:ext cx="7105481" cy="4045683"/>
          </a:xfrm>
        </p:spPr>
        <p:txBody>
          <a:bodyPr>
            <a:normAutofit/>
          </a:bodyPr>
          <a:lstStyle/>
          <a:p>
            <a:r>
              <a:rPr lang="tr-TR" dirty="0"/>
              <a:t>Projemiz 3 ana işlem üzerinde gerçekleştirilmiştir.</a:t>
            </a:r>
          </a:p>
          <a:p>
            <a:pPr marL="342900" indent="-342900">
              <a:buFont typeface="+mj-lt"/>
              <a:buAutoNum type="arabicPeriod"/>
            </a:pPr>
            <a:endParaRPr lang="tr-TR" dirty="0"/>
          </a:p>
          <a:p>
            <a:pPr marL="342900" indent="-342900">
              <a:buFont typeface="+mj-lt"/>
              <a:buAutoNum type="arabicPeriod"/>
            </a:pPr>
            <a:r>
              <a:rPr lang="tr-TR" dirty="0"/>
              <a:t>Görüntünün Şifrelenmesi ve </a:t>
            </a:r>
            <a:r>
              <a:rPr lang="tr-TR" dirty="0" err="1"/>
              <a:t>Deşifrelenmesi</a:t>
            </a:r>
            <a:endParaRPr lang="tr-TR" dirty="0"/>
          </a:p>
          <a:p>
            <a:pPr marL="342900" indent="-342900">
              <a:buFont typeface="+mj-lt"/>
              <a:buAutoNum type="arabicPeriod"/>
            </a:pPr>
            <a:r>
              <a:rPr lang="tr-TR" dirty="0"/>
              <a:t>Şifrelenen Görüntü Üzerine Çeşitli Saldırıların Gerçekleştirilmesi</a:t>
            </a:r>
          </a:p>
          <a:p>
            <a:pPr marL="342900" indent="-342900">
              <a:buFont typeface="+mj-lt"/>
              <a:buAutoNum type="arabicPeriod"/>
            </a:pPr>
            <a:r>
              <a:rPr lang="tr-TR" dirty="0"/>
              <a:t>Yapılan Saldırılar Sonucunda Elde Edilen Verilerin Analiz Edilmesi</a:t>
            </a:r>
          </a:p>
        </p:txBody>
      </p:sp>
      <p:sp>
        <p:nvSpPr>
          <p:cNvPr id="6" name="Metin kutusu 5">
            <a:extLst>
              <a:ext uri="{FF2B5EF4-FFF2-40B4-BE49-F238E27FC236}">
                <a16:creationId xmlns:a16="http://schemas.microsoft.com/office/drawing/2014/main" id="{97002140-D57B-4C4C-A83D-29B53ACAB111}"/>
              </a:ext>
            </a:extLst>
          </p:cNvPr>
          <p:cNvSpPr txBox="1"/>
          <p:nvPr/>
        </p:nvSpPr>
        <p:spPr>
          <a:xfrm>
            <a:off x="657225" y="5645354"/>
            <a:ext cx="3305175" cy="364921"/>
          </a:xfrm>
          <a:prstGeom prst="rect">
            <a:avLst/>
          </a:prstGeom>
          <a:solidFill>
            <a:srgbClr val="000000">
              <a:alpha val="50000"/>
            </a:srgbClr>
          </a:solidFill>
          <a:ln>
            <a:noFill/>
          </a:ln>
        </p:spPr>
        <p:txBody>
          <a:bodyPr wrap="square" rtlCol="0">
            <a:noAutofit/>
          </a:bodyPr>
          <a:lstStyle/>
          <a:p>
            <a:pPr algn="ctr">
              <a:spcAft>
                <a:spcPts val="600"/>
              </a:spcAft>
            </a:pPr>
            <a:r>
              <a:rPr lang="tr-TR" sz="1300" i="1">
                <a:solidFill>
                  <a:srgbClr val="FFFFFF"/>
                </a:solidFill>
              </a:rPr>
              <a:t>Orijinal </a:t>
            </a:r>
            <a:r>
              <a:rPr lang="tr-TR" sz="1300" i="1" err="1">
                <a:solidFill>
                  <a:srgbClr val="FFFFFF"/>
                </a:solidFill>
              </a:rPr>
              <a:t>Lena</a:t>
            </a:r>
            <a:r>
              <a:rPr lang="tr-TR" sz="1300" i="1">
                <a:solidFill>
                  <a:srgbClr val="FFFFFF"/>
                </a:solidFill>
              </a:rPr>
              <a:t> Görüntüsü</a:t>
            </a:r>
          </a:p>
        </p:txBody>
      </p:sp>
    </p:spTree>
    <p:extLst>
      <p:ext uri="{BB962C8B-B14F-4D97-AF65-F5344CB8AC3E}">
        <p14:creationId xmlns:p14="http://schemas.microsoft.com/office/powerpoint/2010/main" val="247110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3053009-4869-4A94-BD08-0B9455706FAD}"/>
              </a:ext>
            </a:extLst>
          </p:cNvPr>
          <p:cNvSpPr>
            <a:spLocks noGrp="1"/>
          </p:cNvSpPr>
          <p:nvPr>
            <p:ph type="title"/>
          </p:nvPr>
        </p:nvSpPr>
        <p:spPr>
          <a:xfrm>
            <a:off x="581192" y="702156"/>
            <a:ext cx="11029616" cy="1013800"/>
          </a:xfrm>
        </p:spPr>
        <p:txBody>
          <a:bodyPr>
            <a:normAutofit/>
          </a:bodyPr>
          <a:lstStyle/>
          <a:p>
            <a:r>
              <a:rPr lang="tr-TR" dirty="0"/>
              <a:t>Şifreleme </a:t>
            </a:r>
          </a:p>
        </p:txBody>
      </p:sp>
      <p:sp>
        <p:nvSpPr>
          <p:cNvPr id="14" name="Rectangle 13">
            <a:extLst>
              <a:ext uri="{FF2B5EF4-FFF2-40B4-BE49-F238E27FC236}">
                <a16:creationId xmlns:a16="http://schemas.microsoft.com/office/drawing/2014/main" id="{2A2327CB-1839-4A51-8B61-B95E86C5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B8A37624-F013-45C9-8C87-1D6F6BE963BB}"/>
              </a:ext>
            </a:extLst>
          </p:cNvPr>
          <p:cNvPicPr>
            <a:picLocks noChangeAspect="1"/>
          </p:cNvPicPr>
          <p:nvPr/>
        </p:nvPicPr>
        <p:blipFill rotWithShape="1">
          <a:blip r:embed="rId2">
            <a:extLst>
              <a:ext uri="{28A0092B-C50C-407E-A947-70E740481C1C}">
                <a14:useLocalDpi xmlns:a14="http://schemas.microsoft.com/office/drawing/2010/main" val="0"/>
              </a:ext>
            </a:extLst>
          </a:blip>
          <a:srcRect l="3007" r="6420" b="-1"/>
          <a:stretch/>
        </p:blipFill>
        <p:spPr>
          <a:xfrm>
            <a:off x="657225" y="2361056"/>
            <a:ext cx="3305175" cy="3649219"/>
          </a:xfrm>
          <a:prstGeom prst="rect">
            <a:avLst/>
          </a:prstGeom>
        </p:spPr>
      </p:pic>
      <p:sp>
        <p:nvSpPr>
          <p:cNvPr id="3" name="İçerik Yer Tutucusu 2">
            <a:extLst>
              <a:ext uri="{FF2B5EF4-FFF2-40B4-BE49-F238E27FC236}">
                <a16:creationId xmlns:a16="http://schemas.microsoft.com/office/drawing/2014/main" id="{C018B21C-9260-4F42-9E82-4E752F5D94C6}"/>
              </a:ext>
            </a:extLst>
          </p:cNvPr>
          <p:cNvSpPr>
            <a:spLocks noGrp="1"/>
          </p:cNvSpPr>
          <p:nvPr>
            <p:ph idx="1"/>
          </p:nvPr>
        </p:nvSpPr>
        <p:spPr>
          <a:xfrm>
            <a:off x="4505325" y="2180496"/>
            <a:ext cx="7105481" cy="4045683"/>
          </a:xfrm>
        </p:spPr>
        <p:txBody>
          <a:bodyPr>
            <a:normAutofit/>
          </a:bodyPr>
          <a:lstStyle/>
          <a:p>
            <a:r>
              <a:rPr lang="tr-TR" dirty="0"/>
              <a:t>Projemizin şifreleme ve </a:t>
            </a:r>
            <a:r>
              <a:rPr lang="tr-TR" dirty="0" err="1"/>
              <a:t>deşifreleme</a:t>
            </a:r>
            <a:r>
              <a:rPr lang="tr-TR" dirty="0"/>
              <a:t> adımlarında, makalede bahsedilen algoritma anlaşılarak tarafımızca özgün olarak koda dökülmüştür. Kodlama aşamaları gerçekleştirilirken </a:t>
            </a:r>
            <a:r>
              <a:rPr lang="tr-TR" dirty="0" err="1"/>
              <a:t>Python</a:t>
            </a:r>
            <a:r>
              <a:rPr lang="tr-TR" dirty="0"/>
              <a:t> dili kullanılmış ve </a:t>
            </a:r>
            <a:r>
              <a:rPr lang="tr-TR" dirty="0" err="1"/>
              <a:t>Pillow</a:t>
            </a:r>
            <a:r>
              <a:rPr lang="tr-TR" dirty="0"/>
              <a:t>, </a:t>
            </a:r>
            <a:r>
              <a:rPr lang="tr-TR" dirty="0" err="1"/>
              <a:t>Numpy</a:t>
            </a:r>
            <a:r>
              <a:rPr lang="tr-TR" dirty="0"/>
              <a:t>, </a:t>
            </a:r>
            <a:r>
              <a:rPr lang="tr-TR" dirty="0" err="1"/>
              <a:t>Matplotlib</a:t>
            </a:r>
            <a:r>
              <a:rPr lang="tr-TR" dirty="0"/>
              <a:t>, cv2 ve time kütüphanelerinden faydalanılmıştır.</a:t>
            </a:r>
          </a:p>
          <a:p>
            <a:endParaRPr lang="tr-TR" dirty="0"/>
          </a:p>
          <a:p>
            <a:r>
              <a:rPr lang="tr-TR" dirty="0"/>
              <a:t>Şifreleme adımında üretilen iki adet rastgele dizi (</a:t>
            </a:r>
            <a:r>
              <a:rPr lang="tr-TR" dirty="0" err="1"/>
              <a:t>Kr</a:t>
            </a:r>
            <a:r>
              <a:rPr lang="tr-TR" dirty="0"/>
              <a:t> ve </a:t>
            </a:r>
            <a:r>
              <a:rPr lang="tr-TR" dirty="0" err="1"/>
              <a:t>Kc</a:t>
            </a:r>
            <a:r>
              <a:rPr lang="tr-TR" dirty="0"/>
              <a:t>) değerleri kullanılarak sırasıyla piksel değerleri değiştirilir, kaydırılır ve </a:t>
            </a:r>
            <a:r>
              <a:rPr lang="tr-TR" dirty="0" err="1"/>
              <a:t>xor</a:t>
            </a:r>
            <a:r>
              <a:rPr lang="tr-TR" dirty="0"/>
              <a:t> işlemi uygulanır. Görüntü şifrelemesinin tamamlanmasıyla elde edilen görüntü kaydedilir. </a:t>
            </a:r>
          </a:p>
        </p:txBody>
      </p:sp>
      <p:sp>
        <p:nvSpPr>
          <p:cNvPr id="9" name="Metin kutusu 8">
            <a:extLst>
              <a:ext uri="{FF2B5EF4-FFF2-40B4-BE49-F238E27FC236}">
                <a16:creationId xmlns:a16="http://schemas.microsoft.com/office/drawing/2014/main" id="{B62C1903-F2F2-4EF4-AFC2-DF602C493610}"/>
              </a:ext>
            </a:extLst>
          </p:cNvPr>
          <p:cNvSpPr txBox="1"/>
          <p:nvPr/>
        </p:nvSpPr>
        <p:spPr>
          <a:xfrm>
            <a:off x="657225" y="5645354"/>
            <a:ext cx="3305175" cy="364921"/>
          </a:xfrm>
          <a:prstGeom prst="rect">
            <a:avLst/>
          </a:prstGeom>
          <a:solidFill>
            <a:srgbClr val="000000">
              <a:alpha val="50000"/>
            </a:srgbClr>
          </a:solidFill>
          <a:ln>
            <a:noFill/>
          </a:ln>
        </p:spPr>
        <p:txBody>
          <a:bodyPr wrap="square" rtlCol="0">
            <a:noAutofit/>
          </a:bodyPr>
          <a:lstStyle/>
          <a:p>
            <a:pPr algn="ctr">
              <a:spcAft>
                <a:spcPts val="600"/>
              </a:spcAft>
            </a:pPr>
            <a:r>
              <a:rPr lang="tr-TR" sz="1300" i="1">
                <a:solidFill>
                  <a:srgbClr val="FFFFFF"/>
                </a:solidFill>
              </a:rPr>
              <a:t>Şifrelenmiş </a:t>
            </a:r>
            <a:r>
              <a:rPr lang="tr-TR" sz="1300" i="1" err="1">
                <a:solidFill>
                  <a:srgbClr val="FFFFFF"/>
                </a:solidFill>
              </a:rPr>
              <a:t>Lena</a:t>
            </a:r>
            <a:r>
              <a:rPr lang="tr-TR" sz="1300" i="1">
                <a:solidFill>
                  <a:srgbClr val="FFFFFF"/>
                </a:solidFill>
              </a:rPr>
              <a:t> Görüntüsü</a:t>
            </a:r>
          </a:p>
        </p:txBody>
      </p:sp>
    </p:spTree>
    <p:extLst>
      <p:ext uri="{BB962C8B-B14F-4D97-AF65-F5344CB8AC3E}">
        <p14:creationId xmlns:p14="http://schemas.microsoft.com/office/powerpoint/2010/main" val="229429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3E672F3-EC0D-4C6E-BC8C-98679083BBD0}"/>
              </a:ext>
            </a:extLst>
          </p:cNvPr>
          <p:cNvSpPr>
            <a:spLocks noGrp="1"/>
          </p:cNvSpPr>
          <p:nvPr>
            <p:ph type="title"/>
          </p:nvPr>
        </p:nvSpPr>
        <p:spPr>
          <a:xfrm>
            <a:off x="581192" y="702156"/>
            <a:ext cx="11029616" cy="1013800"/>
          </a:xfrm>
        </p:spPr>
        <p:txBody>
          <a:bodyPr>
            <a:normAutofit/>
          </a:bodyPr>
          <a:lstStyle/>
          <a:p>
            <a:r>
              <a:rPr lang="tr-TR" dirty="0" err="1"/>
              <a:t>deşifreleme</a:t>
            </a:r>
            <a:endParaRPr lang="tr-TR" dirty="0"/>
          </a:p>
        </p:txBody>
      </p:sp>
      <p:sp>
        <p:nvSpPr>
          <p:cNvPr id="10" name="Rectangle 9">
            <a:extLst>
              <a:ext uri="{FF2B5EF4-FFF2-40B4-BE49-F238E27FC236}">
                <a16:creationId xmlns:a16="http://schemas.microsoft.com/office/drawing/2014/main" id="{2A2327CB-1839-4A51-8B61-B95E86C5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E06DB746-09CD-4B26-A31E-1E5099CF12EC}"/>
              </a:ext>
            </a:extLst>
          </p:cNvPr>
          <p:cNvPicPr>
            <a:picLocks noChangeAspect="1"/>
          </p:cNvPicPr>
          <p:nvPr/>
        </p:nvPicPr>
        <p:blipFill rotWithShape="1">
          <a:blip r:embed="rId2">
            <a:extLst>
              <a:ext uri="{28A0092B-C50C-407E-A947-70E740481C1C}">
                <a14:useLocalDpi xmlns:a14="http://schemas.microsoft.com/office/drawing/2010/main" val="0"/>
              </a:ext>
            </a:extLst>
          </a:blip>
          <a:srcRect l="9428" r="-1" b="-1"/>
          <a:stretch/>
        </p:blipFill>
        <p:spPr>
          <a:xfrm>
            <a:off x="657225" y="2361056"/>
            <a:ext cx="3305175" cy="3649219"/>
          </a:xfrm>
          <a:prstGeom prst="rect">
            <a:avLst/>
          </a:prstGeom>
        </p:spPr>
      </p:pic>
      <p:sp>
        <p:nvSpPr>
          <p:cNvPr id="3" name="İçerik Yer Tutucusu 2">
            <a:extLst>
              <a:ext uri="{FF2B5EF4-FFF2-40B4-BE49-F238E27FC236}">
                <a16:creationId xmlns:a16="http://schemas.microsoft.com/office/drawing/2014/main" id="{FE4451EE-7326-45C6-88D4-5202288BDBD9}"/>
              </a:ext>
            </a:extLst>
          </p:cNvPr>
          <p:cNvSpPr>
            <a:spLocks noGrp="1"/>
          </p:cNvSpPr>
          <p:nvPr>
            <p:ph idx="1"/>
          </p:nvPr>
        </p:nvSpPr>
        <p:spPr>
          <a:xfrm>
            <a:off x="4505325" y="2180496"/>
            <a:ext cx="7105481" cy="4045683"/>
          </a:xfrm>
        </p:spPr>
        <p:txBody>
          <a:bodyPr>
            <a:normAutofit/>
          </a:bodyPr>
          <a:lstStyle/>
          <a:p>
            <a:r>
              <a:rPr lang="tr-TR" dirty="0" err="1"/>
              <a:t>Deşifreleme</a:t>
            </a:r>
            <a:r>
              <a:rPr lang="tr-TR" dirty="0"/>
              <a:t> adımında, şifreleme adımında üretilen </a:t>
            </a:r>
            <a:r>
              <a:rPr lang="tr-TR" dirty="0" err="1"/>
              <a:t>Kr</a:t>
            </a:r>
            <a:r>
              <a:rPr lang="tr-TR" dirty="0"/>
              <a:t> ve </a:t>
            </a:r>
            <a:r>
              <a:rPr lang="tr-TR" dirty="0" err="1"/>
              <a:t>Kc</a:t>
            </a:r>
            <a:r>
              <a:rPr lang="tr-TR" dirty="0"/>
              <a:t> dizilerine sahip olunması gerekmektedir. </a:t>
            </a:r>
            <a:r>
              <a:rPr lang="tr-TR" dirty="0" err="1"/>
              <a:t>Deşifreleme</a:t>
            </a:r>
            <a:r>
              <a:rPr lang="tr-TR" dirty="0"/>
              <a:t> adımları şifreleme adımlarında yapılan işlemlerin tersten izlenmesiyle yapılacağından bu iki dizi olmadığı takdirde işlem başarılı bir şekilde gerçekleşmeyecektir. </a:t>
            </a:r>
          </a:p>
          <a:p>
            <a:endParaRPr lang="tr-TR" dirty="0"/>
          </a:p>
          <a:p>
            <a:r>
              <a:rPr lang="tr-TR" dirty="0" err="1"/>
              <a:t>Deşifrelemenin</a:t>
            </a:r>
            <a:r>
              <a:rPr lang="tr-TR" dirty="0"/>
              <a:t> başarıyla gerçekleştiği durumda elde edilen görüntü kaydedilir.</a:t>
            </a:r>
          </a:p>
          <a:p>
            <a:endParaRPr lang="tr-TR" dirty="0"/>
          </a:p>
          <a:p>
            <a:r>
              <a:rPr lang="tr-TR" dirty="0"/>
              <a:t>Hem şifreleme hem </a:t>
            </a:r>
            <a:r>
              <a:rPr lang="tr-TR" dirty="0" err="1"/>
              <a:t>deşifreleme</a:t>
            </a:r>
            <a:r>
              <a:rPr lang="tr-TR" dirty="0"/>
              <a:t> adımlarının ardından elde edilen görüntüler, orijinal görüntü ile benzerlik testine tabi tutularak benzerlik değeri ve benzerlik grafiği hesaplanır.</a:t>
            </a:r>
          </a:p>
        </p:txBody>
      </p:sp>
      <p:sp>
        <p:nvSpPr>
          <p:cNvPr id="5" name="Metin kutusu 4">
            <a:extLst>
              <a:ext uri="{FF2B5EF4-FFF2-40B4-BE49-F238E27FC236}">
                <a16:creationId xmlns:a16="http://schemas.microsoft.com/office/drawing/2014/main" id="{2FEAB96B-1EB6-48E1-989D-87FD5050539F}"/>
              </a:ext>
            </a:extLst>
          </p:cNvPr>
          <p:cNvSpPr txBox="1"/>
          <p:nvPr/>
        </p:nvSpPr>
        <p:spPr>
          <a:xfrm>
            <a:off x="657225" y="5645354"/>
            <a:ext cx="3305175" cy="364921"/>
          </a:xfrm>
          <a:prstGeom prst="rect">
            <a:avLst/>
          </a:prstGeom>
          <a:solidFill>
            <a:srgbClr val="000000">
              <a:alpha val="50000"/>
            </a:srgbClr>
          </a:solidFill>
          <a:ln>
            <a:noFill/>
          </a:ln>
        </p:spPr>
        <p:txBody>
          <a:bodyPr wrap="square" rtlCol="0">
            <a:noAutofit/>
          </a:bodyPr>
          <a:lstStyle/>
          <a:p>
            <a:pPr algn="ctr">
              <a:spcAft>
                <a:spcPts val="600"/>
              </a:spcAft>
            </a:pPr>
            <a:r>
              <a:rPr lang="tr-TR" sz="1300" i="1" err="1">
                <a:solidFill>
                  <a:srgbClr val="FFFFFF"/>
                </a:solidFill>
              </a:rPr>
              <a:t>Deşifrelenmiş</a:t>
            </a:r>
            <a:r>
              <a:rPr lang="tr-TR" sz="1300" i="1">
                <a:solidFill>
                  <a:srgbClr val="FFFFFF"/>
                </a:solidFill>
              </a:rPr>
              <a:t> </a:t>
            </a:r>
            <a:r>
              <a:rPr lang="tr-TR" sz="1300" i="1" err="1">
                <a:solidFill>
                  <a:srgbClr val="FFFFFF"/>
                </a:solidFill>
              </a:rPr>
              <a:t>Lena</a:t>
            </a:r>
            <a:r>
              <a:rPr lang="tr-TR" sz="1300" i="1">
                <a:solidFill>
                  <a:srgbClr val="FFFFFF"/>
                </a:solidFill>
              </a:rPr>
              <a:t> Görüntüsü</a:t>
            </a:r>
          </a:p>
        </p:txBody>
      </p:sp>
    </p:spTree>
    <p:extLst>
      <p:ext uri="{BB962C8B-B14F-4D97-AF65-F5344CB8AC3E}">
        <p14:creationId xmlns:p14="http://schemas.microsoft.com/office/powerpoint/2010/main" val="338995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65940BB-3108-4752-B597-D3EFCD4D5CB8}"/>
              </a:ext>
            </a:extLst>
          </p:cNvPr>
          <p:cNvSpPr>
            <a:spLocks noGrp="1"/>
          </p:cNvSpPr>
          <p:nvPr>
            <p:ph type="title"/>
          </p:nvPr>
        </p:nvSpPr>
        <p:spPr/>
        <p:txBody>
          <a:bodyPr/>
          <a:lstStyle/>
          <a:p>
            <a:r>
              <a:rPr lang="tr-TR" dirty="0"/>
              <a:t>Benzerlik grafikleri</a:t>
            </a:r>
          </a:p>
        </p:txBody>
      </p:sp>
      <p:pic>
        <p:nvPicPr>
          <p:cNvPr id="5" name="Resim 4">
            <a:extLst>
              <a:ext uri="{FF2B5EF4-FFF2-40B4-BE49-F238E27FC236}">
                <a16:creationId xmlns:a16="http://schemas.microsoft.com/office/drawing/2014/main" id="{19A7CB31-4D30-4A87-A899-005A46F6E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842" y="2075399"/>
            <a:ext cx="3777143" cy="3234880"/>
          </a:xfrm>
          <a:prstGeom prst="rect">
            <a:avLst/>
          </a:prstGeom>
        </p:spPr>
      </p:pic>
      <p:pic>
        <p:nvPicPr>
          <p:cNvPr id="7" name="Resim 6">
            <a:extLst>
              <a:ext uri="{FF2B5EF4-FFF2-40B4-BE49-F238E27FC236}">
                <a16:creationId xmlns:a16="http://schemas.microsoft.com/office/drawing/2014/main" id="{8A0E3856-70CC-4C84-AC6F-0C5B5DCE7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17" y="2076744"/>
            <a:ext cx="3777143" cy="3233535"/>
          </a:xfrm>
          <a:prstGeom prst="rect">
            <a:avLst/>
          </a:prstGeom>
        </p:spPr>
      </p:pic>
      <p:sp>
        <p:nvSpPr>
          <p:cNvPr id="8" name="Metin kutusu 7">
            <a:extLst>
              <a:ext uri="{FF2B5EF4-FFF2-40B4-BE49-F238E27FC236}">
                <a16:creationId xmlns:a16="http://schemas.microsoft.com/office/drawing/2014/main" id="{E6FBBD9D-2C5D-4A5B-B906-78C3424F68FE}"/>
              </a:ext>
            </a:extLst>
          </p:cNvPr>
          <p:cNvSpPr txBox="1"/>
          <p:nvPr/>
        </p:nvSpPr>
        <p:spPr>
          <a:xfrm>
            <a:off x="1520890" y="5430417"/>
            <a:ext cx="3777143" cy="923330"/>
          </a:xfrm>
          <a:prstGeom prst="rect">
            <a:avLst/>
          </a:prstGeom>
          <a:noFill/>
        </p:spPr>
        <p:txBody>
          <a:bodyPr wrap="square" rtlCol="0">
            <a:spAutoFit/>
          </a:bodyPr>
          <a:lstStyle/>
          <a:p>
            <a:r>
              <a:rPr lang="tr-TR" dirty="0"/>
              <a:t>Orijinal ve şifrelenmiş </a:t>
            </a:r>
            <a:r>
              <a:rPr lang="tr-TR" dirty="0" err="1"/>
              <a:t>Lena</a:t>
            </a:r>
            <a:r>
              <a:rPr lang="tr-TR" dirty="0"/>
              <a:t> Görüntüsüne ait benzerlik grafiği. </a:t>
            </a:r>
          </a:p>
          <a:p>
            <a:r>
              <a:rPr lang="tr-TR" dirty="0"/>
              <a:t>Benzerlik değeri : -0.004 </a:t>
            </a:r>
          </a:p>
        </p:txBody>
      </p:sp>
      <p:sp>
        <p:nvSpPr>
          <p:cNvPr id="9" name="Metin kutusu 8">
            <a:extLst>
              <a:ext uri="{FF2B5EF4-FFF2-40B4-BE49-F238E27FC236}">
                <a16:creationId xmlns:a16="http://schemas.microsoft.com/office/drawing/2014/main" id="{3DB62D6D-3169-456A-94E9-F131F7987A47}"/>
              </a:ext>
            </a:extLst>
          </p:cNvPr>
          <p:cNvSpPr txBox="1"/>
          <p:nvPr/>
        </p:nvSpPr>
        <p:spPr>
          <a:xfrm>
            <a:off x="7346302" y="5430417"/>
            <a:ext cx="3777143" cy="923330"/>
          </a:xfrm>
          <a:prstGeom prst="rect">
            <a:avLst/>
          </a:prstGeom>
          <a:noFill/>
        </p:spPr>
        <p:txBody>
          <a:bodyPr wrap="square" rtlCol="0">
            <a:spAutoFit/>
          </a:bodyPr>
          <a:lstStyle/>
          <a:p>
            <a:r>
              <a:rPr lang="tr-TR" dirty="0"/>
              <a:t>Orijinal ve </a:t>
            </a:r>
            <a:r>
              <a:rPr lang="tr-TR" dirty="0" err="1"/>
              <a:t>deşifrelenmiş</a:t>
            </a:r>
            <a:r>
              <a:rPr lang="tr-TR" dirty="0"/>
              <a:t> </a:t>
            </a:r>
            <a:r>
              <a:rPr lang="tr-TR" dirty="0" err="1"/>
              <a:t>Lena</a:t>
            </a:r>
            <a:r>
              <a:rPr lang="tr-TR" dirty="0"/>
              <a:t> Görüntüsüne ait benzerlik grafiği. </a:t>
            </a:r>
          </a:p>
          <a:p>
            <a:r>
              <a:rPr lang="tr-TR" dirty="0"/>
              <a:t>Benzerlik değeri : 1.0 </a:t>
            </a:r>
          </a:p>
        </p:txBody>
      </p:sp>
    </p:spTree>
    <p:extLst>
      <p:ext uri="{BB962C8B-B14F-4D97-AF65-F5344CB8AC3E}">
        <p14:creationId xmlns:p14="http://schemas.microsoft.com/office/powerpoint/2010/main" val="6027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1EAA391E-7298-4993-B287-923CD8D133D8}"/>
              </a:ext>
            </a:extLst>
          </p:cNvPr>
          <p:cNvSpPr>
            <a:spLocks noGrp="1"/>
          </p:cNvSpPr>
          <p:nvPr>
            <p:ph type="title"/>
          </p:nvPr>
        </p:nvSpPr>
        <p:spPr>
          <a:xfrm>
            <a:off x="4801143" y="1005839"/>
            <a:ext cx="6939304" cy="4805025"/>
          </a:xfrm>
        </p:spPr>
        <p:txBody>
          <a:bodyPr vert="horz" lIns="91440" tIns="45720" rIns="91440" bIns="45720" rtlCol="0" anchor="ctr">
            <a:normAutofit/>
          </a:bodyPr>
          <a:lstStyle/>
          <a:p>
            <a:r>
              <a:rPr lang="en-US" sz="6000" dirty="0" err="1">
                <a:solidFill>
                  <a:schemeClr val="tx2"/>
                </a:solidFill>
              </a:rPr>
              <a:t>Uygulanan</a:t>
            </a:r>
            <a:r>
              <a:rPr lang="en-US" sz="6000" dirty="0">
                <a:solidFill>
                  <a:schemeClr val="tx2"/>
                </a:solidFill>
              </a:rPr>
              <a:t> </a:t>
            </a:r>
            <a:r>
              <a:rPr lang="en-US" sz="6000" dirty="0" err="1">
                <a:solidFill>
                  <a:schemeClr val="tx2"/>
                </a:solidFill>
              </a:rPr>
              <a:t>saldırılar</a:t>
            </a:r>
            <a:endParaRPr lang="en-US" sz="6000" dirty="0">
              <a:solidFill>
                <a:schemeClr val="tx2"/>
              </a:solidFill>
            </a:endParaRPr>
          </a:p>
        </p:txBody>
      </p:sp>
      <p:sp>
        <p:nvSpPr>
          <p:cNvPr id="28" name="Rectangle 1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Metin kutusu 4">
            <a:extLst>
              <a:ext uri="{FF2B5EF4-FFF2-40B4-BE49-F238E27FC236}">
                <a16:creationId xmlns:a16="http://schemas.microsoft.com/office/drawing/2014/main" id="{67BBE731-5C28-4C95-AB65-CE97A5771C7B}"/>
              </a:ext>
            </a:extLst>
          </p:cNvPr>
          <p:cNvSpPr txBox="1"/>
          <p:nvPr/>
        </p:nvSpPr>
        <p:spPr>
          <a:xfrm>
            <a:off x="688663" y="804219"/>
            <a:ext cx="3219061" cy="2031325"/>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solidFill>
              </a:rPr>
              <a:t>Kaba-Kuvvet</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dirty="0">
                <a:solidFill>
                  <a:schemeClr val="bg1"/>
                </a:solidFill>
              </a:rPr>
              <a:t>Salt </a:t>
            </a:r>
            <a:r>
              <a:rPr lang="tr-TR" dirty="0" err="1">
                <a:solidFill>
                  <a:schemeClr val="bg1"/>
                </a:solidFill>
              </a:rPr>
              <a:t>and</a:t>
            </a:r>
            <a:r>
              <a:rPr lang="tr-TR" dirty="0">
                <a:solidFill>
                  <a:schemeClr val="bg1"/>
                </a:solidFill>
              </a:rPr>
              <a:t> </a:t>
            </a:r>
            <a:r>
              <a:rPr lang="tr-TR" dirty="0" err="1">
                <a:solidFill>
                  <a:schemeClr val="bg1"/>
                </a:solidFill>
              </a:rPr>
              <a:t>Pepper</a:t>
            </a:r>
            <a:endParaRPr lang="tr-TR" dirty="0">
              <a:solidFill>
                <a:schemeClr val="bg1"/>
              </a:solidFill>
            </a:endParaRP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dirty="0" err="1">
                <a:solidFill>
                  <a:schemeClr val="bg1"/>
                </a:solidFill>
              </a:rPr>
              <a:t>Cropping</a:t>
            </a:r>
            <a:r>
              <a:rPr lang="tr-TR" dirty="0">
                <a:solidFill>
                  <a:schemeClr val="bg1"/>
                </a:solidFill>
              </a:rPr>
              <a:t> Image</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dirty="0" err="1">
                <a:solidFill>
                  <a:schemeClr val="bg1"/>
                </a:solidFill>
              </a:rPr>
              <a:t>Median</a:t>
            </a:r>
            <a:r>
              <a:rPr lang="tr-TR" dirty="0">
                <a:solidFill>
                  <a:schemeClr val="bg1"/>
                </a:solidFill>
              </a:rPr>
              <a:t> </a:t>
            </a:r>
            <a:r>
              <a:rPr lang="tr-TR" dirty="0" err="1">
                <a:solidFill>
                  <a:schemeClr val="bg1"/>
                </a:solidFill>
              </a:rPr>
              <a:t>Filtering</a:t>
            </a:r>
            <a:endParaRPr lang="tr-TR" dirty="0">
              <a:solidFill>
                <a:schemeClr val="bg1"/>
              </a:solidFill>
            </a:endParaRPr>
          </a:p>
        </p:txBody>
      </p:sp>
    </p:spTree>
    <p:extLst>
      <p:ext uri="{BB962C8B-B14F-4D97-AF65-F5344CB8AC3E}">
        <p14:creationId xmlns:p14="http://schemas.microsoft.com/office/powerpoint/2010/main" val="22615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3E7911D-53D6-4B76-843E-EBB55BD865AD}"/>
              </a:ext>
            </a:extLst>
          </p:cNvPr>
          <p:cNvSpPr>
            <a:spLocks noGrp="1"/>
          </p:cNvSpPr>
          <p:nvPr>
            <p:ph type="title"/>
          </p:nvPr>
        </p:nvSpPr>
        <p:spPr/>
        <p:txBody>
          <a:bodyPr/>
          <a:lstStyle/>
          <a:p>
            <a:r>
              <a:rPr lang="tr-TR" dirty="0"/>
              <a:t>Kaba-kuvvet saldırısı</a:t>
            </a:r>
          </a:p>
        </p:txBody>
      </p:sp>
      <p:sp>
        <p:nvSpPr>
          <p:cNvPr id="3" name="İçerik Yer Tutucusu 2">
            <a:extLst>
              <a:ext uri="{FF2B5EF4-FFF2-40B4-BE49-F238E27FC236}">
                <a16:creationId xmlns:a16="http://schemas.microsoft.com/office/drawing/2014/main" id="{6725E443-8291-4CEF-B2FD-840D3A839692}"/>
              </a:ext>
            </a:extLst>
          </p:cNvPr>
          <p:cNvSpPr>
            <a:spLocks noGrp="1"/>
          </p:cNvSpPr>
          <p:nvPr>
            <p:ph idx="1"/>
          </p:nvPr>
        </p:nvSpPr>
        <p:spPr>
          <a:xfrm>
            <a:off x="581192" y="2180496"/>
            <a:ext cx="7097901" cy="3678303"/>
          </a:xfrm>
        </p:spPr>
        <p:txBody>
          <a:bodyPr/>
          <a:lstStyle/>
          <a:p>
            <a:r>
              <a:rPr lang="tr-TR" dirty="0"/>
              <a:t>Kaba-Kuvvet saldırısı, istenen sonuç alınana kadar bütün olasılıkların sırasıyla denenmesidir. Saldırı öncesinde yapılan hesaplamada bu saldırının saniyede 6 işlem yapabildiği  kabul edilen ortalama bir bilgisayarda 6,1x 10^68 yıl süreceği görülmüştür.</a:t>
            </a:r>
          </a:p>
          <a:p>
            <a:r>
              <a:rPr lang="tr-TR" dirty="0"/>
              <a:t>Bu saldırı, her denemeden sonraki bulgulara bakılarak ihtimal uzayını azaltacak şekilde bir algoritma kullanılarak hızlandırılabilir. </a:t>
            </a:r>
          </a:p>
          <a:p>
            <a:pPr marL="0" indent="0">
              <a:buNone/>
            </a:pPr>
            <a:endParaRPr lang="tr-TR" dirty="0"/>
          </a:p>
        </p:txBody>
      </p:sp>
    </p:spTree>
    <p:extLst>
      <p:ext uri="{BB962C8B-B14F-4D97-AF65-F5344CB8AC3E}">
        <p14:creationId xmlns:p14="http://schemas.microsoft.com/office/powerpoint/2010/main" val="3314518064"/>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TM03457464[[fn=Kar Payı]]</Template>
  <TotalTime>277</TotalTime>
  <Words>968</Words>
  <Application>Microsoft Office PowerPoint</Application>
  <PresentationFormat>Geniş ekran</PresentationFormat>
  <Paragraphs>105</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Gill Sans MT</vt:lpstr>
      <vt:lpstr>Wingdings 2</vt:lpstr>
      <vt:lpstr>Kar Payı</vt:lpstr>
      <vt:lpstr>RÜBIK KÜPÜ PRENSİBİ İLE ŞİFRELENEN GÖRÜNTÜLERİN KRİPTOANALİZİ</vt:lpstr>
      <vt:lpstr>Projemizin konusu</vt:lpstr>
      <vt:lpstr>Kullanım alanları</vt:lpstr>
      <vt:lpstr>İşlem adımları</vt:lpstr>
      <vt:lpstr>Şifreleme </vt:lpstr>
      <vt:lpstr>deşifreleme</vt:lpstr>
      <vt:lpstr>Benzerlik grafikleri</vt:lpstr>
      <vt:lpstr>Uygulanan saldırılar</vt:lpstr>
      <vt:lpstr>Kaba-kuvvet saldırısı</vt:lpstr>
      <vt:lpstr>Salt &amp; pepper saldırısı</vt:lpstr>
      <vt:lpstr>Benzerlik grafiği</vt:lpstr>
      <vt:lpstr>Croppıng ımage Saldırısı</vt:lpstr>
      <vt:lpstr>Benzerlik grafiği</vt:lpstr>
      <vt:lpstr>Medıan fılterıng</vt:lpstr>
      <vt:lpstr>Salt and pepper medıan fılterıng</vt:lpstr>
      <vt:lpstr>Croppıng ımage medıan fılterıng</vt:lpstr>
      <vt:lpstr>bulgular</vt:lpstr>
      <vt:lpstr>Sonuç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Ömer Çalışkan</dc:creator>
  <cp:lastModifiedBy>Ömer Çalışkan</cp:lastModifiedBy>
  <cp:revision>26</cp:revision>
  <dcterms:created xsi:type="dcterms:W3CDTF">2021-06-18T15:18:55Z</dcterms:created>
  <dcterms:modified xsi:type="dcterms:W3CDTF">2021-06-18T21:51:28Z</dcterms:modified>
</cp:coreProperties>
</file>