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9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85" r:id="rId33"/>
    <p:sldId id="291" r:id="rId34"/>
    <p:sldId id="286" r:id="rId35"/>
    <p:sldId id="287" r:id="rId36"/>
    <p:sldId id="288" r:id="rId3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SimSun" panose="02010600030101010101" pitchFamily="2" charset="-122"/>
      <p:regular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  <p:embeddedFont>
      <p:font typeface="Segoe" panose="020B0502040504020203" pitchFamily="34" charset="0"/>
      <p:regular r:id="rId48"/>
      <p:bold r:id="rId49"/>
      <p:italic r:id="rId50"/>
      <p:boldItalic r:id="rId51"/>
    </p:embeddedFont>
    <p:embeddedFont>
      <p:font typeface="Segoe UI" panose="020B0502040204020203" pitchFamily="34" charset="0"/>
      <p:regular r:id="rId52"/>
      <p:bold r:id="rId53"/>
      <p:italic r:id="rId54"/>
      <p:boldItalic r:id="rId55"/>
    </p:embeddedFont>
  </p:embeddedFontLst>
  <p:custDataLst>
    <p:tags r:id="rId5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1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8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C3F4E-44E8-49AD-A29F-34D4E01912C2}" type="datetimeFigureOut">
              <a:rPr lang="en-GB" smtClean="0"/>
              <a:t>24/11/2017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010C7-9B49-4EA1-AF90-559D5AEC0C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97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86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Emphasise that CREATE OR ALTER appears in SQL Server 2016 SP1 and later. As well as stored procedures, CREATE OR ALTER works with functions, triggers, and views.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06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 the students through the concept of where SQL Server goes to locate stored procedures. Stress the importance of using two- and three-part naming conventions.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4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24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90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32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86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Reiterate to students that the </a:t>
            </a:r>
            <a:r>
              <a:rPr lang="en-GB" sz="1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sys.sql_expression_dependencies </a:t>
            </a: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replaces the </a:t>
            </a:r>
            <a:r>
              <a:rPr lang="en-GB" sz="1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sp_depends </a:t>
            </a: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stored procedure that was known to be unreliable, as it had no understanding of partial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23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686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06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Preparation Steps</a:t>
            </a:r>
            <a:endParaRPr lang="en-GB" sz="1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</a:t>
            </a: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20762C-MIA-DC </a:t>
            </a: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20762C-MIA-SQL</a:t>
            </a: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virtual machines are running and that you have completed the previous demo in this module.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 Steps</a:t>
            </a:r>
            <a:endParaRPr lang="en-GB" sz="1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Solution Explorer, in the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folder, double-click the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21 - Demonstration2A.sql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 file.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1 - Switch to the AdventureWorks database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2 - Create the GetBlueProducts stored procedure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3 - Execute the GetBlueProducts stored procedure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4 - Create the GetBlueProductsAndModels stored procedure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5 - Execute the GetBlueProductsAndModels stored procedure which returns multiple rowsets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6 - Alter the procedure because the 2nd query does not show only blue products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7 - And re-execute the GetBlueProductsAndModels stored procedure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8 - Query sys.procedures to see the list of procedures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</a:t>
            </a:r>
            <a:r>
              <a:rPr lang="en-GB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Management Studio open for the next demo.</a:t>
            </a:r>
            <a:endParaRPr lang="en-GB" sz="1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2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12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endParaRPr lang="en-GB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Obfuscating the body of a stored procedure is best avoided, but when might you want to use this functionality?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</a:t>
            </a: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)Option 1: When transferring the stored procedure between servers.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2: When emailing the stored procedure code to a colleague.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3: When the stored procedure takes input parameters that should not be disclosed.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4: When the stored procedure contains intellectual property that needs protecting.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(√) Option 4: When the stored procedure contains intellectual property that needs protecting.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20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87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23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23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10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24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39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endParaRPr lang="en-GB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main advantage of creating parameterized stored procedures over nonparameterized stored procedures</a:t>
            </a:r>
            <a:r>
              <a:rPr lang="en-GB" sz="1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Parameterized stored procedures enable code reuse. One parameterized stored procedure can potentially replace many nonparameterized stored procedures</a:t>
            </a:r>
            <a:r>
              <a:rPr lang="en-GB" sz="1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25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80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26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59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27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135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28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65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29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2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01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Preparation Steps</a:t>
            </a:r>
            <a:endParaRPr lang="en-GB" sz="1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</a:t>
            </a: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20762C-MIA-DC</a:t>
            </a: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20762C-MIA-SQL</a:t>
            </a: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virtual machines are running and that you have completed the previous demonstrations in this module.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 Steps</a:t>
            </a:r>
            <a:endParaRPr lang="en-GB" sz="1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Solution Explorer, expand the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folder, and then double-click the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31 - Demonstration 3A.sql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 file.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1 - Open a new query window to the tempdb database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2 - Create a stored procedure that queries sys.login_token and sys.user_token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3 - Execute the stored procedure and review the rowsets returned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4 - Use the EXECUTE AS statement to change context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5 - Try to execute the procedure. Why does it not it work?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note the error message.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6 - Revert to the previous security context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7 - Grant permission to SecureUser to execute the procedure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8 - Now try again and note the output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9 - Alter the procedure to execute as owner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10 - Execute as SecureUser again and note </a:t>
            </a:r>
            <a:r>
              <a:rPr lang="en-US" sz="1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2"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code under the comment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11 - Drop the procedure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000" dirty="0" smtClean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2"/>
            </a:pPr>
            <a:r>
              <a:rPr lang="en-GB" sz="1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 </a:t>
            </a: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Management Studio without saving any changes</a:t>
            </a:r>
            <a:r>
              <a:rPr lang="en-GB" sz="1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30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11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permission is needed to EXECUTE AS another login or user?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1: sysadmin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2: IMPERSONATE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3: TAKE OWNERSHIP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(√) Option 2: IMPERSONATE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31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28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1: Create Stored Procedures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exercise, you will create two stored procedures to support one of the new reports.</a:t>
            </a: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Supporting </a:t>
            </a:r>
            <a:r>
              <a:rPr lang="en-US" sz="1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Documentation</a:t>
            </a: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dirty="0">
              <a:latin typeface="Arial" panose="020B06040202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dirty="0" smtClean="0">
              <a:latin typeface="Arial" panose="020B06040202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dirty="0">
              <a:latin typeface="Arial" panose="020B06040202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dirty="0" smtClean="0">
              <a:latin typeface="Arial" panose="020B06040202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dirty="0">
              <a:latin typeface="Arial" panose="020B06040202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dirty="0" smtClean="0">
              <a:latin typeface="Arial" panose="020B06040202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dirty="0">
              <a:latin typeface="Arial" panose="020B06040202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dirty="0" smtClean="0">
              <a:latin typeface="Arial" panose="020B06040202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dirty="0">
              <a:latin typeface="Arial" panose="020B06040202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dirty="0" smtClean="0">
              <a:latin typeface="Arial" panose="020B06040202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dirty="0">
              <a:latin typeface="Arial" panose="020B06040202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dirty="0" smtClean="0">
              <a:latin typeface="Arial" panose="020B06040202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GB" sz="1000" b="1" dirty="0">
              <a:latin typeface="Arial" panose="020B06040202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GB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32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82" y="8869218"/>
            <a:ext cx="1997663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dirty="0" smtClean="0">
                <a:latin typeface="Arial" panose="020B0604020202020204" pitchFamily="34" charset="0"/>
              </a:rPr>
              <a:t>(More notes on the next slide)</a:t>
            </a:r>
            <a:endParaRPr lang="en-GB" sz="1000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68795"/>
              </p:ext>
            </p:extLst>
          </p:nvPr>
        </p:nvGraphicFramePr>
        <p:xfrm>
          <a:off x="501777" y="3009730"/>
          <a:ext cx="5772150" cy="4051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6075">
                  <a:extLst>
                    <a:ext uri="{9D8B030D-6E8A-4147-A177-3AD203B41FA5}">
                      <a16:colId xmlns:a16="http://schemas.microsoft.com/office/drawing/2014/main" val="3351388953"/>
                    </a:ext>
                  </a:extLst>
                </a:gridCol>
                <a:gridCol w="2886075">
                  <a:extLst>
                    <a:ext uri="{9D8B030D-6E8A-4147-A177-3AD203B41FA5}">
                      <a16:colId xmlns:a16="http://schemas.microsoft.com/office/drawing/2014/main" val="1129836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Stored Procedure: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Reports.GetProductColors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600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Input Parameters: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None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6102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Output Parameters: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None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50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Output Columns: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Color (from Marketing.Product)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17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Notes: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Colors should not be returned more than once in the output. NULL values should not be returned.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530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Stored Procedure: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Reports.GetProductsAndModels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482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Input Parameters: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None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08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Output Parameters: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None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193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Output Columns: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ProductID, ProductName, ProductNumber, SellStartDate, SellEndDate and Color (from Marketing.Product), ProductModelID (from Marketing.ProductModel), EnglishDescription, FrenchDescription, ChineseDescription.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716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Output Order: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ProductID, ProductModelID.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67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Notes: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 dirty="0">
                          <a:effectLst/>
                        </a:rPr>
                        <a:t>For descriptions, return the Description column from the Marketing.ProductDescription table for the appropriate language. The LanguageID for English is “en”, for French is “fr” and for Chinese is “zh-cht”. If no specific language description is available, return the invariant language description if it is present. The LanguageID for the invariant language is a blank string ''. Where neither the specific language nor invariant language descriptions exist, return the ProductName instead.</a:t>
                      </a:r>
                      <a:endParaRPr lang="en-GB" sz="950" dirty="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8196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526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2: Create Parameterized Stored Procedures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exercise, you will create a stored procedure to support one of the new reports</a:t>
            </a:r>
            <a:r>
              <a:rPr lang="en-GB" sz="1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000" b="1" i="1" dirty="0" smtClean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1000" b="1" i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Supporting Documentation</a:t>
            </a:r>
          </a:p>
          <a:p>
            <a:pPr lvl="0"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i="1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i="1" dirty="0" smtClean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i="1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i="1" dirty="0" smtClean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i="1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Bef>
                <a:spcPts val="900"/>
              </a:spcBef>
              <a:spcAft>
                <a:spcPts val="300"/>
              </a:spcAft>
            </a:pPr>
            <a:endParaRPr lang="en-US" sz="1000" b="1" i="1" dirty="0" smtClean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GB" sz="1000" dirty="0" smtClean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</a:t>
            </a: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3: Change Stored Procedure Execution Context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exercise, you will alter the stored procedures to use a different execution context.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33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90376"/>
              </p:ext>
            </p:extLst>
          </p:nvPr>
        </p:nvGraphicFramePr>
        <p:xfrm>
          <a:off x="501777" y="3063503"/>
          <a:ext cx="5772150" cy="1770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6075">
                  <a:extLst>
                    <a:ext uri="{9D8B030D-6E8A-4147-A177-3AD203B41FA5}">
                      <a16:colId xmlns:a16="http://schemas.microsoft.com/office/drawing/2014/main" val="584451938"/>
                    </a:ext>
                  </a:extLst>
                </a:gridCol>
                <a:gridCol w="2886075">
                  <a:extLst>
                    <a:ext uri="{9D8B030D-6E8A-4147-A177-3AD203B41FA5}">
                      <a16:colId xmlns:a16="http://schemas.microsoft.com/office/drawing/2014/main" val="949867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Stored Procedure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Marketing.GetProductsByColor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38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Input parameters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@Color (same data type as the Color column in the Production.Product table).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937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Output parameters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None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327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Output columns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ProductID, ProductName, ListPrice (returned as a column named Price), Color, Size and SizeUnitMeasureCode (returned as a column named UnitOfMeasure)  (from Production.Product).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68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Output order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ProductName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36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Notes</a:t>
                      </a:r>
                      <a:endParaRPr lang="en-GB" sz="95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50" dirty="0">
                          <a:effectLst/>
                        </a:rPr>
                        <a:t>The procedure should return products that have no Color if the parameter is NULL.</a:t>
                      </a:r>
                      <a:endParaRPr lang="en-GB" sz="950" dirty="0">
                        <a:effectLst/>
                        <a:latin typeface="Segoe" panose="020B0502040504020203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13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4101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34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589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35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59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Practice: 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the SET NOCOUNT ON statement in your stored procedures immediately after the AS keyword. This improves performance.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it is not mandatory to enclose Transact-SQL statements within a BEGIN END block in a stored procedure, it is good practice and can help make stored procedures more readable.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objects in stored procedures using a two- or three-part naming convention. This reduces the processing that the database engine needs to perform.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using SELECT * within a stored procedure even if you need all columns from a table. Specifying the column names explicitly reduces the chance of issues, should columns be added to a source table.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36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94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8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42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Stress that user extended stored procedures are now deprecated. Replacements written in managed code via SQL Server CLR Integration should be used instead.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Emphasize that whilst system stored procedures originally had the prefix sp_ and system extended stored procedures had the prefix xp_, the naming has become muddled over the years. This is a good argument against prefixes in general as an incorrect prefix can be much worse than no prefix at all.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not, in any circumstances, use sp_ and xp_ for user stored 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7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Stress that most Transact-SQL statements can be used within the bodies of stored procedures. Those that cannot be used normally relate to one of the following actions: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Creation of other objects.</a:t>
            </a:r>
            <a:endParaRPr lang="en-GB" sz="100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Changing SET options that relate to query plans.</a:t>
            </a:r>
            <a:endParaRPr lang="en-GB" sz="100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Changing database context via the USE statement.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4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Preparation Steps</a:t>
            </a:r>
            <a:endParaRPr lang="en-GB" sz="1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the </a:t>
            </a: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20762C-MIA-DC</a:t>
            </a: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20762C-MIA-SQL</a:t>
            </a: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virtual machines.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 Steps</a:t>
            </a:r>
            <a:endParaRPr lang="en-GB" sz="1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that the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20762C-MIA-DC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20762C-MIA-SQL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virtual machines are running, and then log on to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20762C-MIA-SQL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ADVENTUREWORKS\Student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the password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Pa55w.rd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Navigate to the folder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D:\Demofiles\Mod09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execute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Setup.cmd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an administrator.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Account Control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dialog box,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SQL Server Management Studio and connect to the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MIA-SQL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instance using Windows authentication. 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SQL Server Management Studio, open the file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D:\Demofiles\Mod09\Module09.ssmssln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Solution Explorer, in the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folder, double-click the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11 - Demonstration1A.sql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 file.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text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1 - Switch to the AdventureWorks database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text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2 - Execute the sp_configure system stored procedure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the text under the comment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3 - Execute the xp_dirtree extended system stored procedure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</a:t>
            </a:r>
            <a:r>
              <a:rPr lang="en-GB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Management Studio open for the next demo</a:t>
            </a: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endParaRPr lang="en-GB" sz="1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stored procedure prefix (sp_) and the extended stored procedure prefix (xp_) have become a little muddled over time. What does this say about the use of prefixes when naming objects like stored procedures</a:t>
            </a: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Prefixes that attempt to indicate the function of an object are not recommended. A well thought out and implemented naming convention is a much better way of naming stored procedures</a:t>
            </a:r>
            <a:r>
              <a:rPr lang="en-GB" sz="1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2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010C7-9B49-4EA1-AF90-559D5AEC0C9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20762C</a:t>
            </a:r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336699"/>
                </a:solidFill>
                <a:latin typeface="Arial" panose="020B0604020202020204" pitchFamily="34" charset="0"/>
              </a:rPr>
              <a:t>9: Designing and Implementing Stored Procedures</a:t>
            </a:r>
            <a:endParaRPr lang="en-GB" sz="12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Course #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Course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6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64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9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1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2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9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49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70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30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1828800"/>
            <a:ext cx="5732417" cy="1016000"/>
          </a:xfrm>
        </p:spPr>
        <p:txBody>
          <a:bodyPr/>
          <a:lstStyle/>
          <a:p>
            <a:r>
              <a:rPr lang="en-GB" dirty="0" smtClean="0"/>
              <a:t>Module 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Designing and Implementing Stored Procedures
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276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Stored Procedure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sz="2400" kern="0" dirty="0">
                <a:solidFill>
                  <a:srgbClr val="000000"/>
                </a:solidFill>
              </a:rPr>
              <a:t>CREATE PROCEDURE</a:t>
            </a:r>
            <a:r>
              <a:rPr lang="en-GB" sz="2400" b="0" kern="0" dirty="0">
                <a:solidFill>
                  <a:srgbClr val="000000"/>
                </a:solidFill>
              </a:rPr>
              <a:t> is used to create new stored procedures</a:t>
            </a:r>
          </a:p>
          <a:p>
            <a:pPr lvl="0"/>
            <a:r>
              <a:rPr lang="en-GB" sz="2400" b="0" kern="0" dirty="0">
                <a:solidFill>
                  <a:srgbClr val="000000"/>
                </a:solidFill>
              </a:rPr>
              <a:t>Before SQL Server 2016 SP1, a procedure must not already exist, otherwise </a:t>
            </a:r>
            <a:r>
              <a:rPr lang="en-GB" sz="2400" kern="0" dirty="0">
                <a:solidFill>
                  <a:srgbClr val="000000"/>
                </a:solidFill>
              </a:rPr>
              <a:t>ALTER</a:t>
            </a:r>
            <a:r>
              <a:rPr lang="en-GB" sz="2400" b="0" kern="0" dirty="0">
                <a:solidFill>
                  <a:srgbClr val="000000"/>
                </a:solidFill>
              </a:rPr>
              <a:t> must be used or the procedure dropped first</a:t>
            </a:r>
          </a:p>
          <a:p>
            <a:pPr lvl="0"/>
            <a:r>
              <a:rPr lang="en-GB" sz="2400" b="0" kern="0" dirty="0">
                <a:solidFill>
                  <a:srgbClr val="000000"/>
                </a:solidFill>
              </a:rPr>
              <a:t>In SQL Server 2016 SP1 and later, the </a:t>
            </a:r>
            <a:r>
              <a:rPr lang="en-GB" sz="2400" kern="0" dirty="0">
                <a:solidFill>
                  <a:srgbClr val="000000"/>
                </a:solidFill>
              </a:rPr>
              <a:t>CREATE OR ALTER</a:t>
            </a:r>
            <a:r>
              <a:rPr lang="en-GB" sz="2400" b="0" kern="0" dirty="0">
                <a:solidFill>
                  <a:srgbClr val="000000"/>
                </a:solidFill>
              </a:rPr>
              <a:t> statement is supported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CREATE PROCEDURE </a:t>
            </a:r>
            <a:r>
              <a:rPr lang="en-GB" sz="2400" b="0" kern="0" dirty="0">
                <a:solidFill>
                  <a:srgbClr val="000000"/>
                </a:solidFill>
              </a:rPr>
              <a:t>must be the only statement in a batch</a:t>
            </a:r>
          </a:p>
          <a:p>
            <a:pPr lvl="0"/>
            <a:endParaRPr lang="en-US" sz="2400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67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Executing a Stored Procedure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kern="0" dirty="0">
                <a:solidFill>
                  <a:srgbClr val="000000"/>
                </a:solidFill>
              </a:rPr>
              <a:t>EXECUTE</a:t>
            </a:r>
            <a:r>
              <a:rPr lang="en-GB" b="0" kern="0" dirty="0">
                <a:solidFill>
                  <a:srgbClr val="000000"/>
                </a:solidFill>
              </a:rPr>
              <a:t> statement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Used to execute stored procedures and other objects such as dynamic SQL statements stored in a string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Use two- or three-part naming when executing stored procedures to avoid SQL Server having to carry out unnecessary searches</a:t>
            </a:r>
          </a:p>
          <a:p>
            <a:pPr marL="0" lvl="0" indent="0">
              <a:buNone/>
            </a:pPr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66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d7df89-e616-4ae4-8e4c-b6788d4384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Altering a Stored Procedure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kern="0" dirty="0">
                <a:solidFill>
                  <a:srgbClr val="000000"/>
                </a:solidFill>
              </a:rPr>
              <a:t>ALTER PROCEDURE</a:t>
            </a:r>
            <a:r>
              <a:rPr lang="en-GB" b="0" kern="0" dirty="0">
                <a:solidFill>
                  <a:srgbClr val="000000"/>
                </a:solidFill>
              </a:rPr>
              <a:t> statement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Used to replace a stored procedure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Retains the existing permissions on the procedure</a:t>
            </a: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71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4b98b73-0d23-45dc-9edc-962377f134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Dropping a Stored Procedure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kern="0" dirty="0">
                <a:solidFill>
                  <a:srgbClr val="000000"/>
                </a:solidFill>
              </a:rPr>
              <a:t>DROP PROCEDURE </a:t>
            </a:r>
            <a:r>
              <a:rPr lang="en-GB" b="0" kern="0" dirty="0">
                <a:solidFill>
                  <a:srgbClr val="000000"/>
                </a:solidFill>
              </a:rPr>
              <a:t>removes one or more stored procedures from the current database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sys.procedures system view gives details on stored procedures in the current database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sp_dropextendedproc to drop system extended stored procedures</a:t>
            </a: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19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6663a06-c40f-4cb6-9e04-092ed86b51f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Stored Procedures Error Handling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Include error handling in your stored procedures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Use the TRY … CATCH construct to handle errors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BEGIN TRY &lt;code&gt; END TRY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BEGIN CATCH &lt;error handling code&gt; END CATCH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Error functions used within a CATCH block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ERROR_NUMBER()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ERROR_SEVERITY()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ERROR_STATE()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ERROR_PROCEDURE()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ERROR_LINE()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ERROR_MESSAGE</a:t>
            </a:r>
            <a:r>
              <a:rPr lang="en-US" b="0" kern="0" dirty="0" smtClean="0">
                <a:solidFill>
                  <a:srgbClr val="000000"/>
                </a:solidFill>
              </a:rPr>
              <a:t>()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91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e51d55e-fa50-4bf3-a47b-bdea2dc6da7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Handling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b="0" kern="0" dirty="0">
                <a:solidFill>
                  <a:srgbClr val="000000"/>
                </a:solidFill>
              </a:rPr>
              <a:t>Explicit transactions are managed with 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BEGIN TRANSACTION or BEGIN TRAN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COMMIT TRANSACTION 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Use a TRY … CATCH block to ROLLBACK transactions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Use to ensure the complete transaction—or nothing—is committed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@@TRANCOUNT keeps count of the number of BEGIN TRANSACTIONS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Use SET XACT_ABORT ON or OFF to determine how SQL Server should handle statements within a transaction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96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87b652b9-bdc1-4bc7-87c8-904883025f5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Stored Procedure Dependencies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0" kern="0" dirty="0">
                <a:solidFill>
                  <a:srgbClr val="000000"/>
                </a:solidFill>
              </a:rPr>
              <a:t>New system views replace the use of sp_depends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sys.sql_expression_dependencies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Contains one row per dependency by name on user-defined entities in the current database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sys.dm_sql_referenced_entities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Contains one row for each entity referenced by another entity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sys. dm_sql_referencing_entities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Contains one row for each entity referencing another entity </a:t>
            </a: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39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a06f84d-8da1-47dc-84f4-77cde8ad2b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Guidelines for Creating Stored Procedures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b="0" kern="0" dirty="0">
                <a:solidFill>
                  <a:srgbClr val="000000"/>
                </a:solidFill>
              </a:rPr>
              <a:t>Qualify names inside stored procedures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Keep consistent </a:t>
            </a:r>
            <a:r>
              <a:rPr lang="en-GB" kern="0" dirty="0">
                <a:solidFill>
                  <a:srgbClr val="000000"/>
                </a:solidFill>
              </a:rPr>
              <a:t>SET</a:t>
            </a:r>
            <a:r>
              <a:rPr lang="en-GB" b="0" kern="0" dirty="0">
                <a:solidFill>
                  <a:srgbClr val="000000"/>
                </a:solidFill>
              </a:rPr>
              <a:t> options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SET NOCOUNT ON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Apply consistent naming conventions (and no sp_ prefix)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Use @@nestlevel to see current nesting level (32 is the maximum number of levels)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Use return codes to identify reasons various execution outcomes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Keep to one procedure for each task</a:t>
            </a:r>
          </a:p>
          <a:p>
            <a:pPr marL="0" lvl="0" indent="0">
              <a:buNone/>
            </a:pPr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947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87d5b73-ce6d-4c1c-93c2-95285b2640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Obfuscating Stored Procedures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b="0" kern="0" dirty="0">
                <a:solidFill>
                  <a:srgbClr val="000000"/>
                </a:solidFill>
              </a:rPr>
              <a:t>WITH ENCRYPTION clause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Encrypts stored procedure definition stored in SQL Server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Protects stored procedure creation logic to a limited extent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Is generally not recommended</a:t>
            </a:r>
          </a:p>
          <a:p>
            <a:pPr marL="0" lvl="0" indent="0">
              <a:buNone/>
            </a:pPr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20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d3a7cd2-7ff8-4750-8277-6cc47e503ef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Demonstration: Stored Procedures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0" kern="0" dirty="0">
                <a:solidFill>
                  <a:srgbClr val="000000"/>
                </a:solidFill>
              </a:rPr>
              <a:t>In this demonstration, you will see how to: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Create, execute, and alter a stored procedure</a:t>
            </a:r>
          </a:p>
          <a:p>
            <a:pPr marL="0" lvl="0" indent="0">
              <a:buNone/>
            </a:pPr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516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Overview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Introduction to Stored Procedures
Working with Stored Procedures
Implementing Parameterized Stored Procedures
Controlling Execution Context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049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83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3: Implementing Parameterized Stored Procedures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Working with Parameterized Stored Procedures
Using Input Parameters
Using Output Parameters
Parameter Sniffing and Performance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35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Parameterized Stored Procedures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Parameterized stored procedures contain three major components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Input parameters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Output parameters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Return values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484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Input Parameters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Parameters have the @ prefix, a data type, and optionally a default value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Parameters can be passed in order, or by name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Parameters should be validated early in procedure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567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Output Parameters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b="0" kern="0" dirty="0">
                <a:solidFill>
                  <a:srgbClr val="000000"/>
                </a:solidFill>
              </a:rPr>
              <a:t>OUTPUT must be specified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When declaring the parameter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When executing the stored procedure</a:t>
            </a: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4557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fea255e-b316-4ab2-8414-4e4b09879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Sniffing and Performance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sz="2400" b="0" kern="0" dirty="0">
                <a:solidFill>
                  <a:srgbClr val="000000"/>
                </a:solidFill>
              </a:rPr>
              <a:t>Query plans generated for a stored procedure are generally reused the next time the stored procedure is executed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In most cases this is desirable behavior</a:t>
            </a:r>
          </a:p>
          <a:p>
            <a:pPr lvl="0"/>
            <a:r>
              <a:rPr lang="en-GB" sz="2400" b="0" kern="0" dirty="0">
                <a:solidFill>
                  <a:srgbClr val="000000"/>
                </a:solidFill>
              </a:rPr>
              <a:t>Some stored procedures can benefit from different query plans for different sets of parameters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Commonly called a “parameter sniffing” problem</a:t>
            </a:r>
          </a:p>
          <a:p>
            <a:pPr lvl="0"/>
            <a:r>
              <a:rPr lang="en-GB" sz="2400" b="0" kern="0" dirty="0">
                <a:solidFill>
                  <a:srgbClr val="000000"/>
                </a:solidFill>
              </a:rPr>
              <a:t>Options for resolving:</a:t>
            </a:r>
          </a:p>
          <a:p>
            <a:pPr lvl="1"/>
            <a:r>
              <a:rPr lang="en-GB" sz="2000" kern="0" dirty="0">
                <a:solidFill>
                  <a:srgbClr val="000000"/>
                </a:solidFill>
              </a:rPr>
              <a:t>WITH RECOMPILE </a:t>
            </a:r>
            <a:r>
              <a:rPr lang="en-GB" sz="2000" b="0" kern="0" dirty="0">
                <a:solidFill>
                  <a:srgbClr val="000000"/>
                </a:solidFill>
              </a:rPr>
              <a:t>in stored procedure code</a:t>
            </a:r>
            <a:endParaRPr lang="en-GB" sz="2000" kern="0" dirty="0">
              <a:solidFill>
                <a:srgbClr val="000000"/>
              </a:solidFill>
            </a:endParaRP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sp_recompile </a:t>
            </a:r>
          </a:p>
          <a:p>
            <a:pPr lvl="1"/>
            <a:r>
              <a:rPr lang="en-GB" sz="2000" kern="0" dirty="0">
                <a:solidFill>
                  <a:srgbClr val="000000"/>
                </a:solidFill>
              </a:rPr>
              <a:t>EXEC WITH RECOMPILE</a:t>
            </a:r>
          </a:p>
          <a:p>
            <a:pPr lvl="1"/>
            <a:r>
              <a:rPr lang="en-GB" sz="2000" kern="0" dirty="0">
                <a:solidFill>
                  <a:srgbClr val="000000"/>
                </a:solidFill>
              </a:rPr>
              <a:t>OPTION (OPTIMIZE FOR</a:t>
            </a:r>
            <a:r>
              <a:rPr lang="en-GB" sz="2000" kern="0" dirty="0" smtClean="0">
                <a:solidFill>
                  <a:srgbClr val="000000"/>
                </a:solidFill>
              </a:rPr>
              <a:t>)</a:t>
            </a:r>
            <a:endParaRPr lang="en-GB" sz="200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1782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1a594a9-72af-41ba-a346-2c5f8d90d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4: Controlling Execution Context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Controlling Executing Context
The EXECUTE AS Clause
Viewing Execution Context
Demonstration: Viewing Execution Context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98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23b3384-1ee2-424e-973a-841872b9c9f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Controlling Executing Context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Security tokens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Login token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User token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Control security context using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EXECUTE AS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433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d3a5bfd-8baf-4489-872d-ca1baddee88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EXECUTE AS Clause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b="0" kern="0" dirty="0">
                <a:solidFill>
                  <a:srgbClr val="000000"/>
                </a:solidFill>
              </a:rPr>
              <a:t>Enables impersonation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Provides access to modules through impersonation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Impersonate server-level principals or logins by using </a:t>
            </a:r>
            <a:r>
              <a:rPr lang="en-GB" kern="0" dirty="0">
                <a:solidFill>
                  <a:srgbClr val="000000"/>
                </a:solidFill>
              </a:rPr>
              <a:t>EXECUTE AS LOGIN</a:t>
            </a:r>
            <a:endParaRPr lang="en-GB" b="0" kern="0" dirty="0">
              <a:solidFill>
                <a:srgbClr val="000000"/>
              </a:solidFill>
            </a:endParaRP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Impersonate database-level principals or users by using </a:t>
            </a:r>
            <a:r>
              <a:rPr lang="en-GB" kern="0" dirty="0">
                <a:solidFill>
                  <a:srgbClr val="000000"/>
                </a:solidFill>
              </a:rPr>
              <a:t>EXECUTE AS USER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942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737b134-23fc-4e34-b935-0b343440de0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Execution Context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Details of the current security context can be viewed programmatically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sys.login_token shows the login-related details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sys.user_token shows all tokens that are associated with a user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30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1: Introduction to Stored Procedures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a Stored Procedure?
Benefits of Stored Procedures
Working with System Stored Procedures
Statements Not Permitted in Stored Procedures
Demonstration: Working with System Stored Procedures and Extended Stored Procedures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215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56116e1-f576-4c2b-bfc9-c882d198d0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Demonstration: Viewing Execution Context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0" kern="0" dirty="0">
                <a:solidFill>
                  <a:srgbClr val="000000"/>
                </a:solidFill>
              </a:rPr>
              <a:t>In this demonstration, you will see how to: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View and change the execution context</a:t>
            </a: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12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9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78524f4-f525-4971-9089-e4c6054d3a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Designing and Implementing Stored Procedures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 1: Create Stored Procedures
Exercise 2: Create Parameterized Stored Procedures
Exercise 3: Change Stored Procedure Execution Context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8788" y="3745141"/>
            <a:ext cx="3383683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800" dirty="0" smtClean="0">
                <a:latin typeface="Segoe UI" panose="020B0502040204020203" pitchFamily="34" charset="0"/>
              </a:rPr>
              <a:t>Logon Information</a:t>
            </a:r>
            <a:endParaRPr lang="en-GB" sz="2800" dirty="0">
              <a:latin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788" y="4126141"/>
            <a:ext cx="6970050" cy="138499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800" b="0" dirty="0">
                <a:latin typeface="Segoe UI" panose="020B0502040204020203" pitchFamily="34" charset="0"/>
              </a:rPr>
              <a:t>Virtual machine: </a:t>
            </a:r>
            <a:r>
              <a:rPr lang="en-GB" sz="2800" dirty="0">
                <a:latin typeface="Segoe UI" panose="020B0502040204020203" pitchFamily="34" charset="0"/>
              </a:rPr>
              <a:t>20762C-MIA-SQL</a:t>
            </a:r>
            <a:r>
              <a:rPr lang="en-GB" sz="2800" b="0" dirty="0">
                <a:latin typeface="Segoe UI" panose="020B0502040204020203" pitchFamily="34" charset="0"/>
              </a:rPr>
              <a:t> </a:t>
            </a:r>
          </a:p>
          <a:p>
            <a:r>
              <a:rPr lang="en-GB" sz="2800" b="0" dirty="0">
                <a:latin typeface="Segoe UI" panose="020B0502040204020203" pitchFamily="34" charset="0"/>
              </a:rPr>
              <a:t>User name: </a:t>
            </a:r>
            <a:r>
              <a:rPr lang="en-GB" sz="2800" dirty="0">
                <a:latin typeface="Segoe UI" panose="020B0502040204020203" pitchFamily="34" charset="0"/>
              </a:rPr>
              <a:t>ADVENTUREWORKS\Student</a:t>
            </a:r>
            <a:endParaRPr lang="en-GB" sz="2800" b="0" dirty="0">
              <a:latin typeface="Segoe UI" panose="020B0502040204020203" pitchFamily="34" charset="0"/>
            </a:endParaRPr>
          </a:p>
          <a:p>
            <a:r>
              <a:rPr lang="en-GB" sz="2800" b="0" dirty="0">
                <a:latin typeface="Segoe UI" panose="020B0502040204020203" pitchFamily="34" charset="0"/>
              </a:rPr>
              <a:t>Password:</a:t>
            </a:r>
            <a:r>
              <a:rPr lang="en-GB" sz="2800" dirty="0">
                <a:latin typeface="Segoe UI" panose="020B0502040204020203" pitchFamily="34" charset="0"/>
              </a:rPr>
              <a:t> Pa55w.rd</a:t>
            </a:r>
            <a:endParaRPr lang="en-GB" sz="2800" b="0" dirty="0">
              <a:latin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788" y="6163356"/>
            <a:ext cx="48562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800" dirty="0" smtClean="0">
                <a:latin typeface="Segoe UI" panose="020B0502040204020203" pitchFamily="34" charset="0"/>
              </a:rPr>
              <a:t>Estimated Time: 45 minutes</a:t>
            </a:r>
            <a:endParaRPr lang="en-GB" sz="2800" dirty="0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139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32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ab Scenario8607072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Scenario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8788" y="1021215"/>
            <a:ext cx="8119156" cy="18158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800"/>
              </a:spcAft>
            </a:pPr>
            <a:r>
              <a:rPr lang="en-GB" sz="2800" b="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need to create a set of stored procedures to support a new reporting application. The procedures will be created within a new Reports schema.</a:t>
            </a:r>
            <a:endParaRPr lang="en-GB" sz="2800" b="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795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b8c125e-fda8-4f71-8c46-4c5b0f0f35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Review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lab, you learned how to create a stored procedure. You also learned how to change the execution context of a stored procedure and create a parameterized stored procedure.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976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dule_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Review and Takeaways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Best Practice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343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Stored Procedure?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3840" y="895955"/>
            <a:ext cx="8119156" cy="5742840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sz="2400" b="0" kern="0" dirty="0">
                <a:solidFill>
                  <a:srgbClr val="000000"/>
                </a:solidFill>
              </a:rPr>
              <a:t>When applications interact with SQL Server, there are two basic ways to execute Transact-SQL code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Every statement can be issued directly by the application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Groups of statements can be stored on the server as stored procedures and given a name—the application then calls the procedures by name</a:t>
            </a:r>
          </a:p>
          <a:p>
            <a:pPr lvl="0"/>
            <a:r>
              <a:rPr lang="en-GB" sz="2400" b="0" kern="0" dirty="0">
                <a:solidFill>
                  <a:srgbClr val="000000"/>
                </a:solidFill>
              </a:rPr>
              <a:t>Stored procedures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Are similar to procedures or methods in other languages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Can have input parameters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Can have output parameters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Can return sets of rows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Are executed by the EXECUTE Transact-SQL statement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Can be created in managed code or </a:t>
            </a:r>
            <a:r>
              <a:rPr lang="en-GB" sz="2000" b="0" kern="0" dirty="0" smtClean="0">
                <a:solidFill>
                  <a:srgbClr val="000000"/>
                </a:solidFill>
              </a:rPr>
              <a:t>Transact-SQL</a:t>
            </a:r>
            <a:endParaRPr lang="en-GB" sz="2000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587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Stored Procedures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4"/>
            <a:ext cx="8119156" cy="5676147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sz="2400" b="0" kern="0" dirty="0">
                <a:solidFill>
                  <a:srgbClr val="000000"/>
                </a:solidFill>
              </a:rPr>
              <a:t>Can enhance the security of an application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Users can be given permission to execute a stored procedure without permission to the objects that it accesses</a:t>
            </a:r>
          </a:p>
          <a:p>
            <a:pPr lvl="0"/>
            <a:r>
              <a:rPr lang="en-GB" sz="2400" b="0" kern="0" dirty="0">
                <a:solidFill>
                  <a:srgbClr val="000000"/>
                </a:solidFill>
              </a:rPr>
              <a:t>Enables modular programming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Create once, but call many times and from many applications</a:t>
            </a:r>
          </a:p>
          <a:p>
            <a:pPr lvl="0"/>
            <a:r>
              <a:rPr lang="en-GB" sz="2400" b="0" kern="0" dirty="0">
                <a:solidFill>
                  <a:srgbClr val="000000"/>
                </a:solidFill>
              </a:rPr>
              <a:t>Enables the delayed binding of objects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Can create a stored procedure that references a database object that does not exist yet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Can avoid the need for ordering in object creation</a:t>
            </a:r>
          </a:p>
          <a:p>
            <a:pPr lvl="0"/>
            <a:r>
              <a:rPr lang="en-GB" sz="2400" b="0" kern="0" dirty="0">
                <a:solidFill>
                  <a:srgbClr val="000000"/>
                </a:solidFill>
              </a:rPr>
              <a:t>Can improve performance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A single statement requested across the network can execute 100s of lines of Transact-SQL code</a:t>
            </a:r>
          </a:p>
          <a:p>
            <a:pPr lvl="1"/>
            <a:r>
              <a:rPr lang="en-GB" sz="2000" b="0" kern="0" dirty="0">
                <a:solidFill>
                  <a:srgbClr val="000000"/>
                </a:solidFill>
              </a:rPr>
              <a:t>Better opportunities for execution plan </a:t>
            </a:r>
            <a:r>
              <a:rPr lang="en-GB" sz="2000" b="0" kern="0" dirty="0" smtClean="0">
                <a:solidFill>
                  <a:srgbClr val="000000"/>
                </a:solidFill>
              </a:rPr>
              <a:t>reuse</a:t>
            </a:r>
            <a:endParaRPr lang="en-GB" sz="2000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80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System Stored Procedures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68808"/>
            <a:ext cx="8119156" cy="5676147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b="0" kern="0" dirty="0">
                <a:solidFill>
                  <a:srgbClr val="000000"/>
                </a:solidFill>
              </a:rPr>
              <a:t>A large number of system stored procedures are supplied with SQL Server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Two basic types of system stored procedure</a:t>
            </a:r>
          </a:p>
          <a:p>
            <a:pPr lvl="1"/>
            <a:r>
              <a:rPr lang="en-GB" kern="0" dirty="0">
                <a:solidFill>
                  <a:srgbClr val="000000"/>
                </a:solidFill>
              </a:rPr>
              <a:t>System stored procedures</a:t>
            </a:r>
            <a:r>
              <a:rPr lang="en-GB" b="0" kern="0" dirty="0">
                <a:solidFill>
                  <a:srgbClr val="000000"/>
                </a:solidFill>
              </a:rPr>
              <a:t>: typically used for administrative purposes either to configure servers, databases, or objects, or to view information about them</a:t>
            </a:r>
          </a:p>
          <a:p>
            <a:pPr lvl="1"/>
            <a:r>
              <a:rPr lang="en-GB" kern="0" dirty="0">
                <a:solidFill>
                  <a:srgbClr val="000000"/>
                </a:solidFill>
              </a:rPr>
              <a:t>System extended stored procedures</a:t>
            </a:r>
            <a:r>
              <a:rPr lang="en-GB" b="0" kern="0" dirty="0">
                <a:solidFill>
                  <a:srgbClr val="000000"/>
                </a:solidFill>
              </a:rPr>
              <a:t>: extend the functionality of SQL Server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Key difference is how they are coded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System stored procedures are Transact-SQL code in the master database</a:t>
            </a:r>
          </a:p>
          <a:p>
            <a:pPr lvl="1"/>
            <a:r>
              <a:rPr lang="en-GB" b="0" kern="0" dirty="0">
                <a:solidFill>
                  <a:srgbClr val="000000"/>
                </a:solidFill>
              </a:rPr>
              <a:t>System extended stored procedures are references to </a:t>
            </a:r>
            <a:r>
              <a:rPr lang="en-GB" b="0" kern="0" dirty="0" smtClean="0">
                <a:solidFill>
                  <a:srgbClr val="000000"/>
                </a:solidFill>
              </a:rPr>
              <a:t>DLLs</a:t>
            </a:r>
            <a:endParaRPr lang="en-GB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69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b24d49-be88-4f50-b635-7a06cfff8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Statements Not Permitted in Stored Procedures</a:t>
            </a:r>
            <a:endParaRPr lang="en-GB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b="0" kern="0" dirty="0">
                <a:solidFill>
                  <a:srgbClr val="000000"/>
                </a:solidFill>
              </a:rPr>
              <a:t>Some Transact-SQL statements are not allowed:</a:t>
            </a:r>
          </a:p>
          <a:p>
            <a:pPr lvl="2"/>
            <a:r>
              <a:rPr lang="en-GB" b="0" kern="0" dirty="0">
                <a:solidFill>
                  <a:srgbClr val="000000"/>
                </a:solidFill>
              </a:rPr>
              <a:t>CREATE AGGREGATE </a:t>
            </a:r>
          </a:p>
          <a:p>
            <a:pPr lvl="2"/>
            <a:r>
              <a:rPr lang="en-GB" b="0" kern="0" dirty="0">
                <a:solidFill>
                  <a:srgbClr val="000000"/>
                </a:solidFill>
              </a:rPr>
              <a:t>CREATE DEFAULT </a:t>
            </a:r>
          </a:p>
          <a:p>
            <a:pPr lvl="2"/>
            <a:r>
              <a:rPr lang="en-GB" b="0" kern="0" dirty="0">
                <a:solidFill>
                  <a:srgbClr val="000000"/>
                </a:solidFill>
              </a:rPr>
              <a:t>CREATE or ALTER FUNCTION </a:t>
            </a:r>
          </a:p>
          <a:p>
            <a:pPr lvl="2"/>
            <a:r>
              <a:rPr lang="en-GB" b="0" kern="0" dirty="0">
                <a:solidFill>
                  <a:srgbClr val="000000"/>
                </a:solidFill>
              </a:rPr>
              <a:t>CREATE or ALTER PROCEDURE </a:t>
            </a:r>
          </a:p>
          <a:p>
            <a:pPr lvl="2"/>
            <a:r>
              <a:rPr lang="en-GB" b="0" kern="0" dirty="0">
                <a:solidFill>
                  <a:srgbClr val="000000"/>
                </a:solidFill>
              </a:rPr>
              <a:t>SET PARSEONLY </a:t>
            </a:r>
          </a:p>
          <a:p>
            <a:pPr lvl="2"/>
            <a:r>
              <a:rPr lang="en-GB" b="0" kern="0" dirty="0">
                <a:solidFill>
                  <a:srgbClr val="000000"/>
                </a:solidFill>
              </a:rPr>
              <a:t>SET SHOWPLAN TEXT </a:t>
            </a:r>
          </a:p>
          <a:p>
            <a:pPr lvl="2"/>
            <a:r>
              <a:rPr lang="en-GB" b="0" kern="0" dirty="0">
                <a:solidFill>
                  <a:srgbClr val="000000"/>
                </a:solidFill>
              </a:rPr>
              <a:t>USE databasename </a:t>
            </a:r>
          </a:p>
          <a:p>
            <a:pPr lvl="2"/>
            <a:r>
              <a:rPr lang="en-GB" b="0" kern="0" dirty="0">
                <a:solidFill>
                  <a:srgbClr val="000000"/>
                </a:solidFill>
              </a:rPr>
              <a:t>CREATE RULE </a:t>
            </a:r>
          </a:p>
          <a:p>
            <a:pPr lvl="2"/>
            <a:r>
              <a:rPr lang="en-GB" b="0" kern="0" dirty="0">
                <a:solidFill>
                  <a:srgbClr val="000000"/>
                </a:solidFill>
              </a:rPr>
              <a:t>CREATE SCHEMA </a:t>
            </a:r>
          </a:p>
          <a:p>
            <a:pPr lvl="2"/>
            <a:r>
              <a:rPr lang="en-GB" b="0" kern="0" dirty="0">
                <a:solidFill>
                  <a:srgbClr val="000000"/>
                </a:solidFill>
              </a:rPr>
              <a:t>CREATE or ALTER TRIGGER </a:t>
            </a:r>
          </a:p>
          <a:p>
            <a:pPr lvl="2"/>
            <a:r>
              <a:rPr lang="en-GB" b="0" kern="0" dirty="0">
                <a:solidFill>
                  <a:srgbClr val="000000"/>
                </a:solidFill>
              </a:rPr>
              <a:t>CREATE or ALTER VIEW </a:t>
            </a:r>
          </a:p>
          <a:p>
            <a:pPr lvl="2"/>
            <a:r>
              <a:rPr lang="en-GB" b="0" kern="0" dirty="0">
                <a:solidFill>
                  <a:srgbClr val="000000"/>
                </a:solidFill>
              </a:rPr>
              <a:t>SET SHOWPLAN ALL or SET SHOWPLAN XML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21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1b8e45c-5fba-47f5-a67f-a3f1ee3674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Demonstration: Working with System Stored Procedures and Extended Stored Procedures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b="0" kern="0" dirty="0">
                <a:solidFill>
                  <a:srgbClr val="000000"/>
                </a:solidFill>
              </a:rPr>
              <a:t>In this demonstration, you will see how to: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Execute system stored procedures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05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2: Working with Stored Procedures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Creating a Stored Procedure
Executing a Stored Procedure
Altering a Stored Procedure
Dropping a Stored Procedure
Stored Procedures Error Handling
Transaction Handling
Stored Procedure Dependencies
Guidelines for Creating Stored Procedures
Obfuscating Stored Procedures
Demonstration: Stored Procedures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521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17</TotalTime>
  <Words>3140</Words>
  <Application>Microsoft Office PowerPoint</Application>
  <PresentationFormat>On-screen Show (4:3)</PresentationFormat>
  <Paragraphs>444</Paragraphs>
  <Slides>36</Slides>
  <Notes>36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Calibri</vt:lpstr>
      <vt:lpstr>Wingdings</vt:lpstr>
      <vt:lpstr>SimSun</vt:lpstr>
      <vt:lpstr>Verdana</vt:lpstr>
      <vt:lpstr>Times New Roman</vt:lpstr>
      <vt:lpstr>Mangal</vt:lpstr>
      <vt:lpstr>Segoe</vt:lpstr>
      <vt:lpstr>Segoe UI</vt:lpstr>
      <vt:lpstr>Symbol</vt:lpstr>
      <vt:lpstr>Arial</vt:lpstr>
      <vt:lpstr>NG_MOC_Core_ModuleNew2</vt:lpstr>
      <vt:lpstr>Module 9</vt:lpstr>
      <vt:lpstr>Module Overview</vt:lpstr>
      <vt:lpstr>Lesson 1: Introduction to Stored Procedures</vt:lpstr>
      <vt:lpstr>What Is a Stored Procedure?</vt:lpstr>
      <vt:lpstr>Benefits of Stored Procedures</vt:lpstr>
      <vt:lpstr>Working with System Stored Procedures</vt:lpstr>
      <vt:lpstr>Statements Not Permitted in Stored Procedures</vt:lpstr>
      <vt:lpstr>Demonstration: Working with System Stored Procedures and Extended Stored Procedures</vt:lpstr>
      <vt:lpstr>Lesson 2: Working with Stored Procedures</vt:lpstr>
      <vt:lpstr>Creating a Stored Procedure</vt:lpstr>
      <vt:lpstr>Executing a Stored Procedure</vt:lpstr>
      <vt:lpstr>Altering a Stored Procedure</vt:lpstr>
      <vt:lpstr>Dropping a Stored Procedure</vt:lpstr>
      <vt:lpstr>Stored Procedures Error Handling</vt:lpstr>
      <vt:lpstr>Transaction Handling</vt:lpstr>
      <vt:lpstr>Stored Procedure Dependencies</vt:lpstr>
      <vt:lpstr>Guidelines for Creating Stored Procedures</vt:lpstr>
      <vt:lpstr>Obfuscating Stored Procedures</vt:lpstr>
      <vt:lpstr>Demonstration: Stored Procedures</vt:lpstr>
      <vt:lpstr>PowerPoint Presentation</vt:lpstr>
      <vt:lpstr>Lesson 3: Implementing Parameterized Stored Procedures</vt:lpstr>
      <vt:lpstr>Working with Parameterized Stored Procedures</vt:lpstr>
      <vt:lpstr>Using Input Parameters</vt:lpstr>
      <vt:lpstr>Using Output Parameters</vt:lpstr>
      <vt:lpstr>Parameter Sniffing and Performance</vt:lpstr>
      <vt:lpstr>Lesson 4: Controlling Execution Context</vt:lpstr>
      <vt:lpstr>Controlling Executing Context</vt:lpstr>
      <vt:lpstr>The EXECUTE AS Clause</vt:lpstr>
      <vt:lpstr>Viewing Execution Context</vt:lpstr>
      <vt:lpstr>Demonstration: Viewing Execution Context</vt:lpstr>
      <vt:lpstr>PowerPoint Presentation</vt:lpstr>
      <vt:lpstr>Lab: Designing and Implementing Stored Procedures</vt:lpstr>
      <vt:lpstr>PowerPoint Presentation</vt:lpstr>
      <vt:lpstr>Lab Scenario</vt:lpstr>
      <vt:lpstr>Lab Review</vt:lpstr>
      <vt:lpstr>Module Review and Takeaways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9</dc:title>
  <dc:creator>Richard Strange</dc:creator>
  <cp:lastModifiedBy>Richard Strange</cp:lastModifiedBy>
  <cp:revision>4</cp:revision>
  <dcterms:created xsi:type="dcterms:W3CDTF">2017-11-24T11:50:20Z</dcterms:created>
  <dcterms:modified xsi:type="dcterms:W3CDTF">2017-11-24T16:25:21Z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CD63ED9A-7C04-454D-B88D-3851D3601379</vt:lpwstr>
  </property>
  <property fmtid="{D5CDD505-2E9C-101B-9397-08002B2CF9AE}" pid="3" name="ArticulatePath">
    <vt:lpwstr>20762C_09</vt:lpwstr>
  </property>
</Properties>
</file>