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0"/>
  </p:notesMasterIdLst>
  <p:handoutMasterIdLst>
    <p:handoutMasterId r:id="rId61"/>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5" r:id="rId34"/>
    <p:sldId id="366" r:id="rId35"/>
    <p:sldId id="367" r:id="rId36"/>
    <p:sldId id="368" r:id="rId37"/>
    <p:sldId id="369" r:id="rId38"/>
    <p:sldId id="370"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29" r:id="rId5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8" autoAdjust="0"/>
    <p:restoredTop sz="84476" autoAdjust="0"/>
  </p:normalViewPr>
  <p:slideViewPr>
    <p:cSldViewPr snapToGrid="0" snapToObjects="1">
      <p:cViewPr varScale="1">
        <p:scale>
          <a:sx n="133" d="100"/>
          <a:sy n="133" d="100"/>
        </p:scale>
        <p:origin x="2934" y="132"/>
      </p:cViewPr>
      <p:guideLst>
        <p:guide orient="horz" pos="4104"/>
        <p:guide pos="1824"/>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In most DBMSs, data integrity controls can be built into the physical structure of the fields and controls enforced by the DBMS on those fields. SQL has constructs to enforce these rules, as we saw Chapter 7. </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The data type enforces one form of data integrity control because it may limit the type of data (numeric or character) and the length of a field value. Others include default values, allowable ranges of values, whether or not a value is required (null value controls), and enforcing relationships and their cardinality constraints via primary-to-foreign key matchups.</a:t>
            </a:r>
          </a:p>
          <a:p>
            <a:endParaRPr lang="en-US" altLang="en-US" sz="1200" b="0" i="0" u="none" strike="noStrike" kern="1200" cap="none" baseline="0" dirty="0">
              <a:solidFill>
                <a:schemeClr val="tx1"/>
              </a:solidFill>
              <a:latin typeface="Times New Roman" pitchFamily="18" charset="0"/>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Sarbanes-Oxley Act (SOX) legislates importance of financial data integrity.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4412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Of the three, sensitivity testing is the most complex, requiring the most sophisticated programming. This programming can be done within the capabilities of a DBMS, without requiring external applications to do the programming. </a:t>
            </a:r>
            <a:r>
              <a:rPr lang="en-US" sz="1200" b="0" i="0" u="none" strike="noStrike" kern="1200" cap="none" baseline="0" dirty="0">
                <a:solidFill>
                  <a:schemeClr val="tx1"/>
                </a:solidFill>
                <a:latin typeface="Times New Roman" pitchFamily="18" charset="0"/>
                <a:ea typeface="Arial"/>
                <a:cs typeface="Arial" charset="0"/>
                <a:sym typeface="Arial"/>
              </a:rPr>
              <a:t>Modern DBMSs have sophisticated programming capabilities, such as case expressions, user-defined functions, and triggers through which complex logic can be performed. </a:t>
            </a:r>
            <a:endParaRPr lang="en-US" altLang="en-US" sz="1200" b="0" i="0" u="none" strike="noStrike" kern="1200" cap="none" baseline="0" dirty="0">
              <a:solidFill>
                <a:schemeClr val="tx1"/>
              </a:solidFill>
              <a:latin typeface="Times New Roman" pitchFamily="18" charset="0"/>
              <a:cs typeface="Arial" charset="0"/>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439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It might seem counterintuitive that a database designer would want to </a:t>
            </a:r>
            <a:r>
              <a:rPr lang="en-US" altLang="en-US" dirty="0" err="1">
                <a:cs typeface="Arial" pitchFamily="34" charset="0"/>
              </a:rPr>
              <a:t>denormalize</a:t>
            </a:r>
            <a:r>
              <a:rPr lang="en-US" altLang="en-US" dirty="0">
                <a:cs typeface="Arial" pitchFamily="34" charset="0"/>
              </a:rPr>
              <a:t> a previously normalized (well structured) set of relations. After all, we</a:t>
            </a:r>
            <a:r>
              <a:rPr lang="en-US" altLang="en-US" baseline="0" dirty="0">
                <a:cs typeface="Arial" pitchFamily="34" charset="0"/>
              </a:rPr>
              <a:t> spent considerable effort towards conceptual modeling (E-R/ EER) in order to ensure well-structured logical design. And, when faced with poorly structured relations, we normalized them in our logical design. Why </a:t>
            </a:r>
            <a:r>
              <a:rPr lang="en-US" altLang="en-US" baseline="0" dirty="0" err="1">
                <a:cs typeface="Arial" pitchFamily="34" charset="0"/>
              </a:rPr>
              <a:t>denormalize</a:t>
            </a:r>
            <a:r>
              <a:rPr lang="en-US" altLang="en-US" baseline="0" dirty="0">
                <a:cs typeface="Arial" pitchFamily="34" charset="0"/>
              </a:rPr>
              <a:t> now?</a:t>
            </a:r>
          </a:p>
          <a:p>
            <a:pPr eaLnBrk="1" hangingPunct="1"/>
            <a:endParaRPr lang="en-US" altLang="en-US" baseline="0" dirty="0">
              <a:cs typeface="Arial" pitchFamily="34" charset="0"/>
            </a:endParaRPr>
          </a:p>
          <a:p>
            <a:pPr eaLnBrk="1" hangingPunct="1"/>
            <a:r>
              <a:rPr lang="en-US" altLang="en-US" baseline="0" dirty="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it makes sense to, in a controlled way, back off from perfect normalization. In the next few slides, we’ll see some examples.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483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One-to-one relationships</a:t>
            </a:r>
            <a:r>
              <a:rPr lang="en-US" altLang="en-US" baseline="0" dirty="0">
                <a:cs typeface="Arial" pitchFamily="34" charset="0"/>
              </a:rPr>
              <a:t> are good candidates for denormalization, such as this example of students with applications. </a:t>
            </a:r>
          </a:p>
          <a:p>
            <a:pPr eaLnBrk="1" hangingPunct="1"/>
            <a:endParaRPr lang="en-US" altLang="en-US" baseline="0" dirty="0">
              <a:cs typeface="Arial" pitchFamily="34" charset="0"/>
            </a:endParaRPr>
          </a:p>
          <a:p>
            <a:pPr eaLnBrk="1" hangingPunct="1"/>
            <a:r>
              <a:rPr lang="en-US" altLang="en-US" baseline="0" dirty="0">
                <a:cs typeface="Arial" pitchFamily="34" charset="0"/>
              </a:rPr>
              <a:t>Note that from this diagram we know that not all students have applications. </a:t>
            </a:r>
          </a:p>
          <a:p>
            <a:pPr eaLnBrk="1" hangingPunct="1"/>
            <a:r>
              <a:rPr lang="en-US" altLang="en-US" baseline="0" dirty="0">
                <a:cs typeface="Arial" pitchFamily="34" charset="0"/>
              </a:rPr>
              <a:t>Question: How do we know this?</a:t>
            </a:r>
          </a:p>
          <a:p>
            <a:pPr eaLnBrk="1" hangingPunct="1"/>
            <a:r>
              <a:rPr lang="en-US" altLang="en-US" baseline="0" dirty="0">
                <a:cs typeface="Arial" pitchFamily="34" charset="0"/>
              </a:rPr>
              <a:t>Answer: The optional on the application side of the Submits relationship.</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many students may not have applications, so the application date and qualifications fields of the </a:t>
            </a:r>
            <a:r>
              <a:rPr lang="en-US" altLang="en-US" baseline="0" dirty="0" err="1">
                <a:cs typeface="Arial" pitchFamily="34" charset="0"/>
              </a:rPr>
              <a:t>denormalized</a:t>
            </a:r>
            <a:r>
              <a:rPr lang="en-US" altLang="en-US" baseline="0" dirty="0">
                <a:cs typeface="Arial" pitchFamily="34" charset="0"/>
              </a:rPr>
              <a:t> relation may not be used. This wastes space. But, as mentioned earlier, space is cheap these days.</a:t>
            </a:r>
          </a:p>
          <a:p>
            <a:pPr eaLnBrk="1" hangingPunct="1"/>
            <a:endParaRPr lang="en-US" altLang="en-US" baseline="0" dirty="0">
              <a:cs typeface="Arial" pitchFamily="34" charset="0"/>
            </a:endParaRPr>
          </a:p>
          <a:p>
            <a:pPr eaLnBrk="1" hangingPunct="1"/>
            <a:r>
              <a:rPr lang="en-US" altLang="en-US" baseline="0" dirty="0" err="1">
                <a:cs typeface="Arial" pitchFamily="34" charset="0"/>
              </a:rPr>
              <a:t>Denormalizing</a:t>
            </a:r>
            <a:r>
              <a:rPr lang="en-US" altLang="en-US" baseline="0" dirty="0">
                <a:cs typeface="Arial" pitchFamily="34" charset="0"/>
              </a:rPr>
              <a:t> in the 1:1 case does not, however, threaten data integrity. </a:t>
            </a:r>
          </a:p>
          <a:p>
            <a:pPr eaLnBrk="1" hangingPunct="1"/>
            <a:r>
              <a:rPr lang="en-US" altLang="en-US" baseline="0" dirty="0">
                <a:cs typeface="Arial" pitchFamily="34" charset="0"/>
              </a:rPr>
              <a:t>Question: Why?</a:t>
            </a:r>
          </a:p>
          <a:p>
            <a:pPr eaLnBrk="1" hangingPunct="1"/>
            <a:r>
              <a:rPr lang="en-US" altLang="en-US" baseline="0" dirty="0">
                <a:cs typeface="Arial" pitchFamily="34" charset="0"/>
              </a:rPr>
              <a:t>Answer: It’s a 1:1 relationship, so there won’t be multiple records with the same student ID and campus address.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114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Here is the case of a many-to-many relationship</a:t>
            </a:r>
            <a:r>
              <a:rPr lang="en-US" altLang="en-US" baseline="0" dirty="0">
                <a:cs typeface="Arial" pitchFamily="34" charset="0"/>
              </a:rPr>
              <a:t> between vendors and items, which results in three tables (relations). </a:t>
            </a:r>
            <a:r>
              <a:rPr lang="en-US" altLang="en-US" baseline="0" dirty="0" err="1">
                <a:cs typeface="Arial" pitchFamily="34" charset="0"/>
              </a:rPr>
              <a:t>Denormalizing</a:t>
            </a:r>
            <a:r>
              <a:rPr lang="en-US" altLang="en-US" baseline="0" dirty="0">
                <a:cs typeface="Arial" pitchFamily="34" charset="0"/>
              </a:rPr>
              <a:t> combines the Item and Price Quote tables into a single table called Item Quote.</a:t>
            </a:r>
          </a:p>
          <a:p>
            <a:pPr eaLnBrk="1" hangingPunct="1"/>
            <a:endParaRPr lang="en-US" altLang="en-US" baseline="0" dirty="0">
              <a:cs typeface="Arial" pitchFamily="34" charset="0"/>
            </a:endParaRPr>
          </a:p>
          <a:p>
            <a:pPr eaLnBrk="1" hangingPunct="1"/>
            <a:r>
              <a:rPr lang="en-US" altLang="en-US" baseline="0" dirty="0">
                <a:cs typeface="Arial" pitchFamily="34" charset="0"/>
              </a:rPr>
              <a:t>Question: Which attribute will wind up being duplicated in this case?</a:t>
            </a:r>
          </a:p>
          <a:p>
            <a:pPr eaLnBrk="1" hangingPunct="1"/>
            <a:r>
              <a:rPr lang="en-US" altLang="en-US" baseline="0" dirty="0">
                <a:cs typeface="Arial" pitchFamily="34" charset="0"/>
              </a:rPr>
              <a:t>Answer: The item description. This means that any time the description changes, the change must be done to all item quotes unless you’re willing to tolerate inconsistencies in the item descriptions. So, in this case, there is some compromising of data integrity guarantees. Again, we do this for the sake of performance. A query involving two tables is more efficient than a query involving three.</a:t>
            </a:r>
          </a:p>
          <a:p>
            <a:pPr eaLnBrk="1" hangingPunct="1"/>
            <a:endParaRPr lang="en-US" altLang="en-US" baseline="0" dirty="0">
              <a:cs typeface="Arial" pitchFamily="34" charset="0"/>
            </a:endParaRPr>
          </a:p>
          <a:p>
            <a:pPr eaLnBrk="1" hangingPunct="1"/>
            <a:r>
              <a:rPr lang="en-US" altLang="en-US" baseline="0" dirty="0">
                <a:cs typeface="Arial" pitchFamily="34" charset="0"/>
              </a:rPr>
              <a:t>Note that the composite usage map can illustrate the demand on the extra table, and therefore can be used to justify whether or not denormalization should take place.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13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Note that denormalization</a:t>
            </a:r>
            <a:r>
              <a:rPr lang="en-US" altLang="en-US" baseline="0" dirty="0">
                <a:cs typeface="Arial" pitchFamily="34" charset="0"/>
              </a:rPr>
              <a:t> is most beneficial and least harmful in relations where there is a minimal amount of updates that would occur to the duplicated attributes. In Chapter 9, we will discuss the concept of “data warehouses”. A data warehouse is generally for the sole purpose of performing complex queries to assist with managerial decision making. These are never updated, except at specified intervals of data integration. Therefore, data warehouses are often non-normalized.</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379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You can also have combinations of Horizontal and Vertical.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r>
              <a:rPr lang="en-US" sz="1200" b="0" i="0" u="none" strike="noStrike" kern="1200" cap="none" baseline="0" dirty="0">
                <a:solidFill>
                  <a:schemeClr val="tx1"/>
                </a:solidFill>
                <a:latin typeface="Times New Roman" pitchFamily="18" charset="0"/>
                <a:ea typeface="Arial"/>
                <a:cs typeface="Arial" charset="0"/>
                <a:sym typeface="Arial"/>
              </a:rPr>
              <a:t>The previous denormalization examples all deal with combining tables to avoid doing joins. Another form of denormalization involves the creation of more tables by partitioning a relation into multiple physical tables.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In other words, we purposely duplicate (copy) relations or portions of relations and store these copies in multiple storage locations.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247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As with all physical design decisions, partitioning has its advantages and disadvantages.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174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We’ve been talking about relational database structures, involving tables,</a:t>
            </a:r>
            <a:r>
              <a:rPr lang="en-US" altLang="en-US" baseline="0" dirty="0">
                <a:cs typeface="Arial" pitchFamily="34" charset="0"/>
              </a:rPr>
              <a:t> columns, and primary and foreign keys, as if this is in fact the way data is actually stored on disk. But it is not. At the operating system level, we are always talking about files. Databases are just one kind of file. The table/column/key idea is really an abstraction. At a lower implementation level, these database files (like all physical files) are actually constructed via different file formats, which will be discussed in the next few slides.</a:t>
            </a:r>
          </a:p>
          <a:p>
            <a:pPr eaLnBrk="1" hangingPunct="1"/>
            <a:endParaRPr lang="en-US" altLang="en-US" baseline="0" dirty="0">
              <a:cs typeface="Arial"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Most database management systems store many different kinds of data in one operating system file. By an </a:t>
            </a:r>
            <a:r>
              <a:rPr lang="en-US" sz="1200" b="0" i="1" u="none" strike="noStrike" kern="1200" cap="none" baseline="0" dirty="0">
                <a:solidFill>
                  <a:schemeClr val="tx1"/>
                </a:solidFill>
                <a:latin typeface="Times New Roman" pitchFamily="18" charset="0"/>
                <a:ea typeface="Arial"/>
                <a:cs typeface="Arial" charset="0"/>
                <a:sym typeface="Arial"/>
              </a:rPr>
              <a:t>operating system file</a:t>
            </a:r>
            <a:r>
              <a:rPr lang="en-US" sz="1200" b="0" i="0" u="none" strike="noStrike" kern="1200" cap="none" baseline="0" dirty="0">
                <a:solidFill>
                  <a:schemeClr val="tx1"/>
                </a:solidFill>
                <a:latin typeface="Times New Roman" pitchFamily="18" charset="0"/>
                <a:ea typeface="Arial"/>
                <a:cs typeface="Arial" charset="0"/>
                <a:sym typeface="Arial"/>
              </a:rPr>
              <a:t>, we mean a named file that would appear on a disk directory listing (e.g., a listing of the files in a folder on the C: drive of your personal computer).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939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file organization is a technique for physically arranging the records of a file on secondary storage devices. Typical</a:t>
            </a:r>
            <a:r>
              <a:rPr lang="en-US" altLang="en-US" baseline="0" dirty="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a:cs typeface="Arial" pitchFamily="34" charset="0"/>
            </a:endParaRPr>
          </a:p>
          <a:p>
            <a:pPr eaLnBrk="1" hangingPunct="1"/>
            <a:r>
              <a:rPr lang="en-US" altLang="en-US" dirty="0">
                <a:cs typeface="Arial" pitchFamily="34" charset="0"/>
              </a:rPr>
              <a:t>With modern relational DBMSs, you don’t need to design file organizations, but you may be allowed to select an organization and its parameters for a table or physical file. Here are some factors to consider.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621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Much of the input to the physical design comes from outputs from requirements analysis</a:t>
            </a:r>
            <a:r>
              <a:rPr lang="en-US" baseline="0" dirty="0"/>
              <a:t> and logical design. Others stem from business security concerns and regulatory compliance, while still others stem from predictions of demand and performance analysis.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86769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In essence, when data is arranged sequentially, you can cut the search space in half each time you look. For example, suppose you wanted to find the Flyers? First, look at the middle item the list (suppose it was Hoosiers). Since Flyers come before Hoosiers, you know it has to be in the group before Hoosiers. So, then look in the middle of that group (suppose this item was Devils. At this point, you know it has to be between Devils and Hoosiers. </a:t>
            </a:r>
            <a:endParaRPr lang="en-US" altLang="en-US" dirty="0">
              <a:cs typeface="Arial" pitchFamily="34" charset="0"/>
            </a:endParaRPr>
          </a:p>
          <a:p>
            <a:pPr eaLnBrk="1" hangingPunct="1"/>
            <a:endParaRPr lang="en-US" altLang="en-US" dirty="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So, the speed of accessing a desired record (knowing the primary key) in a sequential</a:t>
            </a:r>
            <a:r>
              <a:rPr lang="en-US" altLang="en-US" baseline="0" dirty="0">
                <a:cs typeface="Arial" pitchFamily="34" charset="0"/>
              </a:rPr>
              <a:t> file</a:t>
            </a:r>
            <a:r>
              <a:rPr lang="en-US" altLang="en-US" dirty="0">
                <a:cs typeface="Arial" pitchFamily="34" charset="0"/>
              </a:rPr>
              <a:t> is much, much faster than accessing</a:t>
            </a:r>
            <a:r>
              <a:rPr lang="en-US" altLang="en-US" baseline="0" dirty="0">
                <a:cs typeface="Arial" pitchFamily="34" charset="0"/>
              </a:rPr>
              <a:t> it in an unordered file (heap).</a:t>
            </a:r>
            <a:endParaRPr lang="en-US" altLang="en-US" dirty="0">
              <a:cs typeface="Arial" pitchFamily="34" charset="0"/>
            </a:endParaRPr>
          </a:p>
          <a:p>
            <a:pPr eaLnBrk="1" hangingPunct="1"/>
            <a:endParaRPr lang="en-US" altLang="en-US" dirty="0">
              <a:cs typeface="Arial" pitchFamily="34" charset="0"/>
            </a:endParaRPr>
          </a:p>
          <a:p>
            <a:pPr eaLnBrk="1" hangingPunct="1"/>
            <a:r>
              <a:rPr lang="en-US" altLang="en-US" dirty="0">
                <a:cs typeface="Arial" pitchFamily="34" charset="0"/>
              </a:rPr>
              <a:t>But, sequential file organization always requires data to be sorted</a:t>
            </a:r>
            <a:r>
              <a:rPr lang="en-US" altLang="en-US" baseline="0" dirty="0">
                <a:cs typeface="Arial" pitchFamily="34" charset="0"/>
              </a:rPr>
              <a:t>. Therefore, such a file must be resorted every time new items are inserted, or if any existing items are changed. So, the speed of access comes with a significant maintenance cost.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8728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In an indexed file organization, the records are stored either </a:t>
            </a:r>
            <a:r>
              <a:rPr lang="en-US" altLang="en-US" b="1" dirty="0">
                <a:cs typeface="Arial" pitchFamily="34" charset="0"/>
              </a:rPr>
              <a:t>sequentially</a:t>
            </a:r>
            <a:r>
              <a:rPr lang="en-US" altLang="en-US" dirty="0">
                <a:cs typeface="Arial" pitchFamily="34" charset="0"/>
              </a:rPr>
              <a:t> or </a:t>
            </a:r>
            <a:r>
              <a:rPr lang="en-US" altLang="en-US" b="1" dirty="0">
                <a:cs typeface="Arial" pitchFamily="34" charset="0"/>
              </a:rPr>
              <a:t>nonsequentially</a:t>
            </a:r>
            <a:r>
              <a:rPr lang="en-US" altLang="en-US" dirty="0">
                <a:cs typeface="Arial" pitchFamily="34" charset="0"/>
              </a:rPr>
              <a:t>, and an index is created that allows the application software to locate individual records (see Figure 8-7b). </a:t>
            </a:r>
            <a:r>
              <a:rPr lang="en-US" altLang="en-US" b="1" dirty="0">
                <a:cs typeface="Arial" pitchFamily="34" charset="0"/>
              </a:rPr>
              <a:t>Like a card catalog in a library, an index is a table that is used to determine in a file the location of records </a:t>
            </a:r>
            <a:r>
              <a:rPr lang="en-US" altLang="en-US" dirty="0">
                <a:cs typeface="Arial" pitchFamily="34" charset="0"/>
              </a:rPr>
              <a:t>that satisfy some condition. </a:t>
            </a:r>
            <a:r>
              <a:rPr lang="en-US" altLang="en-US" b="1" dirty="0">
                <a:cs typeface="Arial" pitchFamily="34" charset="0"/>
              </a:rPr>
              <a:t>Each index entry matches a key value with one or more records</a:t>
            </a:r>
            <a:r>
              <a:rPr lang="en-US" altLang="en-US" dirty="0">
                <a:cs typeface="Arial" pitchFamily="34" charset="0"/>
              </a:rPr>
              <a:t>. </a:t>
            </a:r>
            <a:r>
              <a:rPr lang="en-US" altLang="en-US" b="1" dirty="0">
                <a:cs typeface="Arial" pitchFamily="34" charset="0"/>
              </a:rPr>
              <a:t>An index can point to unique records (a primary key index, such as on the </a:t>
            </a:r>
            <a:r>
              <a:rPr lang="en-US" altLang="en-US" b="1" dirty="0" err="1">
                <a:cs typeface="Arial" pitchFamily="34" charset="0"/>
              </a:rPr>
              <a:t>ProductID</a:t>
            </a:r>
            <a:r>
              <a:rPr lang="en-US" altLang="en-US" b="1" dirty="0">
                <a:cs typeface="Arial" pitchFamily="34" charset="0"/>
              </a:rPr>
              <a:t> field of a product record) or to potentially more than one record</a:t>
            </a:r>
            <a:r>
              <a:rPr lang="en-US" altLang="en-US" dirty="0">
                <a:cs typeface="Arial" pitchFamily="34" charset="0"/>
              </a:rPr>
              <a:t>. An index that allows each entry to point to more than one record is called a secondary key index.</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2897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An advantage of the indexed file organization over the sequential is that it is easier to insert and delete data. Because</a:t>
            </a:r>
            <a:r>
              <a:rPr lang="en-US" altLang="en-US" baseline="0" dirty="0">
                <a:cs typeface="Arial" pitchFamily="34" charset="0"/>
              </a:rPr>
              <a:t>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baseline="0" dirty="0">
              <a:cs typeface="Arial" pitchFamily="34" charset="0"/>
            </a:endParaRPr>
          </a:p>
          <a:p>
            <a:pPr eaLnBrk="1" hangingPunct="1"/>
            <a:r>
              <a:rPr lang="en-US" altLang="en-US" baseline="0" dirty="0">
                <a:cs typeface="Arial" pitchFamily="34" charset="0"/>
              </a:rPr>
              <a:t>The trick is indexing, and specifically keeping an optimal number of levels within the index. In this case we see two levels of indexing, below which are the </a:t>
            </a:r>
            <a:r>
              <a:rPr lang="en-US" altLang="en-US" baseline="0" dirty="0" err="1">
                <a:cs typeface="Arial" pitchFamily="34" charset="0"/>
              </a:rPr>
              <a:t>sublists</a:t>
            </a:r>
            <a:r>
              <a:rPr lang="en-US" altLang="en-US" baseline="0" dirty="0">
                <a:cs typeface="Arial" pitchFamily="34" charset="0"/>
              </a:rPr>
              <a:t> of data items.</a:t>
            </a:r>
          </a:p>
          <a:p>
            <a:pPr eaLnBrk="1" hangingPunct="1"/>
            <a:endParaRPr lang="en-US" altLang="en-US" baseline="0" dirty="0">
              <a:cs typeface="Arial" pitchFamily="34" charset="0"/>
            </a:endParaRPr>
          </a:p>
          <a:p>
            <a:pPr eaLnBrk="1" hangingPunct="1"/>
            <a:r>
              <a:rPr lang="en-US" altLang="en-US" baseline="0" dirty="0">
                <a:cs typeface="Arial"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baseline="0" dirty="0">
              <a:cs typeface="Arial" pitchFamily="34" charset="0"/>
            </a:endParaRPr>
          </a:p>
          <a:p>
            <a:pPr eaLnBrk="1" hangingPunct="1"/>
            <a:r>
              <a:rPr lang="en-US" altLang="en-US" baseline="0" dirty="0">
                <a:cs typeface="Arial" pitchFamily="34" charset="0"/>
              </a:rPr>
              <a:t>Indexed file organization is often used with attributes that are </a:t>
            </a:r>
            <a:r>
              <a:rPr lang="en-US" altLang="en-US" b="1" baseline="0" dirty="0">
                <a:cs typeface="Arial" pitchFamily="34" charset="0"/>
              </a:rPr>
              <a:t>likely to be frequently used in queries</a:t>
            </a:r>
            <a:r>
              <a:rPr lang="en-US" altLang="en-US" baseline="0" dirty="0">
                <a:cs typeface="Arial" pitchFamily="34" charset="0"/>
              </a:rPr>
              <a:t>. Part of the physical design process involves choosing which columns of a table to index, as we’ll see later.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0552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hashing algorithm is a routine that converts a primary key value into a record address. Although there are several variations of hashed files, in most cases the records are located nonsequentially, as dictated by the hashing algorithm. Thus, sequential data processing is impractical.</a:t>
            </a:r>
          </a:p>
          <a:p>
            <a:pPr eaLnBrk="1" hangingPunct="1"/>
            <a:endParaRPr lang="en-US" altLang="en-US" dirty="0">
              <a:cs typeface="Arial" pitchFamily="34" charset="0"/>
            </a:endParaRPr>
          </a:p>
          <a:p>
            <a:pPr eaLnBrk="1" hangingPunct="1"/>
            <a:r>
              <a:rPr lang="en-US" altLang="en-US" dirty="0">
                <a:cs typeface="Arial" pitchFamily="34" charset="0"/>
              </a:rPr>
              <a:t>A typical hashing algorithm uses the technique of dividing each primary key value by a suitable </a:t>
            </a:r>
            <a:r>
              <a:rPr lang="en-US" altLang="en-US" b="1" dirty="0">
                <a:cs typeface="Arial" pitchFamily="34" charset="0"/>
              </a:rPr>
              <a:t>prime number </a:t>
            </a:r>
            <a:r>
              <a:rPr lang="en-US" altLang="en-US" dirty="0">
                <a:cs typeface="Arial" pitchFamily="34" charset="0"/>
              </a:rPr>
              <a:t>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a:t>
            </a:r>
            <a:r>
              <a:rPr lang="en-US" altLang="en-US" baseline="0" dirty="0">
                <a:cs typeface="Arial" pitchFamily="34" charset="0"/>
              </a:rPr>
              <a:t> </a:t>
            </a:r>
            <a:r>
              <a:rPr lang="en-US" altLang="en-US" dirty="0">
                <a:cs typeface="Arial" pitchFamily="34" charset="0"/>
              </a:rPr>
              <a:t>12396. When we divide this number by 997, the remainder is 432. Thus, this record is stored at location 432 in the file.</a:t>
            </a:r>
          </a:p>
          <a:p>
            <a:pPr eaLnBrk="1" hangingPunct="1"/>
            <a:endParaRPr lang="en-US" altLang="en-US" dirty="0">
              <a:cs typeface="Arial" pitchFamily="34" charset="0"/>
            </a:endParaRPr>
          </a:p>
          <a:p>
            <a:pPr eaLnBrk="1" hangingPunct="1"/>
            <a:r>
              <a:rPr lang="en-US" altLang="en-US" dirty="0">
                <a:cs typeface="Arial" pitchFamily="34" charset="0"/>
              </a:rPr>
              <a:t>Hashing algorithms could potentially map two different primary keys to the same location. If that happens, there will be a list at that location, similar to the lists in the indexed file organization described earlier.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7084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Clustering records is best used when the records are fairly static, as in a data warehouse. When records are frequently added, deleted, and changed, wasted space can arise; it may be difficult to locate related records close to one another after the initial loading of records, which defines the clusters. Clustering is, however, one option a file designer has to improve the performance of tables that are frequently used together in the same queries and reports.</a:t>
            </a:r>
          </a:p>
          <a:p>
            <a:pPr eaLnBrk="1" hangingPunct="1"/>
            <a:endParaRPr lang="en-US" altLang="en-US" dirty="0">
              <a:cs typeface="Arial" pitchFamily="34" charset="0"/>
            </a:endParaRPr>
          </a:p>
          <a:p>
            <a:pPr eaLnBrk="1" hangingPunct="1"/>
            <a:r>
              <a:rPr lang="en-US" altLang="en-US" dirty="0">
                <a:cs typeface="Arial" pitchFamily="34" charset="0"/>
              </a:rPr>
              <a:t>So,</a:t>
            </a:r>
            <a:r>
              <a:rPr lang="en-US" altLang="en-US" baseline="0" dirty="0">
                <a:cs typeface="Arial" pitchFamily="34" charset="0"/>
              </a:rPr>
              <a:t> clustering and join indexes are both done for the purpose of optimizing join queries.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960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Part of the physical design process is to decide which fields need indexing. </a:t>
            </a:r>
            <a:r>
              <a:rPr lang="en-US" b="1" dirty="0"/>
              <a:t>Primary</a:t>
            </a:r>
            <a:r>
              <a:rPr lang="en-US" b="1" baseline="0" dirty="0"/>
              <a:t> keys are normally indexed by default</a:t>
            </a:r>
            <a:r>
              <a:rPr lang="en-US" baseline="0" dirty="0"/>
              <a:t>. The database designer typically chooses which other fields to index, based on expected usage of those fields in queries and inserts. If the fields are used a lot as conditions in queries, this increases the importance of indexing. </a:t>
            </a:r>
            <a:r>
              <a:rPr lang="en-US" b="1" baseline="0" dirty="0"/>
              <a:t>But indexing comes at a cost, which involves maintaining the index</a:t>
            </a:r>
            <a:r>
              <a:rPr lang="en-US" baseline="0" dirty="0"/>
              <a:t>. Indexes are costly for fields that get updated a lot.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046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Information model is </a:t>
            </a:r>
            <a:r>
              <a:rPr lang="en-US" altLang="en-US" dirty="0">
                <a:solidFill>
                  <a:srgbClr val="990000"/>
                </a:solidFill>
                <a:cs typeface="Tahoma" pitchFamily="34" charset="0"/>
              </a:rPr>
              <a:t>a schema of the repository information.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cs typeface="Tahoma" pitchFamily="34" charset="0"/>
              </a:rPr>
              <a:t>Repository engine is software that manages the repository objects.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cs typeface="Tahoma" pitchFamily="34" charset="0"/>
              </a:rPr>
              <a:t>Repository database is where repository objects are stored.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solidFill>
                <a:srgbClr val="990000"/>
              </a:solidFill>
              <a:cs typeface="Tahoma"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Everything has an architecture,</a:t>
            </a:r>
            <a:r>
              <a:rPr lang="en-US" altLang="en-US" baseline="0" dirty="0"/>
              <a:t> including metadata management. Database administrators and data warehouse repositories use Repository Engine tools to administer the organization’s metadata.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315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All of these are DBMS features that enable a DBA</a:t>
            </a:r>
            <a:r>
              <a:rPr lang="en-US" altLang="en-US" baseline="0" dirty="0"/>
              <a:t> to implement data security in an organization’s database. We’ll discuss these in the next few slides.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2479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We discussed Views in</a:t>
            </a:r>
            <a:r>
              <a:rPr lang="en-US" altLang="en-US" baseline="0" dirty="0"/>
              <a:t> Chapter 6. We can set access privileges on these views to control which users get to see which aspects of the database. </a:t>
            </a:r>
          </a:p>
          <a:p>
            <a:pPr eaLnBrk="1" hangingPunct="1"/>
            <a:endParaRPr lang="en-US" altLang="en-US" baseline="0" dirty="0"/>
          </a:p>
          <a:p>
            <a:pPr eaLnBrk="1" hangingPunct="1"/>
            <a:r>
              <a:rPr lang="en-US" altLang="en-US" baseline="0" dirty="0"/>
              <a:t>As you can see, the integrity controls discussed in Chapter 4 also serve a security purpose.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0292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Authorization rules grant subjects</a:t>
            </a:r>
            <a:r>
              <a:rPr lang="en-US" altLang="en-US" baseline="0" dirty="0"/>
              <a:t> access to objects, specifying which actions and constraints govern the subjects’ access.</a:t>
            </a:r>
            <a:endParaRPr lang="en-US" altLang="en-US" dirty="0"/>
          </a:p>
          <a:p>
            <a:pPr eaLnBrk="1" hangingPunct="1"/>
            <a:endParaRPr lang="en-US" altLang="en-US" dirty="0"/>
          </a:p>
          <a:p>
            <a:pPr eaLnBrk="1" hangingPunct="1"/>
            <a:r>
              <a:rPr lang="en-US" altLang="en-US" dirty="0"/>
              <a:t>Subjects</a:t>
            </a:r>
            <a:r>
              <a:rPr lang="en-US" altLang="en-US" baseline="0" dirty="0"/>
              <a:t> are users or groups of users. Objects are entities in the database. Actions are the types of DML commands permitted for a given subject on a given object (SELECT, INSERT, UPDATE, DELETE). And these actions can be further constrained, based on the authorization rule.</a:t>
            </a:r>
          </a:p>
          <a:p>
            <a:pPr eaLnBrk="1" hangingPunct="1"/>
            <a:endParaRPr lang="en-US" altLang="en-US" baseline="0" dirty="0"/>
          </a:p>
          <a:p>
            <a:pPr eaLnBrk="1" hangingPunct="1"/>
            <a:r>
              <a:rPr lang="en-US" altLang="en-US" baseline="0" dirty="0"/>
              <a:t>All of these are available to the DBA to control via the DBMS software.</a:t>
            </a:r>
          </a:p>
          <a:p>
            <a:pPr eaLnBrk="1" hangingPunct="1"/>
            <a:endParaRPr lang="en-US" altLang="en-US" baseline="0" dirty="0"/>
          </a:p>
          <a:p>
            <a:pPr eaLnBrk="1" hangingPunct="1"/>
            <a:r>
              <a:rPr lang="en-US" altLang="en-US" baseline="0" dirty="0"/>
              <a:t>Here we see these rules expressed as an </a:t>
            </a:r>
            <a:r>
              <a:rPr lang="en-US" altLang="en-US" b="1" baseline="0" dirty="0"/>
              <a:t>authorization matrix</a:t>
            </a:r>
            <a:r>
              <a:rPr lang="en-US" altLang="en-US" baseline="0" dirty="0"/>
              <a:t> (figure 8-9).</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379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primary goal of physical database design is data processing efficiency.</a:t>
            </a:r>
            <a:endParaRPr lang="en-US" dirty="0"/>
          </a:p>
          <a:p>
            <a:endParaRPr lang="en-US" altLang="en-US"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The organizational role that typically has the primary responsibility for physical database design is called the database administrator (DBA). More about database administration in Chapter 12.</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4825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These </a:t>
            </a:r>
            <a:r>
              <a:rPr lang="en-US" altLang="en-US" b="1" dirty="0"/>
              <a:t>authorization</a:t>
            </a:r>
            <a:r>
              <a:rPr lang="en-US" altLang="en-US" b="1" baseline="0" dirty="0"/>
              <a:t> tables </a:t>
            </a:r>
            <a:r>
              <a:rPr lang="en-US" altLang="en-US" dirty="0"/>
              <a:t>are simplified representations of authorization</a:t>
            </a:r>
            <a:r>
              <a:rPr lang="en-US" altLang="en-US" baseline="0" dirty="0"/>
              <a:t> rules. </a:t>
            </a:r>
            <a:r>
              <a:rPr lang="en-US" altLang="en-US" dirty="0"/>
              <a:t>One is</a:t>
            </a:r>
            <a:r>
              <a:rPr lang="en-US" altLang="en-US" baseline="0" dirty="0"/>
              <a:t> for subjects and the other is for objects. </a:t>
            </a:r>
          </a:p>
          <a:p>
            <a:pPr eaLnBrk="1" hangingPunct="1"/>
            <a:endParaRPr lang="en-US" altLang="en-US" baseline="0" dirty="0"/>
          </a:p>
          <a:p>
            <a:pPr eaLnBrk="1" hangingPunct="1"/>
            <a:r>
              <a:rPr lang="en-US" altLang="en-US" baseline="0" dirty="0"/>
              <a:t>The key idea in both authorization matrices and authorization tables is that you are controlling who gets what kind of access to which data elements.</a:t>
            </a:r>
          </a:p>
          <a:p>
            <a:pPr eaLnBrk="1" hangingPunct="1"/>
            <a:endParaRPr lang="en-US" altLang="en-US" baseline="0" dirty="0"/>
          </a:p>
          <a:p>
            <a:pPr eaLnBrk="1" hangingPunct="1"/>
            <a:r>
              <a:rPr lang="en-US" altLang="en-US" baseline="0" dirty="0"/>
              <a:t>Privileges are granted for different database activities: select, insert, update, delete, alter, index, references, and procedure/function execution.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3278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Some DBMS products include encryption routines that automatically encode sensitive data when they are stored or transmitted over communications channels. For example, encryption is commonly used in electronic funds transfer (EFT) systems. Other DBMS products provide exits that allow users to code their own encryption routines.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1570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1" dirty="0"/>
              <a:t>Authentication</a:t>
            </a:r>
            <a:r>
              <a:rPr lang="en-US" altLang="en-US" dirty="0"/>
              <a:t> is not the same as </a:t>
            </a:r>
            <a:r>
              <a:rPr lang="en-US" altLang="en-US" b="1" dirty="0"/>
              <a:t>authorization</a:t>
            </a:r>
            <a:r>
              <a:rPr lang="en-US" altLang="en-US" dirty="0"/>
              <a:t>. Authorization rules specify who has what access rights to what</a:t>
            </a:r>
            <a:r>
              <a:rPr lang="en-US" altLang="en-US" baseline="0" dirty="0"/>
              <a:t> data elements. Authentication schemes are means of ensuring that a user is who he or she claims to be. </a:t>
            </a:r>
          </a:p>
          <a:p>
            <a:pPr eaLnBrk="1" hangingPunct="1"/>
            <a:endParaRPr lang="en-US" altLang="en-US" baseline="0" dirty="0"/>
          </a:p>
          <a:p>
            <a:pPr eaLnBrk="1" hangingPunct="1"/>
            <a:r>
              <a:rPr lang="en-US" altLang="en-US" baseline="0" dirty="0"/>
              <a:t>Obviously passwords are the first line of defense, but these are imperfect. It’s hard to remember multiple complex passwords, so people tend to simplify them, or worse, write them down.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4254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Smart cards, biometric, and combinations are some current means of improving</a:t>
            </a:r>
            <a:r>
              <a:rPr lang="en-US" altLang="en-US" baseline="0" dirty="0"/>
              <a:t> authentication.</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3406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Sometimes data is lost or damaged, so DBMSs include facilities for recovering from this lost. Generally this involves backing</a:t>
            </a:r>
            <a:r>
              <a:rPr lang="en-US" altLang="en-US" baseline="0" dirty="0"/>
              <a:t> data up and allowing it to be restored.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99163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We’ll talk more about the mechanics of backup-and-recovery</a:t>
            </a:r>
            <a:r>
              <a:rPr lang="en-US" altLang="en-US" baseline="0" dirty="0"/>
              <a:t> shortly.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5587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Actually, the recovery process requires both the backup</a:t>
            </a:r>
            <a:r>
              <a:rPr lang="en-US" altLang="en-US" baseline="0" dirty="0"/>
              <a:t> snapshot and the change log, as we’ll see shortly.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5343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Imagine that the database was last backed up</a:t>
            </a:r>
            <a:r>
              <a:rPr lang="en-US" altLang="en-US" baseline="0" dirty="0"/>
              <a:t> on Sunday at midnight. This means that we need all transaction/change log entries since Sunday at midnight in order to bring it up to date. We start with the backup and then repeat the database changes.</a:t>
            </a:r>
          </a:p>
          <a:p>
            <a:pPr eaLnBrk="1" hangingPunct="1"/>
            <a:endParaRPr lang="en-US" altLang="en-US" baseline="0" dirty="0"/>
          </a:p>
          <a:p>
            <a:pPr eaLnBrk="1" hangingPunct="1"/>
            <a:r>
              <a:rPr lang="en-US" altLang="en-US" baseline="0" dirty="0"/>
              <a:t>Note the difference between the transaction log and the database change log. Transaction logs are used for one form of recovery (restore/rerun) and database change logs are used for another (forward recovery).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0451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 database</a:t>
            </a:r>
            <a:r>
              <a:rPr lang="en-US" altLang="en-US" baseline="0" dirty="0"/>
              <a:t> needs to be in a quiet state in order for backup to occur. </a:t>
            </a:r>
          </a:p>
          <a:p>
            <a:pPr eaLnBrk="1" hangingPunct="1"/>
            <a:endParaRPr lang="en-US" altLang="en-US" baseline="0" dirty="0"/>
          </a:p>
          <a:p>
            <a:r>
              <a:rPr lang="en-US" sz="1200" b="0" i="0" u="none" strike="noStrike" kern="1200" cap="none" baseline="0" dirty="0">
                <a:solidFill>
                  <a:schemeClr val="tx1"/>
                </a:solidFill>
                <a:latin typeface="Times New Roman" pitchFamily="18" charset="0"/>
                <a:ea typeface="Arial"/>
                <a:cs typeface="Arial" charset="0"/>
                <a:sym typeface="Arial"/>
              </a:rPr>
              <a:t>A DBMS may perform checkpoints automatically (which is preferred) or in response to commands in user application programs. Checkpoints should be taken frequently (say, several times an hour).</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05084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Rollback is </a:t>
            </a:r>
            <a:r>
              <a:rPr lang="en-US" altLang="en-US" dirty="0">
                <a:latin typeface="PalatinoLTStd-Roman"/>
              </a:rPr>
              <a:t>t</a:t>
            </a:r>
            <a:r>
              <a:rPr lang="en-US" dirty="0">
                <a:latin typeface="PalatinoLTStd-Roman"/>
              </a:rPr>
              <a:t>he </a:t>
            </a:r>
            <a:r>
              <a:rPr lang="en-US" dirty="0" err="1">
                <a:latin typeface="PalatinoLTStd-Roman"/>
              </a:rPr>
              <a:t>backout</a:t>
            </a:r>
            <a:r>
              <a:rPr lang="en-US" dirty="0">
                <a:latin typeface="PalatinoLTStd-Roman"/>
              </a:rPr>
              <a:t>, or undo, of unwanted changes to a database. Before images of the records that have been changed are applied to the database, and the database is returned to an earlier state. Rollback is used to reverse the changes made by transactions that have been aborted, or terminated abnormally.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PalatinoLTStd-Roman"/>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Rollback is a typical means of cancelling</a:t>
            </a:r>
            <a:r>
              <a:rPr lang="en-US" altLang="en-US" baseline="0" dirty="0"/>
              <a:t> transactions when there is an error in the insert/update/deletes.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1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Physical database design forms a foundation for compliance with national and international regulations on financial reporting. Without careful physical design, an organization cannot demonstrate that its data are accurate and well protected. These listed standards, guidelines, and rules focus on corporate governance, risk assessment, and security and controls of data. For full compliance, all data integrity controls must be thoroughly documented and undergo well-documented change control procedures.</a:t>
            </a:r>
          </a:p>
          <a:p>
            <a:endParaRPr lang="en-US" altLang="en-US" sz="1200" b="0" i="0" u="none" strike="noStrike" kern="1200" cap="none" baseline="0" dirty="0">
              <a:solidFill>
                <a:schemeClr val="tx1"/>
              </a:solidFill>
              <a:latin typeface="Times New Roman" pitchFamily="18" charset="0"/>
              <a:cs typeface="Arial" charset="0"/>
              <a:sym typeface="Arial"/>
            </a:endParaRPr>
          </a:p>
          <a:p>
            <a:r>
              <a:rPr lang="en-US" sz="1200" b="0" i="0" u="none" strike="noStrike" kern="1200" cap="none" baseline="0" dirty="0">
                <a:solidFill>
                  <a:schemeClr val="dk1"/>
                </a:solidFill>
                <a:latin typeface="Arial"/>
                <a:ea typeface="Arial"/>
                <a:cs typeface="Arial"/>
                <a:sym typeface="Arial"/>
              </a:rPr>
              <a:t>The key focus of SOX audits is around three areas of control:</a:t>
            </a:r>
          </a:p>
          <a:p>
            <a:pPr lvl="1"/>
            <a:r>
              <a:rPr lang="en-US" sz="1200" b="0" i="0" u="none" strike="noStrike" kern="1200" cap="none" baseline="0" dirty="0">
                <a:solidFill>
                  <a:schemeClr val="dk1"/>
                </a:solidFill>
                <a:latin typeface="Arial"/>
                <a:ea typeface="Arial"/>
                <a:cs typeface="Arial"/>
                <a:sym typeface="Arial"/>
              </a:rPr>
              <a:t>IT change management</a:t>
            </a:r>
          </a:p>
          <a:p>
            <a:pPr lvl="1"/>
            <a:r>
              <a:rPr lang="en-US" sz="1200" b="0" i="0" u="none" strike="noStrike" kern="1200" cap="none" baseline="0" dirty="0">
                <a:solidFill>
                  <a:schemeClr val="dk1"/>
                </a:solidFill>
                <a:latin typeface="Arial"/>
                <a:ea typeface="Arial"/>
                <a:cs typeface="Arial"/>
                <a:sym typeface="Arial"/>
              </a:rPr>
              <a:t>Logical access to data</a:t>
            </a:r>
          </a:p>
          <a:p>
            <a:pPr lvl="1"/>
            <a:r>
              <a:rPr lang="en-US" sz="1200" b="0" i="0" u="none" strike="noStrike" kern="1200" cap="none" baseline="0" dirty="0">
                <a:solidFill>
                  <a:schemeClr val="dk1"/>
                </a:solidFill>
                <a:latin typeface="Arial"/>
                <a:ea typeface="Arial"/>
                <a:cs typeface="Arial"/>
                <a:sym typeface="Arial"/>
              </a:rPr>
              <a:t>IT operations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9328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Rollforward is a</a:t>
            </a:r>
            <a:r>
              <a:rPr lang="en-US" dirty="0"/>
              <a:t> technique that starts with an earlier copy of a database. After images (the results of good transactions) are applied to the database, and the database is quickly moved forward to a later state.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This approach is an alternative to restore/rerun. It is much faster and doesn’t require the</a:t>
            </a:r>
            <a:r>
              <a:rPr lang="en-US" altLang="en-US" baseline="0" dirty="0"/>
              <a:t> use of the transaction log and repetition of transactions. Instead, it makes use of database change log. Of course, this requires more up-front activity (maintaining the database change log in addition to the transaction log). But the actual recovery itself, if needed, runs much faster and with more accuracy.</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4249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In this and the next slide, we see some </a:t>
            </a:r>
            <a:r>
              <a:rPr lang="en-US" altLang="en-US" baseline="0" dirty="0"/>
              <a:t>types of failures and the best recovery techniques to use. Notice that reprocessing transactions is never a preferred option. Notice also that all these are possible because of disk mirroring, backups, and the maintenance of transaction and database change logs. All of these are techniques to make the database “fault tolerant”.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490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We create usage maps by modifying EER diagrams to include information regarding sizes of entities (e.g. numbers of instances) as well as frequencies of use of these entities. In this way, we come to an understanding of the storage needs, as well as the computational demand of the system. Usage analysis should be an ongoing activity.</a:t>
            </a:r>
          </a:p>
          <a:p>
            <a:pPr eaLnBrk="1" hangingPunct="1"/>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Data volume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Here we see an expectation of 3000 parts, subdivided into</a:t>
            </a:r>
            <a:r>
              <a:rPr lang="en-US" altLang="en-US" baseline="0" dirty="0">
                <a:cs typeface="Arial" pitchFamily="34" charset="0"/>
              </a:rPr>
              <a:t> manufactured and purchased. We also see 150 suppliers, and we see 6000 associations, each of which describe a particular supplier providing a particular purchased part (referred to in the next slides as a quotation). In essence, you can think of each entity as a table containing that number of rows (records).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Access Frequencies (per hour)</a:t>
            </a:r>
          </a:p>
          <a:p>
            <a:r>
              <a:rPr lang="en-US" sz="1200" b="0" i="0" u="none" strike="noStrike" kern="1200" cap="none" baseline="0" dirty="0">
                <a:solidFill>
                  <a:schemeClr val="tx1"/>
                </a:solidFill>
                <a:latin typeface="Times New Roman" pitchFamily="18" charset="0"/>
                <a:ea typeface="Arial"/>
                <a:cs typeface="Arial" charset="0"/>
                <a:sym typeface="Arial"/>
              </a:rPr>
              <a:t>The volume and frequency statistics are generated during the systems analysis phase of the systems development process when systems analysts are studying current and proposed data processing and business activities. The data volume statistics represent the size of the business and should be calculated assuming business growth over a period of at least several years. The access frequencies are estimated from the timing of events, transaction volumes, the number of concurrent users, and reporting and querying activities.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pPr eaLnBrk="1" hangingPunct="1">
              <a:spcBef>
                <a:spcPct val="20000"/>
              </a:spcBef>
              <a:buClr>
                <a:schemeClr val="accent2"/>
              </a:buClr>
              <a:buSzPct val="80000"/>
              <a:buFont typeface="Wingdings" pitchFamily="2" charset="2"/>
              <a:buNone/>
            </a:pPr>
            <a:r>
              <a:rPr lang="en-US" altLang="en-US" sz="18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rPr>
              <a:t>14,000 purchased parts accessed per hour</a:t>
            </a:r>
            <a:r>
              <a:rPr lang="en-US" altLang="en-US" sz="12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8000 supplies accessed from these 14,000 purchased part accesses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7000 suppliers accessed from these 8000 supplies accesses</a:t>
            </a:r>
          </a:p>
          <a:p>
            <a:pPr eaLnBrk="1" hangingPunct="1">
              <a:spcBef>
                <a:spcPct val="20000"/>
              </a:spcBef>
              <a:buClr>
                <a:schemeClr val="accent2"/>
              </a:buClr>
              <a:buSzPct val="80000"/>
              <a:buFont typeface="Wingdings" pitchFamily="2" charset="2"/>
              <a:buNone/>
            </a:pPr>
            <a:endParaRPr lang="en-US" altLang="en-US" sz="1200" dirty="0">
              <a:solidFill>
                <a:srgbClr val="990000"/>
              </a:solidFill>
              <a:latin typeface="Times New Roman" pitchFamily="18" charset="0"/>
              <a:sym typeface="Wingdings" pitchFamily="2" charset="2"/>
            </a:endParaRPr>
          </a:p>
          <a:p>
            <a:pPr marL="0" marR="0" lvl="0" indent="0" algn="l" defTabSz="457200" rtl="0" eaLnBrk="1" fontAlgn="auto" latinLnBrk="0" hangingPunct="1">
              <a:lnSpc>
                <a:spcPct val="100000"/>
              </a:lnSpc>
              <a:spcBef>
                <a:spcPct val="20000"/>
              </a:spcBef>
              <a:spcAft>
                <a:spcPts val="0"/>
              </a:spcAft>
              <a:buClr>
                <a:schemeClr val="accent2"/>
              </a:buClr>
              <a:buSzPct val="80000"/>
              <a:buFont typeface="Wingdings" pitchFamily="2" charset="2"/>
              <a:buNone/>
              <a:tabLst/>
              <a:defRPr/>
            </a:pPr>
            <a:r>
              <a:rPr lang="en-US" altLang="en-US" dirty="0">
                <a:cs typeface="Arial" pitchFamily="34" charset="0"/>
              </a:rPr>
              <a:t>Note that the access of data from one table</a:t>
            </a:r>
            <a:r>
              <a:rPr lang="en-US" altLang="en-US" baseline="0" dirty="0">
                <a:cs typeface="Arial" pitchFamily="34" charset="0"/>
              </a:rPr>
              <a:t> may trigger the need for further accesses in other tables. Usage analysis includes providing a representation of this expected flow of access requests.</a:t>
            </a:r>
            <a:endParaRPr lang="en-US" altLang="en-US" dirty="0">
              <a:cs typeface="Arial" pitchFamily="34" charset="0"/>
            </a:endParaRPr>
          </a:p>
          <a:p>
            <a:pPr eaLnBrk="1" hangingPunct="1">
              <a:spcBef>
                <a:spcPct val="20000"/>
              </a:spcBef>
              <a:buClr>
                <a:schemeClr val="accent2"/>
              </a:buClr>
              <a:buSzPct val="80000"/>
              <a:buFont typeface="Wingdings" pitchFamily="2" charset="2"/>
              <a:buNone/>
            </a:pPr>
            <a:endParaRPr lang="en-US" altLang="en-US" sz="1200" dirty="0">
              <a:solidFill>
                <a:srgbClr val="990000"/>
              </a:solidFill>
              <a:latin typeface="Times New Roman" pitchFamily="18" charset="0"/>
              <a:sym typeface="Wingdings" pitchFamily="2" charset="2"/>
            </a:endParaRPr>
          </a:p>
          <a:p>
            <a:pPr eaLnBrk="1" hangingPunct="1">
              <a:spcBef>
                <a:spcPct val="20000"/>
              </a:spcBef>
              <a:buClr>
                <a:schemeClr val="accent2"/>
              </a:buClr>
              <a:buSzPct val="80000"/>
              <a:buFont typeface="Wingdings" pitchFamily="2" charset="2"/>
              <a:buNone/>
            </a:pPr>
            <a:r>
              <a:rPr lang="en-US" altLang="en-US" sz="18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rPr>
              <a:t>7500 suppliers accessed per hour</a:t>
            </a:r>
            <a:r>
              <a:rPr lang="en-US" altLang="en-US" sz="12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4000 supplies accessed from these 7500 supplier accesses </a:t>
            </a:r>
          </a:p>
          <a:p>
            <a:pPr eaLnBrk="1" hangingPunct="1">
              <a:spcBef>
                <a:spcPct val="20000"/>
              </a:spcBef>
              <a:buClr>
                <a:schemeClr val="accent2"/>
              </a:buClr>
              <a:buSzPct val="80000"/>
              <a:buFont typeface="Wingdings" pitchFamily="2" charset="2"/>
              <a:buNone/>
            </a:pPr>
            <a:r>
              <a:rPr lang="en-US" altLang="en-US" sz="1200" dirty="0">
                <a:solidFill>
                  <a:srgbClr val="990000"/>
                </a:solidFill>
                <a:latin typeface="Times New Roman" pitchFamily="18" charset="0"/>
                <a:sym typeface="Wingdings" pitchFamily="2" charset="2"/>
              </a:rPr>
              <a:t>4000 purchased parts accessed from these 4000 supplies accesses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anose="020B0604020202020204" pitchFamily="34" charset="0"/>
            </a:endParaRPr>
          </a:p>
          <a:p>
            <a:pPr eaLnBrk="1" hangingPunct="1"/>
            <a:r>
              <a:rPr lang="en-US" altLang="en-US" dirty="0">
                <a:cs typeface="Arial" panose="020B0604020202020204" pitchFamily="34" charset="0"/>
              </a:rPr>
              <a:t>The flow can go in different directions. In</a:t>
            </a:r>
            <a:r>
              <a:rPr lang="en-US" altLang="en-US" baseline="0" dirty="0">
                <a:cs typeface="Arial" pitchFamily="34" charset="0"/>
              </a:rPr>
              <a:t> the previous slide the flow was triggered by accesses to parts and flowed through purchased part, supplies (associations), and finally suppliers. In this slide we see a flow in the opposite direction, triggered by initial access requests for suppliers.</a:t>
            </a:r>
          </a:p>
          <a:p>
            <a:pPr eaLnBrk="1" hangingPunct="1"/>
            <a:endParaRPr lang="en-US" altLang="en-US" baseline="0" dirty="0">
              <a:cs typeface="Arial" pitchFamily="34" charset="0"/>
            </a:endParaRPr>
          </a:p>
          <a:p>
            <a:pPr eaLnBrk="1" hangingPunct="1"/>
            <a:r>
              <a:rPr lang="en-US" altLang="en-US" baseline="0" dirty="0">
                <a:cs typeface="Arial" pitchFamily="34" charset="0"/>
              </a:rPr>
              <a:t>These access requests could be queries which retrieve data or updates which manipulate the data. Each of these imposes some demand on computing resources, so this type of modeling helps to express that demand.</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580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In relational database terms, the word field is synonymous</a:t>
            </a:r>
            <a:r>
              <a:rPr lang="en-US" altLang="en-US" baseline="0" dirty="0">
                <a:cs typeface="Arial" pitchFamily="34" charset="0"/>
              </a:rPr>
              <a:t> with column. Fields correspond roughly with attributes in ER and EER models.</a:t>
            </a:r>
          </a:p>
          <a:p>
            <a:pPr eaLnBrk="1" hangingPunct="1"/>
            <a:endParaRPr lang="en-US" altLang="en-US" baseline="0" dirty="0">
              <a:cs typeface="Arial" pitchFamily="34" charset="0"/>
            </a:endParaRPr>
          </a:p>
          <a:p>
            <a:pPr eaLnBrk="1" hangingPunct="1"/>
            <a:r>
              <a:rPr lang="en-US" altLang="en-US" baseline="0" dirty="0">
                <a:cs typeface="Arial" pitchFamily="34" charset="0"/>
              </a:rPr>
              <a:t>During conceptual modeling, you identified the attributes for each entity type. During logical design, you converted the entities and attributes of the ER model to relations (tables) and columns (fields). Now, during physical design you give details of the fields. In actuality, some of these things could be part of logical design.</a:t>
            </a:r>
          </a:p>
          <a:p>
            <a:pPr eaLnBrk="1" hangingPunct="1"/>
            <a:endParaRPr lang="en-US" altLang="en-US" baseline="0" dirty="0">
              <a:cs typeface="Arial" pitchFamily="34" charset="0"/>
            </a:endParaRPr>
          </a:p>
          <a:p>
            <a:pPr eaLnBrk="1" hangingPunct="1"/>
            <a:r>
              <a:rPr lang="en-US" altLang="en-US" baseline="0" dirty="0">
                <a:cs typeface="Arial" pitchFamily="34" charset="0"/>
              </a:rPr>
              <a:t>In some respects, logical design and physical design blend together. In other respects physical design blends with implementation. There aren’t always hard-and-fast boundaries between these phases of the SDLC.</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375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data type is a detailed coding scheme recognized by a system software, such as a DBMS, for representing organizational data. The data type specifies the bit pattern of data stored in that coding scheme. There are many ways in which data could be physically represented. For data used</a:t>
            </a:r>
            <a:r>
              <a:rPr lang="en-US" altLang="en-US" baseline="0" dirty="0">
                <a:cs typeface="Arial" pitchFamily="34" charset="0"/>
              </a:rPr>
              <a:t> in mathematical calculations, numeric fields should be used. For text displays, there are a variety of character-based representations, some of which are fixed length and some of variable length. Other data types include dates, binary representations for images or audio, and even specialized types for XML and other representations.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204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Selecting a data type involves four objectives that will have different relative levels of importance for different applications:</a:t>
            </a:r>
          </a:p>
          <a:p>
            <a:r>
              <a:rPr lang="en-US" sz="1200" b="1" i="0" u="none" strike="noStrike" kern="1200" cap="none" baseline="0" dirty="0">
                <a:solidFill>
                  <a:schemeClr val="dk1"/>
                </a:solidFill>
                <a:latin typeface="Arial"/>
                <a:ea typeface="Arial"/>
                <a:cs typeface="Arial"/>
                <a:sym typeface="Arial"/>
              </a:rPr>
              <a:t>1. </a:t>
            </a:r>
            <a:r>
              <a:rPr lang="en-US" sz="1200" b="0" i="0" u="none" strike="noStrike" kern="1200" cap="none" baseline="0" dirty="0">
                <a:solidFill>
                  <a:schemeClr val="dk1"/>
                </a:solidFill>
                <a:latin typeface="Arial"/>
                <a:ea typeface="Arial"/>
                <a:cs typeface="Arial"/>
                <a:sym typeface="Arial"/>
              </a:rPr>
              <a:t>Represent all possible values.</a:t>
            </a:r>
          </a:p>
          <a:p>
            <a:r>
              <a:rPr lang="en-US" sz="1200" b="1" i="0" u="none" strike="noStrike" kern="1200" cap="none" baseline="0" dirty="0">
                <a:solidFill>
                  <a:schemeClr val="dk1"/>
                </a:solidFill>
                <a:latin typeface="Arial"/>
                <a:ea typeface="Arial"/>
                <a:cs typeface="Arial"/>
                <a:sym typeface="Arial"/>
              </a:rPr>
              <a:t>2. </a:t>
            </a:r>
            <a:r>
              <a:rPr lang="en-US" sz="1200" b="0" i="0" u="none" strike="noStrike" kern="1200" cap="none" baseline="0" dirty="0">
                <a:solidFill>
                  <a:schemeClr val="dk1"/>
                </a:solidFill>
                <a:latin typeface="Arial"/>
                <a:ea typeface="Arial"/>
                <a:cs typeface="Arial"/>
                <a:sym typeface="Arial"/>
              </a:rPr>
              <a:t>Improve data integrity.</a:t>
            </a:r>
          </a:p>
          <a:p>
            <a:r>
              <a:rPr lang="en-US" sz="1200" b="1" i="0" u="none" strike="noStrike" kern="1200" cap="none" baseline="0" dirty="0">
                <a:solidFill>
                  <a:schemeClr val="dk1"/>
                </a:solidFill>
                <a:latin typeface="Arial"/>
                <a:ea typeface="Arial"/>
                <a:cs typeface="Arial"/>
                <a:sym typeface="Arial"/>
              </a:rPr>
              <a:t>3. </a:t>
            </a:r>
            <a:r>
              <a:rPr lang="en-US" sz="1200" b="0" i="0" u="none" strike="noStrike" kern="1200" cap="none" baseline="0" dirty="0">
                <a:solidFill>
                  <a:schemeClr val="dk1"/>
                </a:solidFill>
                <a:latin typeface="Arial"/>
                <a:ea typeface="Arial"/>
                <a:cs typeface="Arial"/>
                <a:sym typeface="Arial"/>
              </a:rPr>
              <a:t>Support all data manipulations.</a:t>
            </a:r>
          </a:p>
          <a:p>
            <a:r>
              <a:rPr lang="en-US" sz="1200" b="1" i="0" u="none" strike="noStrike" kern="1200" cap="none" baseline="0" dirty="0">
                <a:solidFill>
                  <a:schemeClr val="dk1"/>
                </a:solidFill>
                <a:latin typeface="Arial"/>
                <a:ea typeface="Arial"/>
                <a:cs typeface="Arial"/>
                <a:sym typeface="Arial"/>
              </a:rPr>
              <a:t>4. </a:t>
            </a:r>
            <a:r>
              <a:rPr lang="en-US" sz="1200" b="0" i="0" u="none" strike="noStrike" kern="1200" cap="none" baseline="0" dirty="0">
                <a:solidFill>
                  <a:schemeClr val="dk1"/>
                </a:solidFill>
                <a:latin typeface="Arial"/>
                <a:ea typeface="Arial"/>
                <a:cs typeface="Arial"/>
                <a:sym typeface="Arial"/>
              </a:rPr>
              <a:t>Minimize storage space.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1040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Some attributes have a sparse set of values or are so large that, given data volumes, considerable storage space will be consumed. A field with a limited number of possible values can be translated into a code that requires less space. A code table would not appear in the conceptual or logical model. The code table is a physical construct to achieve data processing performance improvements, not a set of data with business value. </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So, in this case you probably would not see the PRODUCT FINISH table in either the conceptual model or the logical design.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965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8</a:t>
            </a:r>
          </a:p>
        </p:txBody>
      </p:sp>
      <p:sp>
        <p:nvSpPr>
          <p:cNvPr id="5" name="Text Placeholder 4"/>
          <p:cNvSpPr>
            <a:spLocks noGrp="1"/>
          </p:cNvSpPr>
          <p:nvPr>
            <p:ph type="body" idx="3"/>
          </p:nvPr>
        </p:nvSpPr>
        <p:spPr>
          <a:xfrm>
            <a:off x="4773169" y="3114461"/>
            <a:ext cx="3751400" cy="857932"/>
          </a:xfrm>
        </p:spPr>
        <p:txBody>
          <a:bodyPr/>
          <a:lstStyle/>
          <a:p>
            <a:pPr lvl="0" algn="ctr">
              <a:buSzPct val="25000"/>
            </a:pPr>
            <a:r>
              <a:rPr lang="en-US" dirty="0">
                <a:solidFill>
                  <a:srgbClr val="000000"/>
                </a:solidFill>
                <a:latin typeface="+mn-lt"/>
              </a:rPr>
              <a:t>Physical Database Design and Database Infrastructure</a:t>
            </a:r>
            <a:endParaRPr lang="en-US" dirty="0">
              <a:latin typeface="+mn-lt"/>
            </a:endParaRPr>
          </a:p>
        </p:txBody>
      </p:sp>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0B8C80C9-23F7-4422-91BF-15BF6453415C}"/>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Fields</a:t>
            </a:r>
          </a:p>
        </p:txBody>
      </p:sp>
      <p:sp>
        <p:nvSpPr>
          <p:cNvPr id="3" name="Text Placeholder 2"/>
          <p:cNvSpPr>
            <a:spLocks noGrp="1"/>
          </p:cNvSpPr>
          <p:nvPr>
            <p:ph type="body" idx="1"/>
          </p:nvPr>
        </p:nvSpPr>
        <p:spPr/>
        <p:txBody>
          <a:bodyPr/>
          <a:lstStyle/>
          <a:p>
            <a:pPr>
              <a:defRPr/>
            </a:pPr>
            <a:r>
              <a:rPr lang="en-US" sz="2400" dirty="0">
                <a:solidFill>
                  <a:srgbClr val="000000"/>
                </a:solidFill>
              </a:rPr>
              <a:t>Field: smallest unit of application data recognized by system software</a:t>
            </a:r>
          </a:p>
          <a:p>
            <a:pPr>
              <a:defRPr/>
            </a:pPr>
            <a:r>
              <a:rPr lang="en-US" sz="2400" dirty="0">
                <a:solidFill>
                  <a:srgbClr val="000000"/>
                </a:solidFill>
              </a:rPr>
              <a:t>Field design</a:t>
            </a:r>
          </a:p>
          <a:p>
            <a:pPr lvl="1">
              <a:defRPr/>
            </a:pPr>
            <a:r>
              <a:rPr lang="en-US" sz="2400" dirty="0">
                <a:solidFill>
                  <a:srgbClr val="000000"/>
                </a:solidFill>
              </a:rPr>
              <a:t>Choosing data type</a:t>
            </a:r>
          </a:p>
          <a:p>
            <a:pPr lvl="1">
              <a:defRPr/>
            </a:pPr>
            <a:r>
              <a:rPr lang="en-US" sz="2400" dirty="0">
                <a:solidFill>
                  <a:srgbClr val="000000"/>
                </a:solidFill>
              </a:rPr>
              <a:t>Coding, compression, encryption</a:t>
            </a:r>
          </a:p>
          <a:p>
            <a:pPr lvl="1">
              <a:defRPr/>
            </a:pPr>
            <a:r>
              <a:rPr lang="en-US" sz="2400" dirty="0">
                <a:solidFill>
                  <a:srgbClr val="000000"/>
                </a:solidFill>
              </a:rPr>
              <a:t>Controlling data integrity</a:t>
            </a:r>
          </a:p>
        </p:txBody>
      </p:sp>
    </p:spTree>
    <p:extLst>
      <p:ext uri="{BB962C8B-B14F-4D97-AF65-F5344CB8AC3E}">
        <p14:creationId xmlns:p14="http://schemas.microsoft.com/office/powerpoint/2010/main" val="119848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Types </a:t>
            </a:r>
            <a:r>
              <a:rPr lang="en-US" sz="2000" b="0" dirty="0"/>
              <a:t>(1 of 2)</a:t>
            </a:r>
          </a:p>
        </p:txBody>
      </p:sp>
      <p:sp>
        <p:nvSpPr>
          <p:cNvPr id="3" name="Text Placeholder 2"/>
          <p:cNvSpPr>
            <a:spLocks noGrp="1"/>
          </p:cNvSpPr>
          <p:nvPr>
            <p:ph type="body" idx="1"/>
          </p:nvPr>
        </p:nvSpPr>
        <p:spPr>
          <a:xfrm>
            <a:off x="457200" y="1600200"/>
            <a:ext cx="8229600" cy="4681728"/>
          </a:xfrm>
        </p:spPr>
        <p:txBody>
          <a:bodyPr/>
          <a:lstStyle/>
          <a:p>
            <a:pPr>
              <a:defRPr/>
            </a:pPr>
            <a:r>
              <a:rPr lang="en-US" sz="1800" dirty="0">
                <a:solidFill>
                  <a:srgbClr val="000000"/>
                </a:solidFill>
              </a:rPr>
              <a:t>VARCHAR2(length) max 400 characters</a:t>
            </a:r>
          </a:p>
          <a:p>
            <a:pPr lvl="1">
              <a:defRPr/>
            </a:pPr>
            <a:r>
              <a:rPr lang="en-US" sz="1800" dirty="0">
                <a:solidFill>
                  <a:srgbClr val="000000"/>
                </a:solidFill>
              </a:rPr>
              <a:t>Variable-length character data. A string that is shorter than the maximum length will consume only the required space. N</a:t>
            </a:r>
            <a:r>
              <a:rPr lang="en-US" sz="100" dirty="0">
                <a:solidFill>
                  <a:srgbClr val="000000"/>
                </a:solidFill>
              </a:rPr>
              <a:t> </a:t>
            </a:r>
            <a:r>
              <a:rPr lang="en-US" sz="1800" dirty="0">
                <a:solidFill>
                  <a:srgbClr val="000000"/>
                </a:solidFill>
              </a:rPr>
              <a:t>VARCHAR2 is Unicode.</a:t>
            </a:r>
          </a:p>
          <a:p>
            <a:pPr>
              <a:defRPr/>
            </a:pPr>
            <a:r>
              <a:rPr lang="en-US" sz="1800" dirty="0">
                <a:solidFill>
                  <a:srgbClr val="000000"/>
                </a:solidFill>
              </a:rPr>
              <a:t>CHAR(length) max 200 characters</a:t>
            </a:r>
          </a:p>
          <a:p>
            <a:pPr lvl="1">
              <a:defRPr/>
            </a:pPr>
            <a:r>
              <a:rPr lang="en-US" sz="1800" dirty="0">
                <a:solidFill>
                  <a:srgbClr val="000000"/>
                </a:solidFill>
              </a:rPr>
              <a:t>Fixed length character data. N</a:t>
            </a:r>
            <a:r>
              <a:rPr lang="en-US" sz="100" dirty="0">
                <a:solidFill>
                  <a:srgbClr val="000000"/>
                </a:solidFill>
              </a:rPr>
              <a:t> </a:t>
            </a:r>
            <a:r>
              <a:rPr lang="en-US" sz="1800" dirty="0">
                <a:solidFill>
                  <a:srgbClr val="000000"/>
                </a:solidFill>
              </a:rPr>
              <a:t>CHAR is Unicode.</a:t>
            </a:r>
          </a:p>
          <a:p>
            <a:pPr>
              <a:defRPr/>
            </a:pPr>
            <a:r>
              <a:rPr lang="en-US" sz="1800" dirty="0">
                <a:solidFill>
                  <a:srgbClr val="000000"/>
                </a:solidFill>
              </a:rPr>
              <a:t>C</a:t>
            </a:r>
            <a:r>
              <a:rPr lang="en-US" sz="100" dirty="0">
                <a:solidFill>
                  <a:srgbClr val="000000"/>
                </a:solidFill>
              </a:rPr>
              <a:t> </a:t>
            </a:r>
            <a:r>
              <a:rPr lang="en-US" sz="1800" dirty="0">
                <a:solidFill>
                  <a:srgbClr val="000000"/>
                </a:solidFill>
              </a:rPr>
              <a:t>L</a:t>
            </a:r>
            <a:r>
              <a:rPr lang="en-US" sz="100" dirty="0">
                <a:solidFill>
                  <a:srgbClr val="000000"/>
                </a:solidFill>
              </a:rPr>
              <a:t> </a:t>
            </a:r>
            <a:r>
              <a:rPr lang="en-US" sz="1800" dirty="0">
                <a:solidFill>
                  <a:srgbClr val="000000"/>
                </a:solidFill>
              </a:rPr>
              <a:t>O</a:t>
            </a:r>
            <a:r>
              <a:rPr lang="en-US" sz="100" dirty="0">
                <a:solidFill>
                  <a:srgbClr val="000000"/>
                </a:solidFill>
              </a:rPr>
              <a:t> </a:t>
            </a:r>
            <a:r>
              <a:rPr lang="en-US" sz="1800" dirty="0">
                <a:solidFill>
                  <a:srgbClr val="000000"/>
                </a:solidFill>
              </a:rPr>
              <a:t>B</a:t>
            </a:r>
          </a:p>
          <a:p>
            <a:pPr lvl="1">
              <a:defRPr/>
            </a:pPr>
            <a:r>
              <a:rPr lang="en-US" sz="1800" dirty="0">
                <a:solidFill>
                  <a:srgbClr val="000000"/>
                </a:solidFill>
              </a:rPr>
              <a:t>Character large object, capable of storing up to 4 gigabytes of one variable length character data field</a:t>
            </a:r>
          </a:p>
          <a:p>
            <a:pPr>
              <a:defRPr/>
            </a:pPr>
            <a:r>
              <a:rPr lang="en-US" sz="1800" dirty="0">
                <a:solidFill>
                  <a:srgbClr val="000000"/>
                </a:solidFill>
              </a:rPr>
              <a:t>NUMBER</a:t>
            </a:r>
          </a:p>
          <a:p>
            <a:pPr lvl="1">
              <a:defRPr/>
            </a:pPr>
            <a:r>
              <a:rPr lang="en-US" sz="1800" dirty="0"/>
              <a:t>Positive or negative number. NUMBER(5) means a 5 digit integer. NUMBER(5,2): 5 digits, two to the right of the decimal point.</a:t>
            </a:r>
            <a:endParaRPr lang="en-US" sz="1800" dirty="0">
              <a:solidFill>
                <a:srgbClr val="000000"/>
              </a:solidFill>
            </a:endParaRPr>
          </a:p>
        </p:txBody>
      </p:sp>
    </p:spTree>
    <p:extLst>
      <p:ext uri="{BB962C8B-B14F-4D97-AF65-F5344CB8AC3E}">
        <p14:creationId xmlns:p14="http://schemas.microsoft.com/office/powerpoint/2010/main" val="3372775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Data Types </a:t>
            </a:r>
            <a:r>
              <a:rPr lang="en-US" sz="2000" b="0" dirty="0"/>
              <a:t>(2 of 2)</a:t>
            </a:r>
            <a:endParaRPr lang="en-US" dirty="0"/>
          </a:p>
        </p:txBody>
      </p:sp>
      <p:sp>
        <p:nvSpPr>
          <p:cNvPr id="3" name="Text Placeholder 2"/>
          <p:cNvSpPr>
            <a:spLocks noGrp="1"/>
          </p:cNvSpPr>
          <p:nvPr>
            <p:ph type="body" idx="1"/>
          </p:nvPr>
        </p:nvSpPr>
        <p:spPr/>
        <p:txBody>
          <a:bodyPr/>
          <a:lstStyle/>
          <a:p>
            <a:pPr>
              <a:defRPr/>
            </a:pPr>
            <a:r>
              <a:rPr lang="en-US" sz="2200" dirty="0">
                <a:solidFill>
                  <a:srgbClr val="000000"/>
                </a:solidFill>
              </a:rPr>
              <a:t>DATE</a:t>
            </a:r>
          </a:p>
          <a:p>
            <a:pPr lvl="1">
              <a:defRPr/>
            </a:pPr>
            <a:r>
              <a:rPr lang="en-US" sz="2200" dirty="0">
                <a:solidFill>
                  <a:srgbClr val="000000"/>
                </a:solidFill>
              </a:rPr>
              <a:t>Can represent from Jan 1 4712 B</a:t>
            </a:r>
            <a:r>
              <a:rPr lang="en-US" sz="100" dirty="0">
                <a:solidFill>
                  <a:srgbClr val="000000"/>
                </a:solidFill>
              </a:rPr>
              <a:t> </a:t>
            </a:r>
            <a:r>
              <a:rPr lang="en-US" sz="2200" dirty="0">
                <a:solidFill>
                  <a:srgbClr val="000000"/>
                </a:solidFill>
              </a:rPr>
              <a:t>C to Dec 31 9999 A</a:t>
            </a:r>
            <a:r>
              <a:rPr lang="en-US" sz="100" dirty="0">
                <a:solidFill>
                  <a:srgbClr val="000000"/>
                </a:solidFill>
              </a:rPr>
              <a:t> </a:t>
            </a:r>
            <a:r>
              <a:rPr lang="en-US" sz="2200" dirty="0">
                <a:solidFill>
                  <a:srgbClr val="000000"/>
                </a:solidFill>
              </a:rPr>
              <a:t>D</a:t>
            </a:r>
          </a:p>
          <a:p>
            <a:pPr lvl="1">
              <a:defRPr/>
            </a:pPr>
            <a:r>
              <a:rPr lang="en-US" sz="2200" dirty="0">
                <a:solidFill>
                  <a:srgbClr val="000000"/>
                </a:solidFill>
              </a:rPr>
              <a:t>Stores century, year, month, day, hour, minute, second</a:t>
            </a:r>
          </a:p>
          <a:p>
            <a:pPr>
              <a:defRPr/>
            </a:pPr>
            <a:r>
              <a:rPr lang="en-US" sz="2200" dirty="0">
                <a:solidFill>
                  <a:srgbClr val="000000"/>
                </a:solidFill>
              </a:rPr>
              <a:t>TIMESTAMP</a:t>
            </a:r>
          </a:p>
          <a:p>
            <a:pPr lvl="1">
              <a:defRPr/>
            </a:pPr>
            <a:r>
              <a:rPr lang="en-US" sz="2200" dirty="0">
                <a:solidFill>
                  <a:srgbClr val="000000"/>
                </a:solidFill>
              </a:rPr>
              <a:t>Like a date. Can include fractional seconds, and time zones.</a:t>
            </a:r>
          </a:p>
          <a:p>
            <a:pPr>
              <a:defRPr/>
            </a:pPr>
            <a:r>
              <a:rPr lang="en-US" sz="2200" dirty="0">
                <a:solidFill>
                  <a:srgbClr val="000000"/>
                </a:solidFill>
              </a:rPr>
              <a:t>BLOB</a:t>
            </a:r>
          </a:p>
          <a:p>
            <a:pPr lvl="1">
              <a:defRPr/>
            </a:pPr>
            <a:r>
              <a:rPr lang="en-US" sz="2200" dirty="0">
                <a:solidFill>
                  <a:srgbClr val="000000"/>
                </a:solidFill>
              </a:rPr>
              <a:t>Binary large object, can store up to 4 gigabytes</a:t>
            </a:r>
          </a:p>
          <a:p>
            <a:pPr lvl="1">
              <a:defRPr/>
            </a:pPr>
            <a:r>
              <a:rPr lang="en-US" sz="2200" dirty="0">
                <a:solidFill>
                  <a:srgbClr val="000000"/>
                </a:solidFill>
              </a:rPr>
              <a:t>Used for photos, sound clips, etc.</a:t>
            </a:r>
          </a:p>
        </p:txBody>
      </p:sp>
    </p:spTree>
    <p:extLst>
      <p:ext uri="{BB962C8B-B14F-4D97-AF65-F5344CB8AC3E}">
        <p14:creationId xmlns:p14="http://schemas.microsoft.com/office/powerpoint/2010/main" val="231860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8-2 Example of a Code Look-up Table (Pine Valley Furniture Company)</a:t>
            </a:r>
          </a:p>
        </p:txBody>
      </p:sp>
      <p:pic>
        <p:nvPicPr>
          <p:cNvPr id="6" name="Picture 5" descr="An illustration of an example of a code lookup table. The illustration shows two tables, PRODUCT and PRODUCT FINISH Lookup. The PRODUCT FINISH Lookup table shows two columns as Code and Value, where each value of product finish has a corresponding code, mentioned as A, B, or C. In the PRODUCT table, three columns with data are shown as Product Number, Description, and Product Finish. The values in the Product Finish column are replaced by codes, represented as A, B, and C, which are looked up from the PRODUCT FINISH Lookup table. Refer to Table tab for the two tables.">
            <a:extLst>
              <a:ext uri="{FF2B5EF4-FFF2-40B4-BE49-F238E27FC236}">
                <a16:creationId xmlns:a16="http://schemas.microsoft.com/office/drawing/2014/main" id="{DFA5996C-B8E1-459A-9603-256935B71184}"/>
              </a:ext>
            </a:extLst>
          </p:cNvPr>
          <p:cNvPicPr>
            <a:picLocks noChangeAspect="1"/>
          </p:cNvPicPr>
          <p:nvPr/>
        </p:nvPicPr>
        <p:blipFill>
          <a:blip r:embed="rId3"/>
          <a:stretch>
            <a:fillRect/>
          </a:stretch>
        </p:blipFill>
        <p:spPr>
          <a:xfrm>
            <a:off x="735257" y="1787599"/>
            <a:ext cx="7673485" cy="3485180"/>
          </a:xfrm>
          <a:prstGeom prst="rect">
            <a:avLst/>
          </a:prstGeom>
        </p:spPr>
      </p:pic>
    </p:spTree>
    <p:extLst>
      <p:ext uri="{BB962C8B-B14F-4D97-AF65-F5344CB8AC3E}">
        <p14:creationId xmlns:p14="http://schemas.microsoft.com/office/powerpoint/2010/main" val="205813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Data Integrity</a:t>
            </a:r>
          </a:p>
        </p:txBody>
      </p:sp>
      <p:sp>
        <p:nvSpPr>
          <p:cNvPr id="3" name="Text Placeholder 2"/>
          <p:cNvSpPr>
            <a:spLocks noGrp="1"/>
          </p:cNvSpPr>
          <p:nvPr>
            <p:ph type="body" idx="1"/>
          </p:nvPr>
        </p:nvSpPr>
        <p:spPr>
          <a:xfrm>
            <a:off x="457200" y="1600200"/>
            <a:ext cx="8229600" cy="3016045"/>
          </a:xfrm>
        </p:spPr>
        <p:txBody>
          <a:bodyPr/>
          <a:lstStyle/>
          <a:p>
            <a:pPr marL="256032" indent="-256032">
              <a:defRPr/>
            </a:pPr>
            <a:r>
              <a:rPr lang="en-US" sz="2400" dirty="0">
                <a:solidFill>
                  <a:srgbClr val="000000"/>
                </a:solidFill>
                <a:effectLst>
                  <a:outerShdw blurRad="38100" dist="38100" dir="2700000" algn="tl">
                    <a:srgbClr val="FFFFFF"/>
                  </a:outerShdw>
                </a:effectLst>
              </a:rPr>
              <a:t>Default value – assumed value if no explicit value</a:t>
            </a:r>
          </a:p>
          <a:p>
            <a:pPr marL="256032" indent="-256032">
              <a:defRPr/>
            </a:pPr>
            <a:r>
              <a:rPr lang="en-US" sz="2400" dirty="0">
                <a:solidFill>
                  <a:srgbClr val="000000"/>
                </a:solidFill>
                <a:effectLst>
                  <a:outerShdw blurRad="38100" dist="38100" dir="2700000" algn="tl">
                    <a:srgbClr val="FFFFFF"/>
                  </a:outerShdw>
                </a:effectLst>
              </a:rPr>
              <a:t>Range control – allowable value limitations (constraints or validation rules)</a:t>
            </a:r>
          </a:p>
          <a:p>
            <a:pPr marL="256032" indent="-256032">
              <a:defRPr/>
            </a:pPr>
            <a:r>
              <a:rPr lang="en-US" sz="2400" dirty="0">
                <a:solidFill>
                  <a:srgbClr val="000000"/>
                </a:solidFill>
                <a:effectLst>
                  <a:outerShdw blurRad="38100" dist="38100" dir="2700000" algn="tl">
                    <a:srgbClr val="FFFFFF"/>
                  </a:outerShdw>
                </a:effectLst>
              </a:rPr>
              <a:t>Null value control – allowing or prohibiting empty fields</a:t>
            </a:r>
          </a:p>
          <a:p>
            <a:pPr marL="256032" indent="-256032">
              <a:defRPr/>
            </a:pPr>
            <a:r>
              <a:rPr lang="en-US" sz="2400" dirty="0">
                <a:solidFill>
                  <a:srgbClr val="000000"/>
                </a:solidFill>
                <a:effectLst>
                  <a:outerShdw blurRad="38100" dist="38100" dir="2700000" algn="tl">
                    <a:srgbClr val="FFFFFF"/>
                  </a:outerShdw>
                </a:effectLst>
              </a:rPr>
              <a:t>Referential integrity – range control (and null value allowances) for foreign-key to primary-key match-ups</a:t>
            </a:r>
          </a:p>
        </p:txBody>
      </p:sp>
    </p:spTree>
    <p:extLst>
      <p:ext uri="{BB962C8B-B14F-4D97-AF65-F5344CB8AC3E}">
        <p14:creationId xmlns:p14="http://schemas.microsoft.com/office/powerpoint/2010/main" val="595740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Data</a:t>
            </a:r>
          </a:p>
        </p:txBody>
      </p:sp>
      <p:sp>
        <p:nvSpPr>
          <p:cNvPr id="3" name="Text Placeholder 2"/>
          <p:cNvSpPr>
            <a:spLocks noGrp="1"/>
          </p:cNvSpPr>
          <p:nvPr>
            <p:ph type="body" idx="1"/>
          </p:nvPr>
        </p:nvSpPr>
        <p:spPr>
          <a:xfrm>
            <a:off x="457200" y="1600201"/>
            <a:ext cx="8229600" cy="2514600"/>
          </a:xfrm>
        </p:spPr>
        <p:txBody>
          <a:bodyPr/>
          <a:lstStyle/>
          <a:p>
            <a:pPr>
              <a:defRPr/>
            </a:pPr>
            <a:r>
              <a:rPr lang="en-US" sz="2400" dirty="0">
                <a:solidFill>
                  <a:srgbClr val="000000"/>
                </a:solidFill>
                <a:effectLst>
                  <a:outerShdw blurRad="38100" dist="38100" dir="2700000" algn="tl">
                    <a:srgbClr val="FFFFFF"/>
                  </a:outerShdw>
                </a:effectLst>
              </a:rPr>
              <a:t>Substitute an estimate of the missing value (e.g., using a formula)</a:t>
            </a:r>
          </a:p>
          <a:p>
            <a:pPr>
              <a:defRPr/>
            </a:pPr>
            <a:r>
              <a:rPr lang="en-US" sz="2400" dirty="0">
                <a:solidFill>
                  <a:srgbClr val="000000"/>
                </a:solidFill>
                <a:effectLst>
                  <a:outerShdw blurRad="38100" dist="38100" dir="2700000" algn="tl">
                    <a:srgbClr val="FFFFFF"/>
                  </a:outerShdw>
                </a:effectLst>
              </a:rPr>
              <a:t>Construct a report listing missing values</a:t>
            </a:r>
          </a:p>
          <a:p>
            <a:pPr>
              <a:defRPr/>
            </a:pPr>
            <a:r>
              <a:rPr lang="en-US" sz="2400" dirty="0">
                <a:solidFill>
                  <a:srgbClr val="000000"/>
                </a:solidFill>
                <a:effectLst>
                  <a:outerShdw blurRad="38100" dist="38100" dir="2700000" algn="tl">
                    <a:srgbClr val="FFFFFF"/>
                  </a:outerShdw>
                </a:effectLst>
              </a:rPr>
              <a:t>In programs, ignore missing data unless the value is significant (sensitivity testing)</a:t>
            </a:r>
          </a:p>
        </p:txBody>
      </p:sp>
    </p:spTree>
    <p:extLst>
      <p:ext uri="{BB962C8B-B14F-4D97-AF65-F5344CB8AC3E}">
        <p14:creationId xmlns:p14="http://schemas.microsoft.com/office/powerpoint/2010/main" val="34503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Denormalization</a:t>
            </a:r>
          </a:p>
        </p:txBody>
      </p:sp>
      <p:sp>
        <p:nvSpPr>
          <p:cNvPr id="3" name="Text Placeholder 2"/>
          <p:cNvSpPr>
            <a:spLocks noGrp="1"/>
          </p:cNvSpPr>
          <p:nvPr>
            <p:ph type="body" idx="1"/>
          </p:nvPr>
        </p:nvSpPr>
        <p:spPr/>
        <p:txBody>
          <a:bodyPr/>
          <a:lstStyle/>
          <a:p>
            <a:pPr>
              <a:buSzTx/>
              <a:defRPr/>
            </a:pPr>
            <a:r>
              <a:rPr lang="en-US" sz="2400" dirty="0">
                <a:solidFill>
                  <a:srgbClr val="000000"/>
                </a:solidFill>
              </a:rPr>
              <a:t>Transforming normalized relations into non-normalized physical record specifications</a:t>
            </a:r>
          </a:p>
          <a:p>
            <a:pPr>
              <a:buSzTx/>
              <a:defRPr/>
            </a:pPr>
            <a:r>
              <a:rPr lang="en-US" sz="2400" dirty="0">
                <a:solidFill>
                  <a:srgbClr val="000000"/>
                </a:solidFill>
              </a:rPr>
              <a:t>Benefits:</a:t>
            </a:r>
          </a:p>
          <a:p>
            <a:pPr lvl="1">
              <a:buSzTx/>
              <a:defRPr/>
            </a:pPr>
            <a:r>
              <a:rPr lang="en-US" sz="2400" dirty="0">
                <a:solidFill>
                  <a:srgbClr val="000000"/>
                </a:solidFill>
              </a:rPr>
              <a:t>Can improve performance (speed) by reducing number of table lookups (i.e. reduce number of necessary join queries)</a:t>
            </a:r>
          </a:p>
          <a:p>
            <a:pPr>
              <a:buSzTx/>
              <a:defRPr/>
            </a:pPr>
            <a:r>
              <a:rPr lang="en-US" sz="2400" dirty="0">
                <a:solidFill>
                  <a:srgbClr val="000000"/>
                </a:solidFill>
              </a:rPr>
              <a:t>Costs (due to data duplication)</a:t>
            </a:r>
          </a:p>
          <a:p>
            <a:pPr lvl="1">
              <a:buSzTx/>
              <a:defRPr/>
            </a:pPr>
            <a:r>
              <a:rPr lang="en-US" sz="2400" dirty="0">
                <a:solidFill>
                  <a:srgbClr val="000000"/>
                </a:solidFill>
              </a:rPr>
              <a:t>Wasted storage space</a:t>
            </a:r>
          </a:p>
          <a:p>
            <a:pPr lvl="1">
              <a:buSzTx/>
              <a:defRPr/>
            </a:pPr>
            <a:r>
              <a:rPr lang="en-US" sz="2400" dirty="0">
                <a:solidFill>
                  <a:srgbClr val="000000"/>
                </a:solidFill>
              </a:rPr>
              <a:t>Data integrity/consistency threats</a:t>
            </a:r>
          </a:p>
        </p:txBody>
      </p:sp>
    </p:spTree>
    <p:extLst>
      <p:ext uri="{BB962C8B-B14F-4D97-AF65-F5344CB8AC3E}">
        <p14:creationId xmlns:p14="http://schemas.microsoft.com/office/powerpoint/2010/main" val="48212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8-3 A possible Denormalization Situation</a:t>
            </a:r>
          </a:p>
        </p:txBody>
      </p:sp>
      <p:pic>
        <p:nvPicPr>
          <p:cNvPr id="5" name="Picture 4" descr="An illustration of a possible denormalization situation where two entities have a one to one relationship. The first drawing shows an E E R diagram where an entity type STUDENT has a mandatory single to optional single Submits relationship with a second entity type, APPLICATION. The entity types have the following attributes.&#10;STUDENT, Student I D, Campus Address. APPLICATION, Application I D, Application Date, Qualifications. A schema shown below depicts normalized relations. Two relations are shown with the following attributes. STUDENT, Student I D, Campus Address. APPLICATION, Application I D, Application Date, Qualifications, Student I D, which is a foreign key to Student I D in STUDENT. A schema shown at the bottom depicts a denormalized relation, STUDENT, with the following attributes. STUDENT, Student I D, Campus Address, Application Date, Qualifications, where the last two are highlighted in blue. The text below reads, and Application Date and Qualifications may be null.">
            <a:extLst>
              <a:ext uri="{FF2B5EF4-FFF2-40B4-BE49-F238E27FC236}">
                <a16:creationId xmlns:a16="http://schemas.microsoft.com/office/drawing/2014/main" id="{F4D4BF4D-DA2F-4303-8CB4-5D66484D35BD}"/>
              </a:ext>
            </a:extLst>
          </p:cNvPr>
          <p:cNvPicPr>
            <a:picLocks noChangeAspect="1"/>
          </p:cNvPicPr>
          <p:nvPr/>
        </p:nvPicPr>
        <p:blipFill>
          <a:blip r:embed="rId3"/>
          <a:stretch>
            <a:fillRect/>
          </a:stretch>
        </p:blipFill>
        <p:spPr>
          <a:xfrm>
            <a:off x="1131956" y="1808551"/>
            <a:ext cx="6880088" cy="3562902"/>
          </a:xfrm>
          <a:prstGeom prst="rect">
            <a:avLst/>
          </a:prstGeom>
        </p:spPr>
      </p:pic>
      <p:sp>
        <p:nvSpPr>
          <p:cNvPr id="4" name="Text Placeholder 3"/>
          <p:cNvSpPr>
            <a:spLocks noGrp="1"/>
          </p:cNvSpPr>
          <p:nvPr>
            <p:ph type="body" idx="1"/>
          </p:nvPr>
        </p:nvSpPr>
        <p:spPr>
          <a:xfrm>
            <a:off x="457200" y="5884606"/>
            <a:ext cx="8229600" cy="400410"/>
          </a:xfrm>
        </p:spPr>
        <p:txBody>
          <a:bodyPr/>
          <a:lstStyle/>
          <a:p>
            <a:r>
              <a:rPr lang="en-US" sz="2000" dirty="0"/>
              <a:t>Two entities with one-to-one relationship</a:t>
            </a:r>
          </a:p>
        </p:txBody>
      </p:sp>
    </p:spTree>
    <p:extLst>
      <p:ext uri="{BB962C8B-B14F-4D97-AF65-F5344CB8AC3E}">
        <p14:creationId xmlns:p14="http://schemas.microsoft.com/office/powerpoint/2010/main" val="358076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8-4 A Possible Denormalization Situation</a:t>
            </a:r>
          </a:p>
        </p:txBody>
      </p:sp>
      <p:pic>
        <p:nvPicPr>
          <p:cNvPr id="5" name="Picture 4" descr="An illustration of a possible denormalization situation where three entities have a many to many relationship with non key attributes. The first drawing shows an E E R diagram with three entity types. VENDOR has a mandatory single to mandatory many relationship with PRICE QUOTE, which further has a mandatory many to mandatory single relationship with ITEM. The attributes of the entity types are as follows. VENDOR: Vendor I D, Address, Contact Name. PRICE QUOTE, Price. ITEM, Item I D, Description. A schema below shows three normalized relations with the following attributes. VENDOR, Vendor I D, which is the primary key, Address, Contact Name. ITEM, Item I D, which is the primary key, Description, which is shown in blue. PRICE QUOTE, Vendor I D, which is a foreign key to the same attribute in VENDOR, Item I D, which is a foreign key to the same attribute in ITEM, Price. A schema at the bottom shows two denormalized relations with the following attributes. VENDOR, Vendor I D, which is the primary key, Address, Contact Name. ITEM QUOTE, Vendor I D, which is a foreign key, Item I D, which is the primary key, Description, which is colored, and Price.">
            <a:extLst>
              <a:ext uri="{FF2B5EF4-FFF2-40B4-BE49-F238E27FC236}">
                <a16:creationId xmlns:a16="http://schemas.microsoft.com/office/drawing/2014/main" id="{EFD42DEE-D57A-4905-9EB5-049BBB74926D}"/>
              </a:ext>
            </a:extLst>
          </p:cNvPr>
          <p:cNvPicPr>
            <a:picLocks noChangeAspect="1"/>
          </p:cNvPicPr>
          <p:nvPr/>
        </p:nvPicPr>
        <p:blipFill>
          <a:blip r:embed="rId3"/>
          <a:stretch>
            <a:fillRect/>
          </a:stretch>
        </p:blipFill>
        <p:spPr>
          <a:xfrm>
            <a:off x="1097556" y="1715795"/>
            <a:ext cx="6948888" cy="3689421"/>
          </a:xfrm>
          <a:prstGeom prst="rect">
            <a:avLst/>
          </a:prstGeom>
        </p:spPr>
      </p:pic>
      <p:sp>
        <p:nvSpPr>
          <p:cNvPr id="4" name="Text Placeholder 3"/>
          <p:cNvSpPr>
            <a:spLocks noGrp="1"/>
          </p:cNvSpPr>
          <p:nvPr>
            <p:ph type="body" idx="1"/>
          </p:nvPr>
        </p:nvSpPr>
        <p:spPr>
          <a:xfrm>
            <a:off x="457200" y="5825612"/>
            <a:ext cx="8229600" cy="459403"/>
          </a:xfrm>
        </p:spPr>
        <p:txBody>
          <a:bodyPr/>
          <a:lstStyle/>
          <a:p>
            <a:r>
              <a:rPr lang="en-US" sz="2000" dirty="0"/>
              <a:t>A many-to-many relationship with non-key attributes</a:t>
            </a:r>
          </a:p>
        </p:txBody>
      </p:sp>
    </p:spTree>
    <p:extLst>
      <p:ext uri="{BB962C8B-B14F-4D97-AF65-F5344CB8AC3E}">
        <p14:creationId xmlns:p14="http://schemas.microsoft.com/office/powerpoint/2010/main" val="387544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Denormalize with Caution</a:t>
            </a:r>
          </a:p>
        </p:txBody>
      </p:sp>
      <p:sp>
        <p:nvSpPr>
          <p:cNvPr id="3" name="Text Placeholder 2"/>
          <p:cNvSpPr>
            <a:spLocks noGrp="1"/>
          </p:cNvSpPr>
          <p:nvPr>
            <p:ph type="body" idx="1"/>
          </p:nvPr>
        </p:nvSpPr>
        <p:spPr/>
        <p:txBody>
          <a:bodyPr/>
          <a:lstStyle/>
          <a:p>
            <a:pPr>
              <a:defRPr/>
            </a:pPr>
            <a:r>
              <a:rPr lang="en-US" sz="2400" dirty="0">
                <a:solidFill>
                  <a:srgbClr val="000000"/>
                </a:solidFill>
              </a:rPr>
              <a:t>Denormalization can</a:t>
            </a:r>
          </a:p>
          <a:p>
            <a:pPr lvl="1">
              <a:defRPr/>
            </a:pPr>
            <a:r>
              <a:rPr lang="en-US" sz="2400" dirty="0">
                <a:solidFill>
                  <a:srgbClr val="000000"/>
                </a:solidFill>
              </a:rPr>
              <a:t>Increase chance of errors and inconsistencies</a:t>
            </a:r>
          </a:p>
          <a:p>
            <a:pPr lvl="1">
              <a:defRPr/>
            </a:pPr>
            <a:r>
              <a:rPr lang="en-US" sz="2400" dirty="0">
                <a:solidFill>
                  <a:srgbClr val="000000"/>
                </a:solidFill>
              </a:rPr>
              <a:t>Reintroduce anomalies</a:t>
            </a:r>
          </a:p>
          <a:p>
            <a:pPr lvl="1">
              <a:defRPr/>
            </a:pPr>
            <a:r>
              <a:rPr lang="en-US" sz="2400" dirty="0">
                <a:solidFill>
                  <a:srgbClr val="000000"/>
                </a:solidFill>
              </a:rPr>
              <a:t>Force reprogramming when business rules change</a:t>
            </a:r>
          </a:p>
          <a:p>
            <a:pPr>
              <a:defRPr/>
            </a:pPr>
            <a:r>
              <a:rPr lang="en-US" sz="2400" dirty="0">
                <a:solidFill>
                  <a:srgbClr val="000000"/>
                </a:solidFill>
              </a:rPr>
              <a:t>Perhaps other methods could be used to improve performance of joins</a:t>
            </a:r>
          </a:p>
          <a:p>
            <a:pPr lvl="1">
              <a:defRPr/>
            </a:pPr>
            <a:r>
              <a:rPr lang="en-US" sz="2400" dirty="0">
                <a:solidFill>
                  <a:srgbClr val="000000"/>
                </a:solidFill>
              </a:rPr>
              <a:t>Organization of tables in the database (file organization and clustering)</a:t>
            </a:r>
          </a:p>
          <a:p>
            <a:pPr lvl="1">
              <a:defRPr/>
            </a:pPr>
            <a:r>
              <a:rPr lang="en-US" sz="2400" dirty="0">
                <a:solidFill>
                  <a:srgbClr val="000000"/>
                </a:solidFill>
              </a:rPr>
              <a:t>Proper query design and optimization</a:t>
            </a:r>
          </a:p>
        </p:txBody>
      </p:sp>
    </p:spTree>
    <p:extLst>
      <p:ext uri="{BB962C8B-B14F-4D97-AF65-F5344CB8AC3E}">
        <p14:creationId xmlns:p14="http://schemas.microsoft.com/office/powerpoint/2010/main" val="339246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a:t>
            </a:r>
            <a:r>
              <a:rPr lang="en-US" sz="2000" b="0" dirty="0"/>
              <a:t>(1 of 2)</a:t>
            </a:r>
          </a:p>
        </p:txBody>
      </p:sp>
      <p:sp>
        <p:nvSpPr>
          <p:cNvPr id="5" name="Text Placeholder 4"/>
          <p:cNvSpPr>
            <a:spLocks noGrp="1"/>
          </p:cNvSpPr>
          <p:nvPr>
            <p:ph type="body" idx="1"/>
          </p:nvPr>
        </p:nvSpPr>
        <p:spPr/>
        <p:txBody>
          <a:bodyPr/>
          <a:lstStyle/>
          <a:p>
            <a:pPr marL="0" indent="0" eaLnBrk="1" hangingPunct="1">
              <a:buNone/>
            </a:pPr>
            <a:r>
              <a:rPr lang="en-US" sz="2400" b="1" dirty="0">
                <a:solidFill>
                  <a:srgbClr val="007FA3"/>
                </a:solidFill>
              </a:rPr>
              <a:t>8.1</a:t>
            </a:r>
            <a:r>
              <a:rPr lang="en-US" sz="2400" dirty="0"/>
              <a:t> </a:t>
            </a:r>
            <a:r>
              <a:rPr lang="en-US" altLang="en-US" sz="2400" dirty="0"/>
              <a:t>Define terms</a:t>
            </a:r>
          </a:p>
          <a:p>
            <a:pPr marL="0" indent="0" eaLnBrk="1" hangingPunct="1">
              <a:buNone/>
            </a:pPr>
            <a:r>
              <a:rPr lang="en-US" sz="2400" b="1" dirty="0">
                <a:solidFill>
                  <a:srgbClr val="007FA3"/>
                </a:solidFill>
              </a:rPr>
              <a:t>8.2</a:t>
            </a:r>
            <a:r>
              <a:rPr lang="en-US" sz="2400" dirty="0"/>
              <a:t> </a:t>
            </a:r>
            <a:r>
              <a:rPr lang="en-US" sz="2400" dirty="0">
                <a:solidFill>
                  <a:srgbClr val="000000"/>
                </a:solidFill>
                <a:effectLst>
                  <a:outerShdw blurRad="38100" dist="38100" dir="2700000" algn="tl">
                    <a:srgbClr val="FFFFFF"/>
                  </a:outerShdw>
                </a:effectLst>
              </a:rPr>
              <a:t>Describe the physical database design process</a:t>
            </a:r>
            <a:endParaRPr lang="en-US" altLang="en-US" sz="2400" dirty="0"/>
          </a:p>
          <a:p>
            <a:pPr marL="0" indent="0" eaLnBrk="1" hangingPunct="1">
              <a:buNone/>
            </a:pPr>
            <a:r>
              <a:rPr lang="en-US" sz="2400" b="1" dirty="0">
                <a:solidFill>
                  <a:srgbClr val="007FA3"/>
                </a:solidFill>
              </a:rPr>
              <a:t>8.3</a:t>
            </a:r>
            <a:r>
              <a:rPr lang="en-US" sz="2400" dirty="0"/>
              <a:t> </a:t>
            </a:r>
            <a:r>
              <a:rPr lang="en-US" sz="2400" dirty="0">
                <a:solidFill>
                  <a:srgbClr val="000000"/>
                </a:solidFill>
                <a:effectLst>
                  <a:outerShdw blurRad="38100" dist="38100" dir="2700000" algn="tl">
                    <a:srgbClr val="FFFFFF"/>
                  </a:outerShdw>
                </a:effectLst>
              </a:rPr>
              <a:t>Choose storage formats for attributes</a:t>
            </a:r>
            <a:endParaRPr lang="en-US" altLang="en-US" sz="2400" dirty="0"/>
          </a:p>
          <a:p>
            <a:pPr marL="0" indent="0" eaLnBrk="1" hangingPunct="1">
              <a:buNone/>
            </a:pPr>
            <a:r>
              <a:rPr lang="en-US" sz="2400" b="1" dirty="0">
                <a:solidFill>
                  <a:srgbClr val="007FA3"/>
                </a:solidFill>
              </a:rPr>
              <a:t>8.4 </a:t>
            </a:r>
            <a:r>
              <a:rPr lang="en-US" sz="2400" dirty="0">
                <a:solidFill>
                  <a:srgbClr val="000000"/>
                </a:solidFill>
                <a:effectLst>
                  <a:outerShdw blurRad="38100" dist="38100" dir="2700000" algn="tl">
                    <a:srgbClr val="FFFFFF"/>
                  </a:outerShdw>
                </a:effectLst>
              </a:rPr>
              <a:t>Select appropriate file organizations</a:t>
            </a:r>
            <a:endParaRPr lang="en-US" altLang="en-US" sz="2400" dirty="0"/>
          </a:p>
          <a:p>
            <a:pPr marL="0" indent="0" eaLnBrk="1" hangingPunct="1">
              <a:buNone/>
            </a:pPr>
            <a:r>
              <a:rPr lang="en-US" sz="2400" b="1" dirty="0">
                <a:solidFill>
                  <a:srgbClr val="007FA3"/>
                </a:solidFill>
              </a:rPr>
              <a:t>8.5 </a:t>
            </a:r>
            <a:r>
              <a:rPr lang="en-US" sz="2400" dirty="0">
                <a:solidFill>
                  <a:srgbClr val="000000"/>
                </a:solidFill>
                <a:effectLst>
                  <a:outerShdw blurRad="38100" dist="38100" dir="2700000" algn="tl">
                    <a:srgbClr val="FFFFFF"/>
                  </a:outerShdw>
                </a:effectLst>
              </a:rPr>
              <a:t>Describe three types of file organization</a:t>
            </a:r>
            <a:endParaRPr lang="en-US" altLang="en-US" sz="2400" dirty="0"/>
          </a:p>
          <a:p>
            <a:pPr marL="0" indent="0" eaLnBrk="1" hangingPunct="1">
              <a:buNone/>
            </a:pPr>
            <a:r>
              <a:rPr lang="en-US" sz="2400" b="1" dirty="0">
                <a:solidFill>
                  <a:srgbClr val="007FA3"/>
                </a:solidFill>
              </a:rPr>
              <a:t>8.6 </a:t>
            </a:r>
            <a:r>
              <a:rPr lang="en-US" sz="2400" dirty="0">
                <a:solidFill>
                  <a:srgbClr val="000000"/>
                </a:solidFill>
                <a:effectLst>
                  <a:outerShdw blurRad="38100" dist="38100" dir="2700000" algn="tl">
                    <a:srgbClr val="FFFFFF"/>
                  </a:outerShdw>
                </a:effectLst>
              </a:rPr>
              <a:t>Describe indexes and their appropriate use</a:t>
            </a:r>
          </a:p>
          <a:p>
            <a:pPr marL="0" indent="0">
              <a:buNone/>
            </a:pPr>
            <a:r>
              <a:rPr lang="en-US" sz="2400" b="1" dirty="0">
                <a:solidFill>
                  <a:srgbClr val="007FA3"/>
                </a:solidFill>
              </a:rPr>
              <a:t>8.7 </a:t>
            </a:r>
            <a:r>
              <a:rPr lang="en-US" sz="2400" dirty="0">
                <a:solidFill>
                  <a:srgbClr val="000000"/>
                </a:solidFill>
                <a:effectLst>
                  <a:outerShdw blurRad="38100" dist="38100" dir="2700000" algn="tl">
                    <a:srgbClr val="FFFFFF"/>
                  </a:outerShdw>
                </a:effectLst>
              </a:rPr>
              <a:t>Translate a database model into efficient structures, including denormalization</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Text Placeholder 2"/>
          <p:cNvSpPr>
            <a:spLocks noGrp="1"/>
          </p:cNvSpPr>
          <p:nvPr>
            <p:ph type="body" idx="1"/>
          </p:nvPr>
        </p:nvSpPr>
        <p:spPr>
          <a:xfrm>
            <a:off x="457200" y="1600200"/>
            <a:ext cx="8229600" cy="4741606"/>
          </a:xfrm>
        </p:spPr>
        <p:txBody>
          <a:bodyPr/>
          <a:lstStyle/>
          <a:p>
            <a:pPr>
              <a:defRPr/>
            </a:pPr>
            <a:r>
              <a:rPr lang="en-US" sz="2400" dirty="0">
                <a:solidFill>
                  <a:srgbClr val="000000"/>
                </a:solidFill>
              </a:rPr>
              <a:t>Horizontal Partitioning: Distributing the rows of a logical relation into several separate tables</a:t>
            </a:r>
          </a:p>
          <a:p>
            <a:pPr lvl="1">
              <a:defRPr/>
            </a:pPr>
            <a:r>
              <a:rPr lang="en-US" sz="2400" dirty="0">
                <a:solidFill>
                  <a:srgbClr val="000000"/>
                </a:solidFill>
              </a:rPr>
              <a:t>Useful for situations where different users need access to different rows</a:t>
            </a:r>
          </a:p>
          <a:p>
            <a:pPr lvl="1">
              <a:defRPr/>
            </a:pPr>
            <a:r>
              <a:rPr lang="en-US" sz="2400" dirty="0">
                <a:solidFill>
                  <a:srgbClr val="000000"/>
                </a:solidFill>
              </a:rPr>
              <a:t>Three types: Key Range Partitioning, Hash Partitioning, or Composite Partitioning</a:t>
            </a:r>
          </a:p>
          <a:p>
            <a:pPr>
              <a:defRPr/>
            </a:pPr>
            <a:r>
              <a:rPr lang="en-US" sz="2400" dirty="0">
                <a:solidFill>
                  <a:srgbClr val="000000"/>
                </a:solidFill>
              </a:rPr>
              <a:t>Vertical Partitioning: Distributing the columns of a logical relation into several separate physical tables</a:t>
            </a:r>
          </a:p>
          <a:p>
            <a:pPr lvl="1">
              <a:defRPr/>
            </a:pPr>
            <a:r>
              <a:rPr lang="en-US" sz="2400" dirty="0">
                <a:solidFill>
                  <a:srgbClr val="000000"/>
                </a:solidFill>
              </a:rPr>
              <a:t>Useful for situations where different users need access to different columns</a:t>
            </a:r>
          </a:p>
          <a:p>
            <a:pPr lvl="1">
              <a:defRPr/>
            </a:pPr>
            <a:r>
              <a:rPr lang="en-US" sz="2400" dirty="0">
                <a:solidFill>
                  <a:srgbClr val="000000"/>
                </a:solidFill>
              </a:rPr>
              <a:t>The primary key must be repeated in each file</a:t>
            </a:r>
          </a:p>
        </p:txBody>
      </p:sp>
    </p:spTree>
    <p:extLst>
      <p:ext uri="{BB962C8B-B14F-4D97-AF65-F5344CB8AC3E}">
        <p14:creationId xmlns:p14="http://schemas.microsoft.com/office/powerpoint/2010/main" val="320098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Pros and Cons</a:t>
            </a:r>
          </a:p>
        </p:txBody>
      </p:sp>
      <p:sp>
        <p:nvSpPr>
          <p:cNvPr id="3" name="Text Placeholder 2"/>
          <p:cNvSpPr>
            <a:spLocks noGrp="1"/>
          </p:cNvSpPr>
          <p:nvPr>
            <p:ph type="body" idx="1"/>
          </p:nvPr>
        </p:nvSpPr>
        <p:spPr/>
        <p:txBody>
          <a:bodyPr/>
          <a:lstStyle/>
          <a:p>
            <a:pPr>
              <a:defRPr/>
            </a:pPr>
            <a:r>
              <a:rPr lang="en-US" sz="1800" dirty="0">
                <a:solidFill>
                  <a:srgbClr val="000000"/>
                </a:solidFill>
              </a:rPr>
              <a:t>Advantages of Partitioning</a:t>
            </a:r>
          </a:p>
          <a:p>
            <a:pPr lvl="1">
              <a:defRPr/>
            </a:pPr>
            <a:r>
              <a:rPr lang="en-US" sz="1800" dirty="0">
                <a:solidFill>
                  <a:srgbClr val="000000"/>
                </a:solidFill>
              </a:rPr>
              <a:t>Efficiency: records used together are grouped together</a:t>
            </a:r>
          </a:p>
          <a:p>
            <a:pPr lvl="1">
              <a:defRPr/>
            </a:pPr>
            <a:r>
              <a:rPr lang="en-US" sz="1800" dirty="0">
                <a:solidFill>
                  <a:srgbClr val="000000"/>
                </a:solidFill>
              </a:rPr>
              <a:t>Local optimization: each partition can be optimized for performance</a:t>
            </a:r>
          </a:p>
          <a:p>
            <a:pPr lvl="1">
              <a:defRPr/>
            </a:pPr>
            <a:r>
              <a:rPr lang="en-US" sz="1800" dirty="0">
                <a:solidFill>
                  <a:srgbClr val="000000"/>
                </a:solidFill>
              </a:rPr>
              <a:t>Security: data not relevant to users are segregated</a:t>
            </a:r>
          </a:p>
          <a:p>
            <a:pPr lvl="1">
              <a:defRPr/>
            </a:pPr>
            <a:r>
              <a:rPr lang="en-US" sz="1800" dirty="0">
                <a:solidFill>
                  <a:srgbClr val="000000"/>
                </a:solidFill>
              </a:rPr>
              <a:t>Recovery and uptime: smaller files take less back up time</a:t>
            </a:r>
          </a:p>
          <a:p>
            <a:pPr lvl="1">
              <a:defRPr/>
            </a:pPr>
            <a:r>
              <a:rPr lang="en-US" sz="1800" dirty="0">
                <a:solidFill>
                  <a:srgbClr val="000000"/>
                </a:solidFill>
              </a:rPr>
              <a:t>Load balancing: partitions stored on different disks, reduces contention</a:t>
            </a:r>
          </a:p>
          <a:p>
            <a:pPr>
              <a:defRPr/>
            </a:pPr>
            <a:r>
              <a:rPr lang="en-US" sz="1800" dirty="0">
                <a:solidFill>
                  <a:srgbClr val="000000"/>
                </a:solidFill>
              </a:rPr>
              <a:t>Disadvantages of Partitioning</a:t>
            </a:r>
          </a:p>
          <a:p>
            <a:pPr lvl="1">
              <a:defRPr/>
            </a:pPr>
            <a:r>
              <a:rPr lang="en-US" sz="1800" dirty="0">
                <a:solidFill>
                  <a:srgbClr val="000000"/>
                </a:solidFill>
              </a:rPr>
              <a:t>Inconsistent access speed: slow retrievals across partitions</a:t>
            </a:r>
          </a:p>
          <a:p>
            <a:pPr lvl="1">
              <a:defRPr/>
            </a:pPr>
            <a:r>
              <a:rPr lang="en-US" sz="1800" dirty="0">
                <a:solidFill>
                  <a:srgbClr val="000000"/>
                </a:solidFill>
              </a:rPr>
              <a:t>Complexity: non-transparent partitioning</a:t>
            </a:r>
          </a:p>
          <a:p>
            <a:pPr lvl="1">
              <a:defRPr/>
            </a:pPr>
            <a:r>
              <a:rPr lang="en-US" sz="1800" dirty="0">
                <a:solidFill>
                  <a:srgbClr val="000000"/>
                </a:solidFill>
              </a:rPr>
              <a:t>Extra space or update time: duplicate data; access from multiple partitions</a:t>
            </a:r>
          </a:p>
        </p:txBody>
      </p:sp>
    </p:spTree>
    <p:extLst>
      <p:ext uri="{BB962C8B-B14F-4D97-AF65-F5344CB8AC3E}">
        <p14:creationId xmlns:p14="http://schemas.microsoft.com/office/powerpoint/2010/main" val="2465377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Physical Database Files</a:t>
            </a:r>
          </a:p>
        </p:txBody>
      </p:sp>
      <p:sp>
        <p:nvSpPr>
          <p:cNvPr id="3" name="Text Placeholder 2"/>
          <p:cNvSpPr>
            <a:spLocks noGrp="1"/>
          </p:cNvSpPr>
          <p:nvPr>
            <p:ph type="body" idx="1"/>
          </p:nvPr>
        </p:nvSpPr>
        <p:spPr>
          <a:xfrm>
            <a:off x="457200" y="1600201"/>
            <a:ext cx="8229600" cy="3974690"/>
          </a:xfrm>
        </p:spPr>
        <p:txBody>
          <a:bodyPr/>
          <a:lstStyle/>
          <a:p>
            <a:pPr>
              <a:defRPr/>
            </a:pPr>
            <a:r>
              <a:rPr lang="en-US" sz="2400" dirty="0">
                <a:solidFill>
                  <a:srgbClr val="000000"/>
                </a:solidFill>
              </a:rPr>
              <a:t>Physical File</a:t>
            </a:r>
          </a:p>
          <a:p>
            <a:pPr lvl="1">
              <a:defRPr/>
            </a:pPr>
            <a:r>
              <a:rPr lang="en-US" sz="2400" dirty="0">
                <a:solidFill>
                  <a:srgbClr val="000000"/>
                </a:solidFill>
              </a:rPr>
              <a:t>A named portion of secondary memory allocated for the purpose of storing physical records</a:t>
            </a:r>
          </a:p>
          <a:p>
            <a:pPr lvl="1">
              <a:defRPr/>
            </a:pPr>
            <a:r>
              <a:rPr lang="en-US" sz="2400" dirty="0">
                <a:solidFill>
                  <a:srgbClr val="000000"/>
                </a:solidFill>
              </a:rPr>
              <a:t>Tablespace – named logical storage unit in which data from multiple tables/views/objects can be stored</a:t>
            </a:r>
          </a:p>
          <a:p>
            <a:pPr>
              <a:defRPr/>
            </a:pPr>
            <a:r>
              <a:rPr lang="en-US" sz="2400" dirty="0">
                <a:solidFill>
                  <a:srgbClr val="000000"/>
                </a:solidFill>
              </a:rPr>
              <a:t>Tablespace components</a:t>
            </a:r>
          </a:p>
          <a:p>
            <a:pPr lvl="1">
              <a:defRPr/>
            </a:pPr>
            <a:r>
              <a:rPr lang="en-US" sz="2400" dirty="0">
                <a:solidFill>
                  <a:srgbClr val="000000"/>
                </a:solidFill>
              </a:rPr>
              <a:t>Segment – a table, index, or partition</a:t>
            </a:r>
          </a:p>
          <a:p>
            <a:pPr lvl="1">
              <a:defRPr/>
            </a:pPr>
            <a:r>
              <a:rPr lang="en-US" sz="2400" dirty="0">
                <a:solidFill>
                  <a:srgbClr val="000000"/>
                </a:solidFill>
              </a:rPr>
              <a:t>Extent – contiguous section of disk space</a:t>
            </a:r>
          </a:p>
          <a:p>
            <a:pPr lvl="1">
              <a:defRPr/>
            </a:pPr>
            <a:r>
              <a:rPr lang="en-US" sz="2400" dirty="0">
                <a:solidFill>
                  <a:srgbClr val="000000"/>
                </a:solidFill>
              </a:rPr>
              <a:t>Data block – smallest unit of storage</a:t>
            </a:r>
          </a:p>
        </p:txBody>
      </p:sp>
    </p:spTree>
    <p:extLst>
      <p:ext uri="{BB962C8B-B14F-4D97-AF65-F5344CB8AC3E}">
        <p14:creationId xmlns:p14="http://schemas.microsoft.com/office/powerpoint/2010/main" val="359271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Text Placeholder 2"/>
          <p:cNvSpPr>
            <a:spLocks noGrp="1"/>
          </p:cNvSpPr>
          <p:nvPr>
            <p:ph type="body" idx="1"/>
          </p:nvPr>
        </p:nvSpPr>
        <p:spPr/>
        <p:txBody>
          <a:bodyPr/>
          <a:lstStyle/>
          <a:p>
            <a:pPr>
              <a:defRPr/>
            </a:pPr>
            <a:r>
              <a:rPr lang="en-US" sz="2000" dirty="0">
                <a:solidFill>
                  <a:srgbClr val="000000"/>
                </a:solidFill>
              </a:rPr>
              <a:t>Types of file organizations</a:t>
            </a:r>
          </a:p>
          <a:p>
            <a:pPr lvl="1">
              <a:defRPr/>
            </a:pPr>
            <a:r>
              <a:rPr lang="en-US" sz="2000" dirty="0">
                <a:solidFill>
                  <a:srgbClr val="000000"/>
                </a:solidFill>
              </a:rPr>
              <a:t>Heap – no particular order</a:t>
            </a:r>
          </a:p>
          <a:p>
            <a:pPr lvl="1">
              <a:defRPr/>
            </a:pPr>
            <a:r>
              <a:rPr lang="en-US" sz="2000" dirty="0">
                <a:solidFill>
                  <a:srgbClr val="000000"/>
                </a:solidFill>
              </a:rPr>
              <a:t>Sequential</a:t>
            </a:r>
          </a:p>
          <a:p>
            <a:pPr lvl="1">
              <a:defRPr/>
            </a:pPr>
            <a:r>
              <a:rPr lang="en-US" sz="2000" dirty="0">
                <a:solidFill>
                  <a:srgbClr val="000000"/>
                </a:solidFill>
              </a:rPr>
              <a:t>Indexed</a:t>
            </a:r>
          </a:p>
          <a:p>
            <a:pPr lvl="1">
              <a:defRPr/>
            </a:pPr>
            <a:r>
              <a:rPr lang="en-US" sz="2000" dirty="0">
                <a:solidFill>
                  <a:srgbClr val="000000"/>
                </a:solidFill>
              </a:rPr>
              <a:t>Hashed</a:t>
            </a:r>
          </a:p>
          <a:p>
            <a:pPr>
              <a:defRPr/>
            </a:pPr>
            <a:r>
              <a:rPr lang="en-US" sz="2000" dirty="0">
                <a:solidFill>
                  <a:srgbClr val="000000"/>
                </a:solidFill>
              </a:rPr>
              <a:t>Factors for selecting file organization</a:t>
            </a:r>
          </a:p>
          <a:p>
            <a:pPr lvl="1">
              <a:defRPr/>
            </a:pPr>
            <a:r>
              <a:rPr lang="en-US" sz="2000" dirty="0">
                <a:solidFill>
                  <a:srgbClr val="000000"/>
                </a:solidFill>
              </a:rPr>
              <a:t>Fast data retrieval and throughput</a:t>
            </a:r>
          </a:p>
          <a:p>
            <a:pPr lvl="1">
              <a:defRPr/>
            </a:pPr>
            <a:r>
              <a:rPr lang="en-US" sz="2000" dirty="0">
                <a:solidFill>
                  <a:srgbClr val="000000"/>
                </a:solidFill>
              </a:rPr>
              <a:t>Efficient storage space utilization</a:t>
            </a:r>
          </a:p>
          <a:p>
            <a:pPr lvl="1">
              <a:defRPr/>
            </a:pPr>
            <a:r>
              <a:rPr lang="en-US" sz="2000" dirty="0">
                <a:solidFill>
                  <a:srgbClr val="000000"/>
                </a:solidFill>
              </a:rPr>
              <a:t>Protection from failure and data loss</a:t>
            </a:r>
          </a:p>
          <a:p>
            <a:pPr lvl="1">
              <a:defRPr/>
            </a:pPr>
            <a:r>
              <a:rPr lang="en-US" sz="2000" dirty="0">
                <a:solidFill>
                  <a:srgbClr val="000000"/>
                </a:solidFill>
              </a:rPr>
              <a:t>Minimizing need for reorganization</a:t>
            </a:r>
          </a:p>
          <a:p>
            <a:pPr lvl="1">
              <a:defRPr/>
            </a:pPr>
            <a:r>
              <a:rPr lang="en-US" sz="2000" dirty="0">
                <a:solidFill>
                  <a:srgbClr val="000000"/>
                </a:solidFill>
              </a:rPr>
              <a:t>Accommodating growth</a:t>
            </a:r>
          </a:p>
          <a:p>
            <a:pPr lvl="1">
              <a:defRPr/>
            </a:pPr>
            <a:r>
              <a:rPr lang="en-US" sz="2000" dirty="0">
                <a:solidFill>
                  <a:srgbClr val="000000"/>
                </a:solidFill>
              </a:rPr>
              <a:t>Security from unauthorized use</a:t>
            </a:r>
          </a:p>
        </p:txBody>
      </p:sp>
    </p:spTree>
    <p:extLst>
      <p:ext uri="{BB962C8B-B14F-4D97-AF65-F5344CB8AC3E}">
        <p14:creationId xmlns:p14="http://schemas.microsoft.com/office/powerpoint/2010/main" val="411053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200" dirty="0"/>
              <a:t>Figure 8-7 Comparison of File Organizations</a:t>
            </a:r>
          </a:p>
        </p:txBody>
      </p:sp>
      <p:sp>
        <p:nvSpPr>
          <p:cNvPr id="5" name="Text Placeholder 4"/>
          <p:cNvSpPr>
            <a:spLocks noGrp="1"/>
          </p:cNvSpPr>
          <p:nvPr>
            <p:ph type="body" idx="1"/>
          </p:nvPr>
        </p:nvSpPr>
        <p:spPr>
          <a:xfrm>
            <a:off x="457200" y="1600201"/>
            <a:ext cx="8229600" cy="420624"/>
          </a:xfrm>
        </p:spPr>
        <p:txBody>
          <a:bodyPr/>
          <a:lstStyle/>
          <a:p>
            <a:pPr marL="0" indent="0">
              <a:buNone/>
            </a:pPr>
            <a:r>
              <a:rPr lang="en-US" sz="2000" dirty="0"/>
              <a:t>a) Sequential</a:t>
            </a:r>
          </a:p>
        </p:txBody>
      </p:sp>
      <p:pic>
        <p:nvPicPr>
          <p:cNvPr id="6" name="Picture 5" descr="An illustration of a sequential file organization. The drawing lists records in a vertical order, where scanning starts from the first file on top and proceeds downwards until the desired file is located. The records are listed in the following order, with the desired record highlighted in blue. Aces, Boilermakers, Devils, Flyers, highlighted in blue, Hawkeyes, Hoosiers, Miners, Panthers, Seminoles.">
            <a:extLst>
              <a:ext uri="{FF2B5EF4-FFF2-40B4-BE49-F238E27FC236}">
                <a16:creationId xmlns:a16="http://schemas.microsoft.com/office/drawing/2014/main" id="{95CB180E-F66D-4446-ABEF-89EE4E25D7EA}"/>
              </a:ext>
            </a:extLst>
          </p:cNvPr>
          <p:cNvPicPr>
            <a:picLocks noChangeAspect="1"/>
          </p:cNvPicPr>
          <p:nvPr/>
        </p:nvPicPr>
        <p:blipFill>
          <a:blip r:embed="rId3"/>
          <a:stretch>
            <a:fillRect/>
          </a:stretch>
        </p:blipFill>
        <p:spPr>
          <a:xfrm>
            <a:off x="1320567" y="2308376"/>
            <a:ext cx="6502865" cy="3773685"/>
          </a:xfrm>
          <a:prstGeom prst="rect">
            <a:avLst/>
          </a:prstGeom>
        </p:spPr>
      </p:pic>
    </p:spTree>
    <p:extLst>
      <p:ext uri="{BB962C8B-B14F-4D97-AF65-F5344CB8AC3E}">
        <p14:creationId xmlns:p14="http://schemas.microsoft.com/office/powerpoint/2010/main" val="241024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File Organizations</a:t>
            </a:r>
          </a:p>
        </p:txBody>
      </p:sp>
      <p:sp>
        <p:nvSpPr>
          <p:cNvPr id="3" name="Text Placeholder 2"/>
          <p:cNvSpPr>
            <a:spLocks noGrp="1"/>
          </p:cNvSpPr>
          <p:nvPr>
            <p:ph type="body" idx="1"/>
          </p:nvPr>
        </p:nvSpPr>
        <p:spPr>
          <a:xfrm>
            <a:off x="457200" y="1600200"/>
            <a:ext cx="8229600" cy="3709219"/>
          </a:xfrm>
        </p:spPr>
        <p:txBody>
          <a:bodyPr/>
          <a:lstStyle/>
          <a:p>
            <a:pPr>
              <a:defRPr/>
            </a:pPr>
            <a:r>
              <a:rPr lang="en-US" sz="2400" dirty="0">
                <a:solidFill>
                  <a:srgbClr val="000000"/>
                </a:solidFill>
              </a:rPr>
              <a:t>Storage of records sequentially or nonsequentially with an index that allows software to locate individual records</a:t>
            </a:r>
          </a:p>
          <a:p>
            <a:pPr>
              <a:defRPr/>
            </a:pPr>
            <a:r>
              <a:rPr lang="en-US" sz="2400" dirty="0">
                <a:solidFill>
                  <a:srgbClr val="000000"/>
                </a:solidFill>
              </a:rPr>
              <a:t>Index: a table or other data structure used to determine in a file the location of records that satisfy some condition</a:t>
            </a:r>
          </a:p>
          <a:p>
            <a:pPr>
              <a:defRPr/>
            </a:pPr>
            <a:r>
              <a:rPr lang="en-US" sz="2400" dirty="0">
                <a:solidFill>
                  <a:srgbClr val="000000"/>
                </a:solidFill>
              </a:rPr>
              <a:t>Primary keys are automatically indexed</a:t>
            </a:r>
          </a:p>
          <a:p>
            <a:pPr>
              <a:defRPr/>
            </a:pPr>
            <a:r>
              <a:rPr lang="en-US" sz="2400" dirty="0">
                <a:solidFill>
                  <a:srgbClr val="000000"/>
                </a:solidFill>
              </a:rPr>
              <a:t>Other fields or combinations of fields can also be indexed; these are called secondary keys (or nonunique keys)</a:t>
            </a:r>
          </a:p>
        </p:txBody>
      </p:sp>
    </p:spTree>
    <p:extLst>
      <p:ext uri="{BB962C8B-B14F-4D97-AF65-F5344CB8AC3E}">
        <p14:creationId xmlns:p14="http://schemas.microsoft.com/office/powerpoint/2010/main" val="216306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66760" cy="1097279"/>
          </a:xfrm>
        </p:spPr>
        <p:txBody>
          <a:bodyPr anchor="b"/>
          <a:lstStyle/>
          <a:p>
            <a:r>
              <a:rPr lang="en-US" sz="3000" dirty="0"/>
              <a:t>Figure 8-7 Comparison of File Organizations </a:t>
            </a:r>
            <a:r>
              <a:rPr lang="en-US" sz="2000" b="0" dirty="0"/>
              <a:t>(1 of 2)</a:t>
            </a:r>
          </a:p>
        </p:txBody>
      </p:sp>
      <p:sp>
        <p:nvSpPr>
          <p:cNvPr id="5" name="Text Placeholder 4"/>
          <p:cNvSpPr>
            <a:spLocks noGrp="1"/>
          </p:cNvSpPr>
          <p:nvPr>
            <p:ph type="body" idx="1"/>
          </p:nvPr>
        </p:nvSpPr>
        <p:spPr>
          <a:xfrm>
            <a:off x="457200" y="1600201"/>
            <a:ext cx="8229600" cy="457200"/>
          </a:xfrm>
        </p:spPr>
        <p:txBody>
          <a:bodyPr/>
          <a:lstStyle/>
          <a:p>
            <a:pPr marL="0" indent="0">
              <a:buNone/>
            </a:pPr>
            <a:r>
              <a:rPr lang="en-US" sz="2000" dirty="0"/>
              <a:t>a) Indexed</a:t>
            </a:r>
          </a:p>
        </p:txBody>
      </p:sp>
      <p:pic>
        <p:nvPicPr>
          <p:cNvPr id="6" name="Picture 5" descr="An illustration of an indexed file organization. The figure shows an indexed file organization consisting of primary keys at the top, secondary keys below them, and the respective files in the secondary keys at the bottom. The file organization is as follow. F, B, Aces, Boilermakers, Devils, F, Flyers, P, H, Hawkeyes, Hoosiers, L, P, Miners, Panthers, Z, R, S, Seminoles, Z. ">
            <a:extLst>
              <a:ext uri="{FF2B5EF4-FFF2-40B4-BE49-F238E27FC236}">
                <a16:creationId xmlns:a16="http://schemas.microsoft.com/office/drawing/2014/main" id="{1109FA33-BB56-4BE1-BDB3-B7AB0B6A7216}"/>
              </a:ext>
            </a:extLst>
          </p:cNvPr>
          <p:cNvPicPr>
            <a:picLocks noChangeAspect="1"/>
          </p:cNvPicPr>
          <p:nvPr/>
        </p:nvPicPr>
        <p:blipFill>
          <a:blip r:embed="rId3"/>
          <a:stretch>
            <a:fillRect/>
          </a:stretch>
        </p:blipFill>
        <p:spPr>
          <a:xfrm>
            <a:off x="1335023" y="2148517"/>
            <a:ext cx="6473954" cy="4002078"/>
          </a:xfrm>
          <a:prstGeom prst="rect">
            <a:avLst/>
          </a:prstGeom>
        </p:spPr>
      </p:pic>
    </p:spTree>
    <p:extLst>
      <p:ext uri="{BB962C8B-B14F-4D97-AF65-F5344CB8AC3E}">
        <p14:creationId xmlns:p14="http://schemas.microsoft.com/office/powerpoint/2010/main" val="12798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57616" cy="1097279"/>
          </a:xfrm>
        </p:spPr>
        <p:txBody>
          <a:bodyPr anchor="b"/>
          <a:lstStyle/>
          <a:p>
            <a:r>
              <a:rPr lang="en-US" sz="3000" dirty="0"/>
              <a:t>Figure 8-7 Comparison of File Organizations </a:t>
            </a:r>
            <a:r>
              <a:rPr lang="en-US" sz="2000" b="0" dirty="0"/>
              <a:t>(2 of 2)</a:t>
            </a:r>
            <a:endParaRPr lang="en-US" sz="2000" dirty="0"/>
          </a:p>
        </p:txBody>
      </p:sp>
      <p:sp>
        <p:nvSpPr>
          <p:cNvPr id="5" name="Text Placeholder 4"/>
          <p:cNvSpPr>
            <a:spLocks noGrp="1"/>
          </p:cNvSpPr>
          <p:nvPr>
            <p:ph type="body" idx="1"/>
          </p:nvPr>
        </p:nvSpPr>
        <p:spPr>
          <a:xfrm>
            <a:off x="457200" y="1600201"/>
            <a:ext cx="8229600" cy="429768"/>
          </a:xfrm>
        </p:spPr>
        <p:txBody>
          <a:bodyPr/>
          <a:lstStyle/>
          <a:p>
            <a:pPr marL="0" indent="0">
              <a:buNone/>
            </a:pPr>
            <a:r>
              <a:rPr lang="en-US" sz="2000" dirty="0"/>
              <a:t>a) Hashed</a:t>
            </a:r>
          </a:p>
        </p:txBody>
      </p:sp>
      <p:pic>
        <p:nvPicPr>
          <p:cNvPr id="6" name="Picture 5" descr="An illustration of a hashed file organization. The figure shows the hashed file organization where the key for Fliers points to a Hashing algorithm that further points to the relevant record number in a vertical arrangement of files, shown as follows. Miners, Hawkeyes, Aces, Hoosiers, Seminoles, Devils, Flyers, which is highlighted in blue, Panthers, and Boilermakers.">
            <a:extLst>
              <a:ext uri="{FF2B5EF4-FFF2-40B4-BE49-F238E27FC236}">
                <a16:creationId xmlns:a16="http://schemas.microsoft.com/office/drawing/2014/main" id="{9130365E-FFD9-46CC-99F2-F7E73056E8AE}"/>
              </a:ext>
            </a:extLst>
          </p:cNvPr>
          <p:cNvPicPr>
            <a:picLocks noChangeAspect="1"/>
          </p:cNvPicPr>
          <p:nvPr/>
        </p:nvPicPr>
        <p:blipFill>
          <a:blip r:embed="rId3"/>
          <a:stretch>
            <a:fillRect/>
          </a:stretch>
        </p:blipFill>
        <p:spPr>
          <a:xfrm>
            <a:off x="969264" y="2189709"/>
            <a:ext cx="7205472" cy="3995818"/>
          </a:xfrm>
          <a:prstGeom prst="rect">
            <a:avLst/>
          </a:prstGeom>
        </p:spPr>
      </p:pic>
    </p:spTree>
    <p:extLst>
      <p:ext uri="{BB962C8B-B14F-4D97-AF65-F5344CB8AC3E}">
        <p14:creationId xmlns:p14="http://schemas.microsoft.com/office/powerpoint/2010/main" val="2432645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Files</a:t>
            </a:r>
            <a:endParaRPr lang="en-US" sz="2000" b="0" dirty="0"/>
          </a:p>
        </p:txBody>
      </p:sp>
      <p:sp>
        <p:nvSpPr>
          <p:cNvPr id="3" name="Text Placeholder 2"/>
          <p:cNvSpPr>
            <a:spLocks noGrp="1"/>
          </p:cNvSpPr>
          <p:nvPr>
            <p:ph type="body" idx="1"/>
          </p:nvPr>
        </p:nvSpPr>
        <p:spPr>
          <a:xfrm>
            <a:off x="457200" y="1600200"/>
            <a:ext cx="8229600" cy="3458497"/>
          </a:xfrm>
        </p:spPr>
        <p:txBody>
          <a:bodyPr/>
          <a:lstStyle/>
          <a:p>
            <a:pPr>
              <a:defRPr/>
            </a:pPr>
            <a:r>
              <a:rPr lang="en-US" sz="2400" dirty="0">
                <a:solidFill>
                  <a:srgbClr val="000000"/>
                </a:solidFill>
              </a:rPr>
              <a:t>In some relational D</a:t>
            </a:r>
            <a:r>
              <a:rPr lang="en-US" sz="100" dirty="0">
                <a:solidFill>
                  <a:srgbClr val="000000"/>
                </a:solidFill>
              </a:rPr>
              <a:t> </a:t>
            </a:r>
            <a:r>
              <a:rPr lang="en-US" sz="2400" dirty="0">
                <a:solidFill>
                  <a:srgbClr val="000000"/>
                </a:solidFill>
              </a:rPr>
              <a:t>B</a:t>
            </a:r>
            <a:r>
              <a:rPr lang="en-US" sz="100" dirty="0">
                <a:solidFill>
                  <a:srgbClr val="000000"/>
                </a:solidFill>
              </a:rPr>
              <a:t> </a:t>
            </a:r>
            <a:r>
              <a:rPr lang="en-US" sz="2400" dirty="0">
                <a:solidFill>
                  <a:srgbClr val="000000"/>
                </a:solidFill>
              </a:rPr>
              <a:t>M</a:t>
            </a:r>
            <a:r>
              <a:rPr lang="en-US" sz="100" dirty="0">
                <a:solidFill>
                  <a:srgbClr val="000000"/>
                </a:solidFill>
              </a:rPr>
              <a:t> </a:t>
            </a:r>
            <a:r>
              <a:rPr lang="en-US" sz="2400" dirty="0">
                <a:solidFill>
                  <a:srgbClr val="000000"/>
                </a:solidFill>
              </a:rPr>
              <a:t>S</a:t>
            </a:r>
            <a:r>
              <a:rPr lang="en-US" sz="100" dirty="0">
                <a:solidFill>
                  <a:srgbClr val="000000"/>
                </a:solidFill>
              </a:rPr>
              <a:t> </a:t>
            </a:r>
            <a:r>
              <a:rPr lang="en-US" sz="2400" dirty="0">
                <a:solidFill>
                  <a:srgbClr val="000000"/>
                </a:solidFill>
              </a:rPr>
              <a:t>s, related records from different tables can be stored together in the same disk area</a:t>
            </a:r>
          </a:p>
          <a:p>
            <a:pPr>
              <a:defRPr/>
            </a:pPr>
            <a:r>
              <a:rPr lang="en-US" sz="2400" dirty="0">
                <a:solidFill>
                  <a:srgbClr val="000000"/>
                </a:solidFill>
              </a:rPr>
              <a:t>Useful for improving performance of join operations</a:t>
            </a:r>
          </a:p>
          <a:p>
            <a:pPr>
              <a:defRPr/>
            </a:pPr>
            <a:r>
              <a:rPr lang="en-US" sz="2400" dirty="0">
                <a:solidFill>
                  <a:srgbClr val="000000"/>
                </a:solidFill>
              </a:rPr>
              <a:t>Primary key records of the main table are stored adjacent to associated foreign key records of the dependent table</a:t>
            </a:r>
          </a:p>
          <a:p>
            <a:pPr>
              <a:defRPr/>
            </a:pPr>
            <a:r>
              <a:rPr lang="en-US" sz="2400" dirty="0">
                <a:solidFill>
                  <a:srgbClr val="000000"/>
                </a:solidFill>
              </a:rPr>
              <a:t>e.g. Oracle has a CREATE CLUSTER</a:t>
            </a:r>
            <a:r>
              <a:rPr lang="en-US" sz="2400" b="1" dirty="0">
                <a:solidFill>
                  <a:srgbClr val="000000"/>
                </a:solidFill>
              </a:rPr>
              <a:t> </a:t>
            </a:r>
            <a:r>
              <a:rPr lang="en-US" sz="2400" dirty="0">
                <a:solidFill>
                  <a:srgbClr val="000000"/>
                </a:solidFill>
              </a:rPr>
              <a:t>command</a:t>
            </a:r>
          </a:p>
        </p:txBody>
      </p:sp>
    </p:spTree>
    <p:extLst>
      <p:ext uri="{BB962C8B-B14F-4D97-AF65-F5344CB8AC3E}">
        <p14:creationId xmlns:p14="http://schemas.microsoft.com/office/powerpoint/2010/main" val="79243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and Non</a:t>
            </a:r>
            <a:r>
              <a:rPr lang="en-US" sz="100" dirty="0"/>
              <a:t> </a:t>
            </a:r>
            <a:r>
              <a:rPr lang="en-US" dirty="0"/>
              <a:t>unique Indexes</a:t>
            </a:r>
          </a:p>
        </p:txBody>
      </p:sp>
      <p:sp>
        <p:nvSpPr>
          <p:cNvPr id="3" name="Text Placeholder 2"/>
          <p:cNvSpPr>
            <a:spLocks noGrp="1"/>
          </p:cNvSpPr>
          <p:nvPr>
            <p:ph type="body" idx="1"/>
          </p:nvPr>
        </p:nvSpPr>
        <p:spPr/>
        <p:txBody>
          <a:bodyPr/>
          <a:lstStyle/>
          <a:p>
            <a:r>
              <a:rPr lang="en-US" sz="2400" dirty="0"/>
              <a:t>Unique (primary) Index</a:t>
            </a:r>
          </a:p>
          <a:p>
            <a:pPr lvl="1"/>
            <a:r>
              <a:rPr lang="en-US" sz="2400" dirty="0"/>
              <a:t>Typically done for primary keys, but could also apply to other unique fields</a:t>
            </a:r>
          </a:p>
          <a:p>
            <a:pPr lvl="1"/>
            <a:r>
              <a:rPr lang="en-US" sz="2400" dirty="0">
                <a:solidFill>
                  <a:schemeClr val="bg1"/>
                </a:solidFill>
              </a:rPr>
              <a:t>,</a:t>
            </a:r>
            <a:r>
              <a:rPr lang="en-US" sz="2400" dirty="0"/>
              <a:t> </a:t>
            </a:r>
          </a:p>
        </p:txBody>
      </p:sp>
      <p:pic>
        <p:nvPicPr>
          <p:cNvPr id="6" name="Picture 5" descr="A code has 2 lines and reads as follows. Line 1. Create unique index cust Index underscore P K On. Line 2. Customer underscore T left parenthesis customer I D right parenthesis semicolon."/>
          <p:cNvPicPr>
            <a:picLocks noChangeAspect="1"/>
          </p:cNvPicPr>
          <p:nvPr/>
        </p:nvPicPr>
        <p:blipFill rotWithShape="1">
          <a:blip r:embed="rId3"/>
          <a:srcRect l="6197" t="7751" b="14074"/>
          <a:stretch/>
        </p:blipFill>
        <p:spPr>
          <a:xfrm>
            <a:off x="1252728" y="2935223"/>
            <a:ext cx="6324892" cy="786385"/>
          </a:xfrm>
          <a:prstGeom prst="rect">
            <a:avLst/>
          </a:prstGeom>
        </p:spPr>
      </p:pic>
      <p:sp>
        <p:nvSpPr>
          <p:cNvPr id="4" name="Text Placeholder 3"/>
          <p:cNvSpPr>
            <a:spLocks noGrp="1"/>
          </p:cNvSpPr>
          <p:nvPr>
            <p:ph type="body" idx="2"/>
          </p:nvPr>
        </p:nvSpPr>
        <p:spPr>
          <a:xfrm>
            <a:off x="457200" y="3770376"/>
            <a:ext cx="8229600" cy="2163763"/>
          </a:xfrm>
        </p:spPr>
        <p:txBody>
          <a:bodyPr/>
          <a:lstStyle/>
          <a:p>
            <a:r>
              <a:rPr lang="en-US" sz="2400" dirty="0"/>
              <a:t>Non</a:t>
            </a:r>
            <a:r>
              <a:rPr lang="en-US" sz="100" dirty="0"/>
              <a:t> </a:t>
            </a:r>
            <a:r>
              <a:rPr lang="en-US" sz="2400" dirty="0"/>
              <a:t>unique (secondary) index</a:t>
            </a:r>
          </a:p>
          <a:p>
            <a:pPr lvl="1"/>
            <a:r>
              <a:rPr lang="en-US" sz="2400" dirty="0"/>
              <a:t>Done for fields that are often used to group individual entities (e.g., zip code, product category)</a:t>
            </a:r>
          </a:p>
          <a:p>
            <a:pPr lvl="1"/>
            <a:r>
              <a:rPr lang="en-US" sz="2400" dirty="0">
                <a:solidFill>
                  <a:schemeClr val="bg1"/>
                </a:solidFill>
              </a:rPr>
              <a:t>,</a:t>
            </a:r>
            <a:r>
              <a:rPr lang="en-US" sz="2400" dirty="0"/>
              <a:t> </a:t>
            </a:r>
          </a:p>
        </p:txBody>
      </p:sp>
      <p:pic>
        <p:nvPicPr>
          <p:cNvPr id="7" name="Picture 6" descr="A code has 2 lines and reads as follows. Line 1. Create index desc Index underscore F K on. Line 2. Product underscore T left parenthesis description right parenthesis semicolon."/>
          <p:cNvPicPr>
            <a:picLocks noChangeAspect="1"/>
          </p:cNvPicPr>
          <p:nvPr/>
        </p:nvPicPr>
        <p:blipFill rotWithShape="1">
          <a:blip r:embed="rId4"/>
          <a:srcRect l="6626" b="15462"/>
          <a:stretch/>
        </p:blipFill>
        <p:spPr>
          <a:xfrm>
            <a:off x="1197864" y="5020055"/>
            <a:ext cx="5157455" cy="850393"/>
          </a:xfrm>
          <a:prstGeom prst="rect">
            <a:avLst/>
          </a:prstGeom>
        </p:spPr>
      </p:pic>
    </p:spTree>
    <p:extLst>
      <p:ext uri="{BB962C8B-B14F-4D97-AF65-F5344CB8AC3E}">
        <p14:creationId xmlns:p14="http://schemas.microsoft.com/office/powerpoint/2010/main" val="345750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a:t>
            </a:r>
            <a:r>
              <a:rPr lang="en-US" sz="2000" b="0" dirty="0"/>
              <a:t>(2 of 2)</a:t>
            </a:r>
            <a:endParaRPr lang="en-US" dirty="0"/>
          </a:p>
        </p:txBody>
      </p:sp>
      <p:sp>
        <p:nvSpPr>
          <p:cNvPr id="5" name="Text Placeholder 4"/>
          <p:cNvSpPr>
            <a:spLocks noGrp="1"/>
          </p:cNvSpPr>
          <p:nvPr>
            <p:ph type="body" idx="1"/>
          </p:nvPr>
        </p:nvSpPr>
        <p:spPr>
          <a:xfrm>
            <a:off x="457200" y="1600200"/>
            <a:ext cx="8229600" cy="4830097"/>
          </a:xfrm>
        </p:spPr>
        <p:txBody>
          <a:bodyPr/>
          <a:lstStyle/>
          <a:p>
            <a:pPr marL="0" indent="0" eaLnBrk="1" hangingPunct="1">
              <a:buNone/>
            </a:pPr>
            <a:r>
              <a:rPr lang="en-US" sz="2400" b="1" dirty="0">
                <a:solidFill>
                  <a:srgbClr val="007FA3"/>
                </a:solidFill>
              </a:rPr>
              <a:t>8.8 </a:t>
            </a:r>
            <a:r>
              <a:rPr lang="en-US" altLang="en-US" sz="2400" dirty="0"/>
              <a:t>Describe problems and techniques for data security</a:t>
            </a:r>
          </a:p>
          <a:p>
            <a:pPr marL="0" indent="0">
              <a:buNone/>
            </a:pPr>
            <a:r>
              <a:rPr lang="en-US" sz="2400" b="1" dirty="0">
                <a:solidFill>
                  <a:srgbClr val="007FA3"/>
                </a:solidFill>
              </a:rPr>
              <a:t>8.9</a:t>
            </a:r>
            <a:r>
              <a:rPr lang="en-US" sz="2400" dirty="0"/>
              <a:t> </a:t>
            </a:r>
            <a:r>
              <a:rPr lang="en-US" altLang="en-US" sz="2400" dirty="0"/>
              <a:t>Understand role of databases in Sarbanes-Oxley compliance</a:t>
            </a:r>
          </a:p>
          <a:p>
            <a:pPr marL="0" indent="0" eaLnBrk="1" hangingPunct="1">
              <a:buNone/>
            </a:pPr>
            <a:r>
              <a:rPr lang="en-US" sz="2400" b="1" dirty="0">
                <a:solidFill>
                  <a:srgbClr val="007FA3"/>
                </a:solidFill>
              </a:rPr>
              <a:t>8.10</a:t>
            </a:r>
            <a:r>
              <a:rPr lang="en-US" sz="2400" dirty="0"/>
              <a:t> </a:t>
            </a:r>
            <a:r>
              <a:rPr lang="en-US" altLang="en-US" sz="2400" dirty="0"/>
              <a:t>Describe problems and facilities for data recovery</a:t>
            </a:r>
          </a:p>
          <a:p>
            <a:pPr marL="0" indent="0">
              <a:buNone/>
            </a:pPr>
            <a:r>
              <a:rPr lang="en-US" sz="2400" b="1" dirty="0">
                <a:solidFill>
                  <a:srgbClr val="007FA3"/>
                </a:solidFill>
              </a:rPr>
              <a:t>8.11 </a:t>
            </a:r>
            <a:r>
              <a:rPr lang="en-US" altLang="en-US" sz="2400" dirty="0"/>
              <a:t>Describe database tuning issues and list areas where changes can be done to tune the database</a:t>
            </a:r>
          </a:p>
          <a:p>
            <a:pPr marL="0" indent="0" eaLnBrk="1" hangingPunct="1">
              <a:buNone/>
            </a:pPr>
            <a:r>
              <a:rPr lang="en-US" sz="2400" b="1" dirty="0">
                <a:solidFill>
                  <a:srgbClr val="007FA3"/>
                </a:solidFill>
              </a:rPr>
              <a:t>8.12 </a:t>
            </a:r>
            <a:r>
              <a:rPr lang="en-US" altLang="en-US" sz="2400" dirty="0"/>
              <a:t>Understand impact of cloud-based database services on database infrastructure</a:t>
            </a:r>
          </a:p>
          <a:p>
            <a:pPr marL="0" indent="0" eaLnBrk="1" hangingPunct="1">
              <a:buNone/>
            </a:pPr>
            <a:r>
              <a:rPr lang="en-US" sz="2400" b="1" dirty="0">
                <a:solidFill>
                  <a:srgbClr val="007FA3"/>
                </a:solidFill>
              </a:rPr>
              <a:t>8.13 </a:t>
            </a:r>
            <a:r>
              <a:rPr lang="en-US" altLang="en-US" sz="2400" dirty="0"/>
              <a:t>Describe advantages and disadvantages of cloud-based database infrastructure solutions</a:t>
            </a:r>
          </a:p>
        </p:txBody>
      </p:sp>
    </p:spTree>
    <p:extLst>
      <p:ext uri="{BB962C8B-B14F-4D97-AF65-F5344CB8AC3E}">
        <p14:creationId xmlns:p14="http://schemas.microsoft.com/office/powerpoint/2010/main" val="2651036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Indexes </a:t>
            </a:r>
            <a:r>
              <a:rPr lang="en-US" sz="2000" b="0" dirty="0"/>
              <a:t>(1 of 2)</a:t>
            </a:r>
          </a:p>
        </p:txBody>
      </p:sp>
      <p:sp>
        <p:nvSpPr>
          <p:cNvPr id="3" name="Text Placeholder 2"/>
          <p:cNvSpPr>
            <a:spLocks noGrp="1"/>
          </p:cNvSpPr>
          <p:nvPr>
            <p:ph type="body" idx="1"/>
          </p:nvPr>
        </p:nvSpPr>
        <p:spPr>
          <a:xfrm>
            <a:off x="457200" y="1600200"/>
            <a:ext cx="8229600" cy="3311013"/>
          </a:xfrm>
        </p:spPr>
        <p:txBody>
          <a:bodyPr/>
          <a:lstStyle/>
          <a:p>
            <a:pPr marL="432000" indent="-432000">
              <a:buSzPct val="95000"/>
              <a:buFont typeface="Wingdings" pitchFamily="2" charset="2"/>
              <a:buAutoNum type="arabicPeriod"/>
              <a:defRPr/>
            </a:pPr>
            <a:r>
              <a:rPr lang="en-US" sz="2400" dirty="0">
                <a:solidFill>
                  <a:srgbClr val="000000"/>
                </a:solidFill>
              </a:rPr>
              <a:t>Use on larger tables</a:t>
            </a:r>
          </a:p>
          <a:p>
            <a:pPr marL="432000" indent="-432000">
              <a:buSzPct val="95000"/>
              <a:buFont typeface="Wingdings" pitchFamily="2" charset="2"/>
              <a:buAutoNum type="arabicPeriod"/>
              <a:defRPr/>
            </a:pPr>
            <a:r>
              <a:rPr lang="en-US" sz="2400" dirty="0">
                <a:solidFill>
                  <a:srgbClr val="000000"/>
                </a:solidFill>
              </a:rPr>
              <a:t>Index the primary key of each table</a:t>
            </a:r>
          </a:p>
          <a:p>
            <a:pPr marL="432000" indent="-432000">
              <a:buSzPct val="95000"/>
              <a:buFont typeface="Wingdings" pitchFamily="2" charset="2"/>
              <a:buAutoNum type="arabicPeriod"/>
              <a:defRPr/>
            </a:pPr>
            <a:r>
              <a:rPr lang="en-US" sz="2400" dirty="0">
                <a:solidFill>
                  <a:srgbClr val="000000"/>
                </a:solidFill>
              </a:rPr>
              <a:t>Index search fields (fields frequently in WHERE clause)</a:t>
            </a:r>
          </a:p>
          <a:p>
            <a:pPr marL="432000" indent="-432000">
              <a:buSzPct val="95000"/>
              <a:buFont typeface="Wingdings" pitchFamily="2" charset="2"/>
              <a:buAutoNum type="arabicPeriod"/>
              <a:defRPr/>
            </a:pPr>
            <a:r>
              <a:rPr lang="en-US" sz="2400" dirty="0">
                <a:solidFill>
                  <a:srgbClr val="000000"/>
                </a:solidFill>
              </a:rPr>
              <a:t>Fields in S</a:t>
            </a:r>
            <a:r>
              <a:rPr lang="en-US" sz="100" dirty="0">
                <a:solidFill>
                  <a:srgbClr val="000000"/>
                </a:solidFill>
              </a:rPr>
              <a:t> </a:t>
            </a:r>
            <a:r>
              <a:rPr lang="en-US" sz="2400" dirty="0">
                <a:solidFill>
                  <a:srgbClr val="000000"/>
                </a:solidFill>
              </a:rPr>
              <a:t>Q</a:t>
            </a:r>
            <a:r>
              <a:rPr lang="en-US" sz="100" dirty="0">
                <a:solidFill>
                  <a:srgbClr val="000000"/>
                </a:solidFill>
              </a:rPr>
              <a:t> </a:t>
            </a:r>
            <a:r>
              <a:rPr lang="en-US" sz="2400" dirty="0">
                <a:solidFill>
                  <a:srgbClr val="000000"/>
                </a:solidFill>
              </a:rPr>
              <a:t>L ORDER BY and GROUP BY commands</a:t>
            </a:r>
          </a:p>
          <a:p>
            <a:pPr marL="432000" indent="-432000">
              <a:buSzPct val="95000"/>
              <a:buFont typeface="Wingdings" pitchFamily="2" charset="2"/>
              <a:buAutoNum type="arabicPeriod"/>
              <a:defRPr/>
            </a:pPr>
            <a:r>
              <a:rPr lang="en-US" sz="2400" dirty="0">
                <a:solidFill>
                  <a:srgbClr val="000000"/>
                </a:solidFill>
              </a:rPr>
              <a:t>When there are &gt;100 values but not when there are &lt;30 values</a:t>
            </a:r>
          </a:p>
        </p:txBody>
      </p:sp>
    </p:spTree>
    <p:extLst>
      <p:ext uri="{BB962C8B-B14F-4D97-AF65-F5344CB8AC3E}">
        <p14:creationId xmlns:p14="http://schemas.microsoft.com/office/powerpoint/2010/main" val="1844260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Indexes </a:t>
            </a:r>
            <a:r>
              <a:rPr lang="en-US" sz="2000" b="0" dirty="0"/>
              <a:t>(2 of 2)</a:t>
            </a:r>
            <a:endParaRPr lang="en-US" dirty="0"/>
          </a:p>
        </p:txBody>
      </p:sp>
      <p:sp>
        <p:nvSpPr>
          <p:cNvPr id="3" name="Text Placeholder 2"/>
          <p:cNvSpPr>
            <a:spLocks noGrp="1"/>
          </p:cNvSpPr>
          <p:nvPr>
            <p:ph type="body" idx="1"/>
          </p:nvPr>
        </p:nvSpPr>
        <p:spPr/>
        <p:txBody>
          <a:bodyPr/>
          <a:lstStyle/>
          <a:p>
            <a:pPr marL="429768" indent="-429768" eaLnBrk="1" hangingPunct="1">
              <a:buSzPct val="95000"/>
              <a:buFont typeface="Wingdings" pitchFamily="2" charset="2"/>
              <a:buAutoNum type="arabicPeriod" startAt="6"/>
            </a:pPr>
            <a:r>
              <a:rPr lang="en-US" altLang="en-US" sz="2400" dirty="0">
                <a:solidFill>
                  <a:srgbClr val="000000"/>
                </a:solidFill>
              </a:rPr>
              <a:t>Avoid use of indexes for fields with long values; perhaps compress values first</a:t>
            </a:r>
          </a:p>
          <a:p>
            <a:pPr marL="429768" indent="-429768" eaLnBrk="1" hangingPunct="1">
              <a:buSzPct val="95000"/>
              <a:buFont typeface="Wingdings" pitchFamily="2" charset="2"/>
              <a:buAutoNum type="arabicPeriod" startAt="6"/>
            </a:pPr>
            <a:r>
              <a:rPr lang="en-US" altLang="en-US" sz="2400" dirty="0">
                <a:solidFill>
                  <a:srgbClr val="000000"/>
                </a:solidFill>
              </a:rPr>
              <a:t>If key to index is used to determine location of record, use surrogate (like sequence number) to allow even spread in storage area</a:t>
            </a:r>
          </a:p>
          <a:p>
            <a:pPr marL="429768" indent="-429768" eaLnBrk="1" hangingPunct="1">
              <a:buSzPct val="95000"/>
              <a:buFont typeface="Wingdings" pitchFamily="2" charset="2"/>
              <a:buAutoNum type="arabicPeriod" startAt="6"/>
            </a:pPr>
            <a:r>
              <a:rPr lang="en-US" altLang="en-US" sz="2400" dirty="0">
                <a:solidFill>
                  <a:srgbClr val="000000"/>
                </a:solidFill>
              </a:rPr>
              <a:t>D</a:t>
            </a:r>
            <a:r>
              <a:rPr lang="en-US" altLang="en-US" sz="100" dirty="0">
                <a:solidFill>
                  <a:srgbClr val="000000"/>
                </a:solidFill>
              </a:rPr>
              <a:t> </a:t>
            </a:r>
            <a:r>
              <a:rPr lang="en-US" altLang="en-US" sz="2400" dirty="0">
                <a:solidFill>
                  <a:srgbClr val="000000"/>
                </a:solidFill>
              </a:rPr>
              <a:t>B</a:t>
            </a:r>
            <a:r>
              <a:rPr lang="en-US" altLang="en-US" sz="100" dirty="0">
                <a:solidFill>
                  <a:srgbClr val="000000"/>
                </a:solidFill>
              </a:rPr>
              <a:t> </a:t>
            </a:r>
            <a:r>
              <a:rPr lang="en-US" altLang="en-US" sz="2400" dirty="0">
                <a:solidFill>
                  <a:srgbClr val="000000"/>
                </a:solidFill>
              </a:rPr>
              <a:t>M</a:t>
            </a:r>
            <a:r>
              <a:rPr lang="en-US" altLang="en-US" sz="100" dirty="0">
                <a:solidFill>
                  <a:srgbClr val="000000"/>
                </a:solidFill>
              </a:rPr>
              <a:t> </a:t>
            </a:r>
            <a:r>
              <a:rPr lang="en-US" altLang="en-US" sz="2400" dirty="0">
                <a:solidFill>
                  <a:srgbClr val="000000"/>
                </a:solidFill>
              </a:rPr>
              <a:t>S may have limit on number of indexes per table and number of bytes per indexed field(s)</a:t>
            </a:r>
          </a:p>
          <a:p>
            <a:pPr marL="429768" indent="-429768" eaLnBrk="1" hangingPunct="1">
              <a:buSzPct val="95000"/>
              <a:buFont typeface="Wingdings" pitchFamily="2" charset="2"/>
              <a:buAutoNum type="arabicPeriod" startAt="6"/>
            </a:pPr>
            <a:r>
              <a:rPr lang="en-US" altLang="en-US" sz="2400" dirty="0">
                <a:solidFill>
                  <a:srgbClr val="000000"/>
                </a:solidFill>
              </a:rPr>
              <a:t>Be careful of indexing attributes with null values; many D</a:t>
            </a:r>
            <a:r>
              <a:rPr lang="en-US" altLang="en-US" sz="100" dirty="0">
                <a:solidFill>
                  <a:srgbClr val="000000"/>
                </a:solidFill>
              </a:rPr>
              <a:t> </a:t>
            </a:r>
            <a:r>
              <a:rPr lang="en-US" altLang="en-US" sz="2400" dirty="0">
                <a:solidFill>
                  <a:srgbClr val="000000"/>
                </a:solidFill>
              </a:rPr>
              <a:t>B</a:t>
            </a:r>
            <a:r>
              <a:rPr lang="en-US" altLang="en-US" sz="100" dirty="0">
                <a:solidFill>
                  <a:srgbClr val="000000"/>
                </a:solidFill>
              </a:rPr>
              <a:t> </a:t>
            </a:r>
            <a:r>
              <a:rPr lang="en-US" altLang="en-US" sz="2400" dirty="0">
                <a:solidFill>
                  <a:srgbClr val="000000"/>
                </a:solidFill>
              </a:rPr>
              <a:t>M</a:t>
            </a:r>
            <a:r>
              <a:rPr lang="en-US" altLang="en-US" sz="100" dirty="0">
                <a:solidFill>
                  <a:srgbClr val="000000"/>
                </a:solidFill>
              </a:rPr>
              <a:t> </a:t>
            </a:r>
            <a:r>
              <a:rPr lang="en-US" altLang="en-US" sz="2400" dirty="0">
                <a:solidFill>
                  <a:srgbClr val="000000"/>
                </a:solidFill>
              </a:rPr>
              <a:t>S</a:t>
            </a:r>
            <a:r>
              <a:rPr lang="en-US" altLang="en-US" sz="100" dirty="0">
                <a:solidFill>
                  <a:srgbClr val="000000"/>
                </a:solidFill>
              </a:rPr>
              <a:t> </a:t>
            </a:r>
            <a:r>
              <a:rPr lang="en-US" altLang="en-US" sz="2400" dirty="0">
                <a:solidFill>
                  <a:srgbClr val="000000"/>
                </a:solidFill>
              </a:rPr>
              <a:t>s will not recognize null values in an index search</a:t>
            </a:r>
          </a:p>
          <a:p>
            <a:pPr marL="429768" indent="-429768" eaLnBrk="1" hangingPunct="1">
              <a:buSzPct val="95000"/>
              <a:buFont typeface="Wingdings" pitchFamily="2" charset="2"/>
              <a:buAutoNum type="arabicPeriod" startAt="6"/>
            </a:pPr>
            <a:r>
              <a:rPr lang="en-US" altLang="en-US" sz="2400" dirty="0">
                <a:solidFill>
                  <a:srgbClr val="000000"/>
                </a:solidFill>
              </a:rPr>
              <a:t>Use a query optimizer</a:t>
            </a:r>
          </a:p>
        </p:txBody>
      </p:sp>
    </p:spTree>
    <p:extLst>
      <p:ext uri="{BB962C8B-B14F-4D97-AF65-F5344CB8AC3E}">
        <p14:creationId xmlns:p14="http://schemas.microsoft.com/office/powerpoint/2010/main" val="270343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a:t>
            </a:r>
          </a:p>
        </p:txBody>
      </p:sp>
      <p:sp>
        <p:nvSpPr>
          <p:cNvPr id="3" name="Text Placeholder 2"/>
          <p:cNvSpPr>
            <a:spLocks noGrp="1"/>
          </p:cNvSpPr>
          <p:nvPr>
            <p:ph type="body" idx="1"/>
          </p:nvPr>
        </p:nvSpPr>
        <p:spPr>
          <a:xfrm>
            <a:off x="457200" y="1600200"/>
            <a:ext cx="8229600" cy="2162851"/>
          </a:xfrm>
        </p:spPr>
        <p:txBody>
          <a:bodyPr/>
          <a:lstStyle/>
          <a:p>
            <a:pPr>
              <a:defRPr/>
            </a:pPr>
            <a:r>
              <a:rPr lang="en-US" sz="2200" dirty="0">
                <a:solidFill>
                  <a:srgbClr val="000000"/>
                </a:solidFill>
              </a:rPr>
              <a:t>Parallel query processing – possible when working in multiprocessor systems</a:t>
            </a:r>
          </a:p>
          <a:p>
            <a:pPr>
              <a:defRPr/>
            </a:pPr>
            <a:r>
              <a:rPr lang="en-US" sz="2200" dirty="0">
                <a:solidFill>
                  <a:srgbClr val="000000"/>
                </a:solidFill>
              </a:rPr>
              <a:t>Overriding automatic query optimization allows for query writers to preempt the automated optimization</a:t>
            </a:r>
          </a:p>
          <a:p>
            <a:pPr>
              <a:defRPr/>
            </a:pPr>
            <a:r>
              <a:rPr lang="en-US" sz="2200" dirty="0">
                <a:solidFill>
                  <a:srgbClr val="000000"/>
                </a:solidFill>
              </a:rPr>
              <a:t>Oracle example:</a:t>
            </a:r>
          </a:p>
        </p:txBody>
      </p:sp>
      <p:pic>
        <p:nvPicPr>
          <p:cNvPr id="4" name="Picture 3" descr="A code has 4 lines and reads as follows. Line 1. Select slash asterisks plus symbol full left parenthesis order underscore T right parenthesis parallel left parenthesis order underscore T comma 3 right parenthesis astersisk slash. Line 2. Count left parenthesis asterisks right parenthesis. Line 3. From orer underscore T. Line 4. Where salesperson equals symbol double quotes smith double quotes semicolon."/>
          <p:cNvPicPr>
            <a:picLocks noChangeAspect="1"/>
          </p:cNvPicPr>
          <p:nvPr/>
        </p:nvPicPr>
        <p:blipFill rotWithShape="1">
          <a:blip r:embed="rId2"/>
          <a:srcRect l="5503" t="4774" r="1504" b="11072"/>
          <a:stretch/>
        </p:blipFill>
        <p:spPr>
          <a:xfrm>
            <a:off x="1088135" y="3813047"/>
            <a:ext cx="6803137" cy="1344169"/>
          </a:xfrm>
          <a:prstGeom prst="rect">
            <a:avLst/>
          </a:prstGeom>
        </p:spPr>
      </p:pic>
      <p:sp>
        <p:nvSpPr>
          <p:cNvPr id="6" name="Content Placeholder 5"/>
          <p:cNvSpPr>
            <a:spLocks noGrp="1"/>
          </p:cNvSpPr>
          <p:nvPr>
            <p:ph sz="quarter" idx="13"/>
          </p:nvPr>
        </p:nvSpPr>
        <p:spPr>
          <a:xfrm>
            <a:off x="457200" y="5268151"/>
            <a:ext cx="475488" cy="558800"/>
          </a:xfrm>
        </p:spPr>
        <p:txBody>
          <a:bodyPr/>
          <a:lstStyle/>
          <a:p>
            <a:r>
              <a:rPr lang="en-US" sz="2200" dirty="0"/>
              <a:t> </a:t>
            </a:r>
          </a:p>
        </p:txBody>
      </p:sp>
      <p:pic>
        <p:nvPicPr>
          <p:cNvPr id="5" name="Picture 4" descr="slash asterisks asterisks slash."/>
          <p:cNvPicPr>
            <a:picLocks noChangeAspect="1"/>
          </p:cNvPicPr>
          <p:nvPr/>
        </p:nvPicPr>
        <p:blipFill rotWithShape="1">
          <a:blip r:embed="rId3"/>
          <a:srcRect l="33236" t="14437" r="8532" b="32991"/>
          <a:stretch/>
        </p:blipFill>
        <p:spPr>
          <a:xfrm>
            <a:off x="731518" y="5367528"/>
            <a:ext cx="603505" cy="310896"/>
          </a:xfrm>
          <a:prstGeom prst="rect">
            <a:avLst/>
          </a:prstGeom>
        </p:spPr>
      </p:pic>
      <p:sp>
        <p:nvSpPr>
          <p:cNvPr id="7" name="Content Placeholder 6"/>
          <p:cNvSpPr>
            <a:spLocks noGrp="1"/>
          </p:cNvSpPr>
          <p:nvPr>
            <p:ph sz="quarter" idx="14"/>
          </p:nvPr>
        </p:nvSpPr>
        <p:spPr>
          <a:xfrm>
            <a:off x="1241640" y="5270417"/>
            <a:ext cx="6850800" cy="458002"/>
          </a:xfrm>
        </p:spPr>
        <p:txBody>
          <a:bodyPr/>
          <a:lstStyle/>
          <a:p>
            <a:pPr marL="432" indent="0">
              <a:buNone/>
            </a:pPr>
            <a:r>
              <a:rPr lang="en-US" sz="2200" dirty="0">
                <a:solidFill>
                  <a:srgbClr val="000000"/>
                </a:solidFill>
              </a:rPr>
              <a:t>clause is a hint to override Oracle’s default query plan</a:t>
            </a:r>
            <a:endParaRPr lang="en-US" sz="2200" dirty="0"/>
          </a:p>
        </p:txBody>
      </p:sp>
    </p:spTree>
    <p:extLst>
      <p:ext uri="{BB962C8B-B14F-4D97-AF65-F5344CB8AC3E}">
        <p14:creationId xmlns:p14="http://schemas.microsoft.com/office/powerpoint/2010/main" val="3260638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Dictionaries and Repositories</a:t>
            </a:r>
          </a:p>
        </p:txBody>
      </p:sp>
      <p:sp>
        <p:nvSpPr>
          <p:cNvPr id="3" name="Text Placeholder 2"/>
          <p:cNvSpPr>
            <a:spLocks noGrp="1"/>
          </p:cNvSpPr>
          <p:nvPr>
            <p:ph type="body" idx="1"/>
          </p:nvPr>
        </p:nvSpPr>
        <p:spPr/>
        <p:txBody>
          <a:bodyPr/>
          <a:lstStyle/>
          <a:p>
            <a:pPr eaLnBrk="1" hangingPunct="1"/>
            <a:r>
              <a:rPr lang="en-US" altLang="en-US" sz="2400" dirty="0"/>
              <a:t>Data dictionary</a:t>
            </a:r>
          </a:p>
          <a:p>
            <a:pPr lvl="1" eaLnBrk="1" hangingPunct="1"/>
            <a:r>
              <a:rPr lang="en-US" altLang="en-US" sz="2400" dirty="0"/>
              <a:t>Documents data elements of a database</a:t>
            </a:r>
          </a:p>
          <a:p>
            <a:pPr eaLnBrk="1" hangingPunct="1"/>
            <a:r>
              <a:rPr lang="en-US" altLang="en-US" sz="2400" dirty="0"/>
              <a:t>System catalog</a:t>
            </a:r>
          </a:p>
          <a:p>
            <a:pPr lvl="1" eaLnBrk="1" hangingPunct="1"/>
            <a:r>
              <a:rPr lang="en-US" altLang="en-US" sz="2400" dirty="0"/>
              <a:t>System-created database that describes all database objects</a:t>
            </a:r>
          </a:p>
          <a:p>
            <a:pPr eaLnBrk="1" hangingPunct="1"/>
            <a:r>
              <a:rPr lang="en-US" altLang="en-US" sz="2400" dirty="0"/>
              <a:t>Information Repository</a:t>
            </a:r>
          </a:p>
          <a:p>
            <a:pPr lvl="1" eaLnBrk="1" hangingPunct="1"/>
            <a:r>
              <a:rPr lang="en-US" altLang="en-US" sz="2400" dirty="0"/>
              <a:t>Stores metadata describing data and data processing resources</a:t>
            </a:r>
          </a:p>
        </p:txBody>
      </p:sp>
    </p:spTree>
    <p:extLst>
      <p:ext uri="{BB962C8B-B14F-4D97-AF65-F5344CB8AC3E}">
        <p14:creationId xmlns:p14="http://schemas.microsoft.com/office/powerpoint/2010/main" val="3842480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8-8 Three Components of the Repository System Architecture</a:t>
            </a:r>
          </a:p>
        </p:txBody>
      </p:sp>
      <p:pic>
        <p:nvPicPr>
          <p:cNvPr id="6" name="Picture 5" descr="A drawing shows three components of repository system architecture. The drawing shows the three components as Information Model, Repository Engine, and Repository Database. Repository Engine, which is connected to the other two has the following sub components. Objects, Relationships, Extensible Types, Version and Configuration Management.">
            <a:extLst>
              <a:ext uri="{FF2B5EF4-FFF2-40B4-BE49-F238E27FC236}">
                <a16:creationId xmlns:a16="http://schemas.microsoft.com/office/drawing/2014/main" id="{19D4D49B-236D-4F94-84C6-2AA8BEFE92F6}"/>
              </a:ext>
            </a:extLst>
          </p:cNvPr>
          <p:cNvPicPr>
            <a:picLocks noChangeAspect="1"/>
          </p:cNvPicPr>
          <p:nvPr/>
        </p:nvPicPr>
        <p:blipFill>
          <a:blip r:embed="rId3"/>
          <a:stretch>
            <a:fillRect/>
          </a:stretch>
        </p:blipFill>
        <p:spPr>
          <a:xfrm>
            <a:off x="1616738" y="1730700"/>
            <a:ext cx="5910523" cy="3674358"/>
          </a:xfrm>
          <a:prstGeom prst="rect">
            <a:avLst/>
          </a:prstGeom>
        </p:spPr>
      </p:pic>
      <p:sp>
        <p:nvSpPr>
          <p:cNvPr id="5" name="Text Placeholder 4"/>
          <p:cNvSpPr>
            <a:spLocks noGrp="1"/>
          </p:cNvSpPr>
          <p:nvPr>
            <p:ph type="body" idx="1"/>
          </p:nvPr>
        </p:nvSpPr>
        <p:spPr>
          <a:xfrm>
            <a:off x="457200" y="5840360"/>
            <a:ext cx="8229600" cy="444655"/>
          </a:xfrm>
        </p:spPr>
        <p:txBody>
          <a:bodyPr/>
          <a:lstStyle/>
          <a:p>
            <a:r>
              <a:rPr lang="en-US" sz="2000" dirty="0"/>
              <a:t>Based on Bernstein, 1996</a:t>
            </a:r>
          </a:p>
        </p:txBody>
      </p:sp>
    </p:spTree>
    <p:extLst>
      <p:ext uri="{BB962C8B-B14F-4D97-AF65-F5344CB8AC3E}">
        <p14:creationId xmlns:p14="http://schemas.microsoft.com/office/powerpoint/2010/main" val="420736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Software Security Features</a:t>
            </a:r>
          </a:p>
        </p:txBody>
      </p:sp>
      <p:sp>
        <p:nvSpPr>
          <p:cNvPr id="3" name="Text Placeholder 2"/>
          <p:cNvSpPr>
            <a:spLocks noGrp="1"/>
          </p:cNvSpPr>
          <p:nvPr>
            <p:ph type="body" idx="1"/>
          </p:nvPr>
        </p:nvSpPr>
        <p:spPr/>
        <p:txBody>
          <a:bodyPr/>
          <a:lstStyle/>
          <a:p>
            <a:pPr>
              <a:buFontTx/>
              <a:buChar char="•"/>
            </a:pPr>
            <a:r>
              <a:rPr lang="en-US" altLang="en-US" sz="2400" dirty="0"/>
              <a:t>Views or subschemas</a:t>
            </a:r>
          </a:p>
          <a:p>
            <a:pPr>
              <a:buFontTx/>
              <a:buChar char="•"/>
            </a:pPr>
            <a:r>
              <a:rPr lang="en-US" altLang="en-US" sz="2400" dirty="0"/>
              <a:t>Integrity controls</a:t>
            </a:r>
          </a:p>
          <a:p>
            <a:pPr>
              <a:buFontTx/>
              <a:buChar char="•"/>
            </a:pPr>
            <a:r>
              <a:rPr lang="en-US" altLang="en-US" sz="2400" dirty="0"/>
              <a:t>Authorization rules</a:t>
            </a:r>
          </a:p>
          <a:p>
            <a:pPr>
              <a:buFontTx/>
              <a:buChar char="•"/>
            </a:pPr>
            <a:r>
              <a:rPr lang="en-US" altLang="en-US" sz="2400" dirty="0"/>
              <a:t>User-defined procedures</a:t>
            </a:r>
          </a:p>
          <a:p>
            <a:pPr>
              <a:buFontTx/>
              <a:buChar char="•"/>
            </a:pPr>
            <a:r>
              <a:rPr lang="en-US" altLang="en-US" sz="2400" dirty="0"/>
              <a:t>Encryption</a:t>
            </a:r>
          </a:p>
          <a:p>
            <a:pPr>
              <a:buFontTx/>
              <a:buChar char="•"/>
            </a:pPr>
            <a:r>
              <a:rPr lang="en-US" altLang="en-US" sz="2400" dirty="0"/>
              <a:t>Authentication schemes</a:t>
            </a:r>
          </a:p>
          <a:p>
            <a:pPr>
              <a:buFontTx/>
              <a:buChar char="•"/>
            </a:pPr>
            <a:r>
              <a:rPr lang="en-US" altLang="en-US" sz="2400" dirty="0"/>
              <a:t>Backup, journalizing, and checkpointing</a:t>
            </a:r>
          </a:p>
        </p:txBody>
      </p:sp>
    </p:spTree>
    <p:extLst>
      <p:ext uri="{BB962C8B-B14F-4D97-AF65-F5344CB8AC3E}">
        <p14:creationId xmlns:p14="http://schemas.microsoft.com/office/powerpoint/2010/main" val="3691687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Integrity Controls</a:t>
            </a:r>
          </a:p>
        </p:txBody>
      </p:sp>
      <p:sp>
        <p:nvSpPr>
          <p:cNvPr id="3" name="Text Placeholder 2"/>
          <p:cNvSpPr>
            <a:spLocks noGrp="1"/>
          </p:cNvSpPr>
          <p:nvPr>
            <p:ph type="body" idx="1"/>
          </p:nvPr>
        </p:nvSpPr>
        <p:spPr>
          <a:xfrm>
            <a:off x="457200" y="1600200"/>
            <a:ext cx="8229600" cy="4785852"/>
          </a:xfrm>
        </p:spPr>
        <p:txBody>
          <a:bodyPr/>
          <a:lstStyle/>
          <a:p>
            <a:pPr eaLnBrk="1" hangingPunct="1"/>
            <a:r>
              <a:rPr lang="en-US" altLang="en-US" sz="2400" dirty="0"/>
              <a:t>Views</a:t>
            </a:r>
          </a:p>
          <a:p>
            <a:pPr lvl="1" eaLnBrk="1" hangingPunct="1"/>
            <a:r>
              <a:rPr lang="en-US" altLang="en-US" sz="2400" dirty="0"/>
              <a:t>Subset of the database that is presented to one or more users</a:t>
            </a:r>
          </a:p>
          <a:p>
            <a:pPr lvl="1" eaLnBrk="1" hangingPunct="1"/>
            <a:r>
              <a:rPr lang="en-US" altLang="en-US" sz="2400" dirty="0"/>
              <a:t>User can be given access privilege to view without allowing access privilege to underlying tables</a:t>
            </a:r>
          </a:p>
          <a:p>
            <a:pPr eaLnBrk="1" hangingPunct="1"/>
            <a:r>
              <a:rPr lang="en-US" altLang="en-US" sz="2400" dirty="0"/>
              <a:t>Integrity Controls</a:t>
            </a:r>
          </a:p>
          <a:p>
            <a:pPr lvl="1" eaLnBrk="1" hangingPunct="1"/>
            <a:r>
              <a:rPr lang="en-US" altLang="en-US" sz="2400" dirty="0"/>
              <a:t>Protect data from unauthorized use</a:t>
            </a:r>
          </a:p>
          <a:p>
            <a:pPr lvl="1" eaLnBrk="1" hangingPunct="1"/>
            <a:r>
              <a:rPr lang="en-US" altLang="en-US" sz="2400" dirty="0"/>
              <a:t>Domains – set allowable values</a:t>
            </a:r>
          </a:p>
          <a:p>
            <a:pPr lvl="1" eaLnBrk="1" hangingPunct="1"/>
            <a:r>
              <a:rPr lang="en-US" altLang="en-US" sz="2400" dirty="0"/>
              <a:t>Assertions – enforce database conditions</a:t>
            </a:r>
          </a:p>
          <a:p>
            <a:pPr lvl="1" eaLnBrk="1" hangingPunct="1"/>
            <a:r>
              <a:rPr lang="en-US" altLang="en-US" sz="2400" dirty="0"/>
              <a:t>Triggers – prevent inappropriate actions, invoke special handling procedures, write to log files</a:t>
            </a:r>
          </a:p>
        </p:txBody>
      </p:sp>
    </p:spTree>
    <p:extLst>
      <p:ext uri="{BB962C8B-B14F-4D97-AF65-F5344CB8AC3E}">
        <p14:creationId xmlns:p14="http://schemas.microsoft.com/office/powerpoint/2010/main" val="1383752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Rules</a:t>
            </a:r>
            <a:endParaRPr lang="en-US" sz="2000" b="0" dirty="0"/>
          </a:p>
        </p:txBody>
      </p:sp>
      <p:sp>
        <p:nvSpPr>
          <p:cNvPr id="3" name="Text Placeholder 2"/>
          <p:cNvSpPr>
            <a:spLocks noGrp="1"/>
          </p:cNvSpPr>
          <p:nvPr>
            <p:ph type="body" idx="1"/>
          </p:nvPr>
        </p:nvSpPr>
        <p:spPr>
          <a:xfrm>
            <a:off x="457200" y="1600199"/>
            <a:ext cx="8229600" cy="2444497"/>
          </a:xfrm>
        </p:spPr>
        <p:txBody>
          <a:bodyPr/>
          <a:lstStyle/>
          <a:p>
            <a:pPr eaLnBrk="1" hangingPunct="1"/>
            <a:r>
              <a:rPr lang="en-US" altLang="en-US" sz="2400" dirty="0"/>
              <a:t>Controls incorporated in the data management system</a:t>
            </a:r>
          </a:p>
          <a:p>
            <a:pPr eaLnBrk="1" hangingPunct="1"/>
            <a:r>
              <a:rPr lang="en-US" altLang="en-US" sz="2400" dirty="0"/>
              <a:t>Restrict:</a:t>
            </a:r>
          </a:p>
          <a:p>
            <a:pPr lvl="1" eaLnBrk="1" hangingPunct="1"/>
            <a:r>
              <a:rPr lang="en-US" altLang="en-US" sz="2400" dirty="0"/>
              <a:t>access to data</a:t>
            </a:r>
          </a:p>
          <a:p>
            <a:pPr lvl="1" eaLnBrk="1" hangingPunct="1"/>
            <a:r>
              <a:rPr lang="en-US" altLang="en-US" sz="2400" dirty="0"/>
              <a:t>actions that people can take on data</a:t>
            </a:r>
          </a:p>
          <a:p>
            <a:pPr eaLnBrk="1" hangingPunct="1"/>
            <a:r>
              <a:rPr lang="en-US" altLang="en-US" sz="2400" dirty="0"/>
              <a:t>Authorization matrix for:</a:t>
            </a:r>
          </a:p>
        </p:txBody>
      </p:sp>
      <p:sp>
        <p:nvSpPr>
          <p:cNvPr id="4" name="Text Placeholder 3"/>
          <p:cNvSpPr>
            <a:spLocks noGrp="1"/>
          </p:cNvSpPr>
          <p:nvPr>
            <p:ph type="body" idx="2"/>
          </p:nvPr>
        </p:nvSpPr>
        <p:spPr>
          <a:xfrm>
            <a:off x="457200" y="4044697"/>
            <a:ext cx="2523744" cy="1798320"/>
          </a:xfrm>
        </p:spPr>
        <p:txBody>
          <a:bodyPr/>
          <a:lstStyle/>
          <a:p>
            <a:pPr lvl="1" eaLnBrk="1" hangingPunct="1"/>
            <a:r>
              <a:rPr lang="en-US" altLang="en-US" sz="2400" dirty="0"/>
              <a:t>Subjects</a:t>
            </a:r>
          </a:p>
          <a:p>
            <a:pPr lvl="1" eaLnBrk="1" hangingPunct="1"/>
            <a:r>
              <a:rPr lang="en-US" altLang="en-US" sz="2400" dirty="0"/>
              <a:t>Objects</a:t>
            </a:r>
          </a:p>
          <a:p>
            <a:pPr lvl="1" eaLnBrk="1" hangingPunct="1"/>
            <a:r>
              <a:rPr lang="en-US" altLang="en-US" sz="2400" dirty="0"/>
              <a:t>Actions</a:t>
            </a:r>
          </a:p>
          <a:p>
            <a:pPr lvl="1" eaLnBrk="1" hangingPunct="1"/>
            <a:r>
              <a:rPr lang="en-US" altLang="en-US" sz="2400" dirty="0"/>
              <a:t>Constraints</a:t>
            </a:r>
          </a:p>
        </p:txBody>
      </p:sp>
      <p:graphicFrame>
        <p:nvGraphicFramePr>
          <p:cNvPr id="5" name="Table 4"/>
          <p:cNvGraphicFramePr>
            <a:graphicFrameLocks noGrp="1"/>
          </p:cNvGraphicFramePr>
          <p:nvPr>
            <p:extLst>
              <p:ext uri="{D42A27DB-BD31-4B8C-83A1-F6EECF244321}">
                <p14:modId xmlns:p14="http://schemas.microsoft.com/office/powerpoint/2010/main" val="1035057552"/>
              </p:ext>
            </p:extLst>
          </p:nvPr>
        </p:nvGraphicFramePr>
        <p:xfrm>
          <a:off x="3232996" y="4127014"/>
          <a:ext cx="5201751" cy="1920240"/>
        </p:xfrm>
        <a:graphic>
          <a:graphicData uri="http://schemas.openxmlformats.org/drawingml/2006/table">
            <a:tbl>
              <a:tblPr firstRow="1" bandRow="1">
                <a:tableStyleId>{2D5ABB26-0587-4C30-8999-92F81FD0307C}</a:tableStyleId>
              </a:tblPr>
              <a:tblGrid>
                <a:gridCol w="1247422">
                  <a:extLst>
                    <a:ext uri="{9D8B030D-6E8A-4147-A177-3AD203B41FA5}">
                      <a16:colId xmlns:a16="http://schemas.microsoft.com/office/drawing/2014/main" val="1713870571"/>
                    </a:ext>
                  </a:extLst>
                </a:gridCol>
                <a:gridCol w="1440914">
                  <a:extLst>
                    <a:ext uri="{9D8B030D-6E8A-4147-A177-3AD203B41FA5}">
                      <a16:colId xmlns:a16="http://schemas.microsoft.com/office/drawing/2014/main" val="4272762239"/>
                    </a:ext>
                  </a:extLst>
                </a:gridCol>
                <a:gridCol w="749808">
                  <a:extLst>
                    <a:ext uri="{9D8B030D-6E8A-4147-A177-3AD203B41FA5}">
                      <a16:colId xmlns:a16="http://schemas.microsoft.com/office/drawing/2014/main" val="1085409536"/>
                    </a:ext>
                  </a:extLst>
                </a:gridCol>
                <a:gridCol w="1763607">
                  <a:extLst>
                    <a:ext uri="{9D8B030D-6E8A-4147-A177-3AD203B41FA5}">
                      <a16:colId xmlns:a16="http://schemas.microsoft.com/office/drawing/2014/main" val="3733646671"/>
                    </a:ext>
                  </a:extLst>
                </a:gridCol>
              </a:tblGrid>
              <a:tr h="0">
                <a:tc>
                  <a:txBody>
                    <a:bodyPr/>
                    <a:lstStyle/>
                    <a:p>
                      <a:r>
                        <a:rPr lang="en-US" sz="1200" b="1" i="0" u="none" strike="noStrike" cap="none" baseline="0" dirty="0">
                          <a:solidFill>
                            <a:schemeClr val="tx1"/>
                          </a:solidFill>
                          <a:latin typeface="+mn-lt"/>
                          <a:ea typeface="+mn-ea"/>
                          <a:cs typeface="+mn-cs"/>
                          <a:sym typeface="Arial"/>
                        </a:rPr>
                        <a:t>Subject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a:solidFill>
                            <a:schemeClr val="tx1"/>
                          </a:solidFill>
                          <a:latin typeface="+mn-lt"/>
                          <a:ea typeface="+mn-ea"/>
                          <a:cs typeface="+mn-cs"/>
                          <a:sym typeface="Arial"/>
                        </a:rPr>
                        <a:t>Object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a:solidFill>
                            <a:schemeClr val="tx1"/>
                          </a:solidFill>
                          <a:latin typeface="+mn-lt"/>
                          <a:ea typeface="+mn-ea"/>
                          <a:cs typeface="+mn-cs"/>
                          <a:sym typeface="Arial"/>
                        </a:rPr>
                        <a:t>Action</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u="none" strike="noStrike" cap="none" baseline="0" dirty="0">
                          <a:solidFill>
                            <a:schemeClr val="tx1"/>
                          </a:solidFill>
                          <a:latin typeface="+mn-lt"/>
                          <a:ea typeface="+mn-ea"/>
                          <a:cs typeface="+mn-cs"/>
                          <a:sym typeface="Arial"/>
                        </a:rPr>
                        <a:t>Constraint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876554"/>
                  </a:ext>
                </a:extLst>
              </a:tr>
              <a:tr h="144189">
                <a:tc>
                  <a:txBody>
                    <a:bodyPr/>
                    <a:lstStyle/>
                    <a:p>
                      <a:r>
                        <a:rPr lang="en-US" sz="1200" b="0" i="0" u="none" strike="noStrike" cap="none" baseline="0" dirty="0">
                          <a:solidFill>
                            <a:schemeClr val="tx1"/>
                          </a:solidFill>
                          <a:latin typeface="+mn-lt"/>
                          <a:ea typeface="+mn-ea"/>
                          <a:cs typeface="+mn-cs"/>
                          <a:sym typeface="Arial"/>
                        </a:rPr>
                        <a:t>Sales Dept.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Insert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Credit limit L</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E $5000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1877128"/>
                  </a:ext>
                </a:extLst>
              </a:tr>
              <a:tr h="144189">
                <a:tc>
                  <a:txBody>
                    <a:bodyPr/>
                    <a:lstStyle/>
                    <a:p>
                      <a:r>
                        <a:rPr lang="en-US" sz="1200" b="0" i="0" u="none" strike="noStrike" cap="none" baseline="0" dirty="0">
                          <a:solidFill>
                            <a:schemeClr val="tx1"/>
                          </a:solidFill>
                          <a:latin typeface="+mn-lt"/>
                          <a:ea typeface="+mn-ea"/>
                          <a:cs typeface="+mn-cs"/>
                          <a:sym typeface="Arial"/>
                        </a:rPr>
                        <a:t>Order trans.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Read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081392"/>
                  </a:ext>
                </a:extLst>
              </a:tr>
              <a:tr h="144189">
                <a:tc>
                  <a:txBody>
                    <a:bodyPr/>
                    <a:lstStyle/>
                    <a:p>
                      <a:r>
                        <a:rPr lang="en-US" sz="1200" b="0" i="0" u="none" strike="noStrike" cap="none" baseline="0" dirty="0">
                          <a:solidFill>
                            <a:schemeClr val="tx1"/>
                          </a:solidFill>
                          <a:latin typeface="+mn-lt"/>
                          <a:ea typeface="+mn-ea"/>
                          <a:cs typeface="+mn-cs"/>
                          <a:sym typeface="Arial"/>
                        </a:rPr>
                        <a:t>Terminal 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Customer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Modify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Balance due only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198705"/>
                  </a:ext>
                </a:extLst>
              </a:tr>
              <a:tr h="144189">
                <a:tc>
                  <a:txBody>
                    <a:bodyPr/>
                    <a:lstStyle/>
                    <a:p>
                      <a:r>
                        <a:rPr lang="en-US" sz="1200" b="0" i="0" u="none" strike="noStrike" cap="none" baseline="0" dirty="0">
                          <a:solidFill>
                            <a:schemeClr val="tx1"/>
                          </a:solidFill>
                          <a:latin typeface="+mn-lt"/>
                          <a:ea typeface="+mn-ea"/>
                          <a:cs typeface="+mn-cs"/>
                          <a:sym typeface="Arial"/>
                        </a:rPr>
                        <a:t>Acctg. Dept.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Delete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514244"/>
                  </a:ext>
                </a:extLst>
              </a:tr>
              <a:tr h="144189">
                <a:tc>
                  <a:txBody>
                    <a:bodyPr/>
                    <a:lstStyle/>
                    <a:p>
                      <a:r>
                        <a:rPr lang="en-US" sz="1200" b="0" i="0" u="none" strike="noStrike" cap="none" baseline="0" dirty="0">
                          <a:solidFill>
                            <a:schemeClr val="tx1"/>
                          </a:solidFill>
                          <a:latin typeface="+mn-lt"/>
                          <a:ea typeface="+mn-ea"/>
                          <a:cs typeface="+mn-cs"/>
                          <a:sym typeface="Arial"/>
                        </a:rPr>
                        <a:t>Ann Walker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Insert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a</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m</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l L</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T $2000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233681"/>
                  </a:ext>
                </a:extLst>
              </a:tr>
              <a:tr h="144189">
                <a:tc>
                  <a:txBody>
                    <a:bodyPr/>
                    <a:lstStyle/>
                    <a:p>
                      <a:r>
                        <a:rPr lang="en-US" sz="1200" b="0" i="0" u="none" strike="noStrike" cap="none" baseline="0" dirty="0">
                          <a:solidFill>
                            <a:schemeClr val="tx1"/>
                          </a:solidFill>
                          <a:latin typeface="+mn-lt"/>
                          <a:ea typeface="+mn-ea"/>
                          <a:cs typeface="+mn-cs"/>
                          <a:sym typeface="Arial"/>
                        </a:rPr>
                        <a:t>Program A</a:t>
                      </a:r>
                      <a:r>
                        <a:rPr lang="en-US" sz="100" b="0" i="0" u="none" strike="noStrike" cap="none" baseline="0" dirty="0">
                          <a:solidFill>
                            <a:schemeClr val="tx1"/>
                          </a:solidFill>
                          <a:latin typeface="+mn-lt"/>
                          <a:ea typeface="+mn-ea"/>
                          <a:cs typeface="+mn-cs"/>
                          <a:sym typeface="Arial"/>
                        </a:rPr>
                        <a:t> </a:t>
                      </a:r>
                      <a:r>
                        <a:rPr lang="en-US" sz="1200" b="0" i="0" u="none" strike="noStrike" cap="none" baseline="0" dirty="0">
                          <a:solidFill>
                            <a:schemeClr val="tx1"/>
                          </a:solidFill>
                          <a:latin typeface="+mn-lt"/>
                          <a:ea typeface="+mn-ea"/>
                          <a:cs typeface="+mn-cs"/>
                          <a:sym typeface="Arial"/>
                        </a:rPr>
                        <a:t>R4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Order record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Modify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u="none" strike="noStrike" cap="none" baseline="0" dirty="0">
                          <a:solidFill>
                            <a:schemeClr val="tx1"/>
                          </a:solidFill>
                          <a:latin typeface="+mn-lt"/>
                          <a:ea typeface="+mn-ea"/>
                          <a:cs typeface="+mn-cs"/>
                          <a:sym typeface="Arial"/>
                        </a:rPr>
                        <a:t>None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946050"/>
                  </a:ext>
                </a:extLst>
              </a:tr>
            </a:tbl>
          </a:graphicData>
        </a:graphic>
      </p:graphicFrame>
    </p:spTree>
    <p:extLst>
      <p:ext uri="{BB962C8B-B14F-4D97-AF65-F5344CB8AC3E}">
        <p14:creationId xmlns:p14="http://schemas.microsoft.com/office/powerpoint/2010/main" val="4217314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1832" cy="1097279"/>
          </a:xfrm>
        </p:spPr>
        <p:txBody>
          <a:bodyPr/>
          <a:lstStyle/>
          <a:p>
            <a:r>
              <a:rPr lang="en-US" sz="3200" dirty="0"/>
              <a:t>Figure 8-10 Implementing Authorization Rules</a:t>
            </a:r>
          </a:p>
        </p:txBody>
      </p:sp>
      <p:sp>
        <p:nvSpPr>
          <p:cNvPr id="4" name="Text Placeholder 3"/>
          <p:cNvSpPr>
            <a:spLocks noGrp="1"/>
          </p:cNvSpPr>
          <p:nvPr>
            <p:ph type="body" idx="1"/>
          </p:nvPr>
        </p:nvSpPr>
        <p:spPr>
          <a:xfrm>
            <a:off x="457200" y="1600200"/>
            <a:ext cx="8229600" cy="479323"/>
          </a:xfrm>
        </p:spPr>
        <p:txBody>
          <a:bodyPr/>
          <a:lstStyle/>
          <a:p>
            <a:pPr marL="0" indent="0">
              <a:buNone/>
            </a:pPr>
            <a:r>
              <a:rPr lang="en-US" altLang="en-US" sz="2000" dirty="0">
                <a:solidFill>
                  <a:srgbClr val="000000"/>
                </a:solidFill>
                <a:cs typeface="Tahoma" pitchFamily="34" charset="0"/>
              </a:rPr>
              <a:t>a) Authorization table for subjects (salespersons)</a:t>
            </a:r>
          </a:p>
        </p:txBody>
      </p:sp>
      <p:graphicFrame>
        <p:nvGraphicFramePr>
          <p:cNvPr id="8" name="Table 7"/>
          <p:cNvGraphicFramePr>
            <a:graphicFrameLocks noGrp="1"/>
          </p:cNvGraphicFramePr>
          <p:nvPr>
            <p:extLst>
              <p:ext uri="{D42A27DB-BD31-4B8C-83A1-F6EECF244321}">
                <p14:modId xmlns:p14="http://schemas.microsoft.com/office/powerpoint/2010/main" val="1824683008"/>
              </p:ext>
            </p:extLst>
          </p:nvPr>
        </p:nvGraphicFramePr>
        <p:xfrm>
          <a:off x="2526890" y="2195052"/>
          <a:ext cx="4124633" cy="1524000"/>
        </p:xfrm>
        <a:graphic>
          <a:graphicData uri="http://schemas.openxmlformats.org/drawingml/2006/table">
            <a:tbl>
              <a:tblPr firstRow="1" bandRow="1">
                <a:tableStyleId>{2D5ABB26-0587-4C30-8999-92F81FD0307C}</a:tableStyleId>
              </a:tblPr>
              <a:tblGrid>
                <a:gridCol w="734010">
                  <a:extLst>
                    <a:ext uri="{9D8B030D-6E8A-4147-A177-3AD203B41FA5}">
                      <a16:colId xmlns:a16="http://schemas.microsoft.com/office/drawing/2014/main" val="4237779413"/>
                    </a:ext>
                  </a:extLst>
                </a:gridCol>
                <a:gridCol w="1768300">
                  <a:extLst>
                    <a:ext uri="{9D8B030D-6E8A-4147-A177-3AD203B41FA5}">
                      <a16:colId xmlns:a16="http://schemas.microsoft.com/office/drawing/2014/main" val="4051751290"/>
                    </a:ext>
                  </a:extLst>
                </a:gridCol>
                <a:gridCol w="1622323">
                  <a:extLst>
                    <a:ext uri="{9D8B030D-6E8A-4147-A177-3AD203B41FA5}">
                      <a16:colId xmlns:a16="http://schemas.microsoft.com/office/drawing/2014/main" val="2401906758"/>
                    </a:ext>
                  </a:extLst>
                </a:gridCol>
              </a:tblGrid>
              <a:tr h="283169">
                <a:tc>
                  <a:txBody>
                    <a:bodyPr/>
                    <a:lstStyle/>
                    <a:p>
                      <a:r>
                        <a:rPr lang="en-US" b="1"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a:solidFill>
                            <a:schemeClr val="tx1"/>
                          </a:solidFill>
                          <a:latin typeface="+mn-lt"/>
                          <a:ea typeface="+mn-ea"/>
                          <a:cs typeface="+mn-cs"/>
                          <a:sym typeface="Arial"/>
                        </a:rPr>
                        <a:t>Customer records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0" u="none" strike="noStrike" cap="none" baseline="0" dirty="0">
                          <a:solidFill>
                            <a:schemeClr val="tx1"/>
                          </a:solidFill>
                          <a:latin typeface="+mn-lt"/>
                          <a:ea typeface="+mn-ea"/>
                          <a:cs typeface="+mn-cs"/>
                          <a:sym typeface="Arial"/>
                        </a:rPr>
                        <a:t>Order records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41933"/>
                  </a:ext>
                </a:extLst>
              </a:tr>
              <a:tr h="283169">
                <a:tc>
                  <a:txBody>
                    <a:bodyPr/>
                    <a:lstStyle/>
                    <a:p>
                      <a:r>
                        <a:rPr lang="en-US" sz="1400" b="0" i="0" u="none" strike="noStrike" cap="none" baseline="0" dirty="0">
                          <a:solidFill>
                            <a:schemeClr val="tx1"/>
                          </a:solidFill>
                          <a:latin typeface="+mn-lt"/>
                          <a:ea typeface="+mn-ea"/>
                          <a:cs typeface="+mn-cs"/>
                          <a:sym typeface="Arial"/>
                        </a:rPr>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81844"/>
                  </a:ext>
                </a:extLst>
              </a:tr>
              <a:tr h="283169">
                <a:tc>
                  <a:txBody>
                    <a:bodyPr/>
                    <a:lstStyle/>
                    <a:p>
                      <a:r>
                        <a:rPr lang="en-US" sz="1400" b="0" i="0" u="none" strike="noStrike" cap="none" baseline="0" dirty="0">
                          <a:solidFill>
                            <a:schemeClr val="tx1"/>
                          </a:solidFill>
                          <a:latin typeface="+mn-lt"/>
                          <a:ea typeface="+mn-ea"/>
                          <a:cs typeface="+mn-cs"/>
                          <a:sym typeface="Arial"/>
                        </a:rPr>
                        <a:t>Insert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84793"/>
                  </a:ext>
                </a:extLst>
              </a:tr>
              <a:tr h="283169">
                <a:tc>
                  <a:txBody>
                    <a:bodyPr/>
                    <a:lstStyle/>
                    <a:p>
                      <a:r>
                        <a:rPr lang="en-US" sz="1400" b="0" i="0" u="none" strike="noStrike" cap="none" baseline="0" dirty="0">
                          <a:solidFill>
                            <a:schemeClr val="tx1"/>
                          </a:solidFill>
                          <a:latin typeface="+mn-lt"/>
                          <a:ea typeface="+mn-ea"/>
                          <a:cs typeface="+mn-cs"/>
                          <a:sym typeface="Arial"/>
                        </a:rPr>
                        <a:t>Modify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857317"/>
                  </a:ext>
                </a:extLst>
              </a:tr>
              <a:tr h="283169">
                <a:tc>
                  <a:txBody>
                    <a:bodyPr/>
                    <a:lstStyle/>
                    <a:p>
                      <a:r>
                        <a:rPr lang="en-US" sz="1400" b="0" i="0" u="none" strike="noStrike" cap="none" baseline="0" dirty="0">
                          <a:solidFill>
                            <a:schemeClr val="tx1"/>
                          </a:solidFill>
                          <a:latin typeface="+mn-lt"/>
                          <a:ea typeface="+mn-ea"/>
                          <a:cs typeface="+mn-cs"/>
                          <a:sym typeface="Arial"/>
                        </a:rPr>
                        <a:t>Delete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994595"/>
                  </a:ext>
                </a:extLst>
              </a:tr>
            </a:tbl>
          </a:graphicData>
        </a:graphic>
      </p:graphicFrame>
      <p:sp>
        <p:nvSpPr>
          <p:cNvPr id="5" name="Text Placeholder 4"/>
          <p:cNvSpPr>
            <a:spLocks noGrp="1"/>
          </p:cNvSpPr>
          <p:nvPr>
            <p:ph type="body" idx="2"/>
          </p:nvPr>
        </p:nvSpPr>
        <p:spPr>
          <a:xfrm>
            <a:off x="457200" y="3893574"/>
            <a:ext cx="8229600" cy="448034"/>
          </a:xfrm>
        </p:spPr>
        <p:txBody>
          <a:bodyPr/>
          <a:lstStyle/>
          <a:p>
            <a:pPr marL="0" indent="0">
              <a:buNone/>
            </a:pPr>
            <a:r>
              <a:rPr lang="en-US" altLang="en-US" sz="2000" dirty="0">
                <a:solidFill>
                  <a:srgbClr val="000000"/>
                </a:solidFill>
                <a:cs typeface="Tahoma" pitchFamily="34" charset="0"/>
              </a:rPr>
              <a:t>b) Authorization table for objects (orders)</a:t>
            </a:r>
            <a:endParaRPr lang="en-US" sz="2000" dirty="0">
              <a:solidFill>
                <a:srgbClr val="000000"/>
              </a:solidFill>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78984576"/>
              </p:ext>
            </p:extLst>
          </p:nvPr>
        </p:nvGraphicFramePr>
        <p:xfrm>
          <a:off x="789039" y="4418299"/>
          <a:ext cx="7565921" cy="1737360"/>
        </p:xfrm>
        <a:graphic>
          <a:graphicData uri="http://schemas.openxmlformats.org/drawingml/2006/table">
            <a:tbl>
              <a:tblPr firstRow="1" bandRow="1">
                <a:tableStyleId>{2D5ABB26-0587-4C30-8999-92F81FD0307C}</a:tableStyleId>
              </a:tblPr>
              <a:tblGrid>
                <a:gridCol w="966331">
                  <a:extLst>
                    <a:ext uri="{9D8B030D-6E8A-4147-A177-3AD203B41FA5}">
                      <a16:colId xmlns:a16="http://schemas.microsoft.com/office/drawing/2014/main" val="4237779413"/>
                    </a:ext>
                  </a:extLst>
                </a:gridCol>
                <a:gridCol w="2327984">
                  <a:extLst>
                    <a:ext uri="{9D8B030D-6E8A-4147-A177-3AD203B41FA5}">
                      <a16:colId xmlns:a16="http://schemas.microsoft.com/office/drawing/2014/main" val="4051751290"/>
                    </a:ext>
                  </a:extLst>
                </a:gridCol>
                <a:gridCol w="2135803">
                  <a:extLst>
                    <a:ext uri="{9D8B030D-6E8A-4147-A177-3AD203B41FA5}">
                      <a16:colId xmlns:a16="http://schemas.microsoft.com/office/drawing/2014/main" val="2401906758"/>
                    </a:ext>
                  </a:extLst>
                </a:gridCol>
                <a:gridCol w="2135803">
                  <a:extLst>
                    <a:ext uri="{9D8B030D-6E8A-4147-A177-3AD203B41FA5}">
                      <a16:colId xmlns:a16="http://schemas.microsoft.com/office/drawing/2014/main" val="2335656158"/>
                    </a:ext>
                  </a:extLst>
                </a:gridCol>
              </a:tblGrid>
              <a:tr h="283169">
                <a:tc>
                  <a:txBody>
                    <a:bodyPr/>
                    <a:lstStyle/>
                    <a:p>
                      <a:r>
                        <a:rPr lang="en-US" b="1"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a:solidFill>
                            <a:schemeClr val="tx1"/>
                          </a:solidFill>
                          <a:latin typeface="+mn-lt"/>
                          <a:ea typeface="+mn-ea"/>
                          <a:cs typeface="+mn-cs"/>
                          <a:sym typeface="Arial"/>
                        </a:rPr>
                        <a:t>Salespersons</a:t>
                      </a:r>
                    </a:p>
                    <a:p>
                      <a:pPr algn="ctr"/>
                      <a:r>
                        <a:rPr lang="en-US" sz="1400" b="1" i="0" u="none" strike="noStrike" cap="none" baseline="0" dirty="0">
                          <a:solidFill>
                            <a:schemeClr val="tx1"/>
                          </a:solidFill>
                          <a:latin typeface="+mn-lt"/>
                          <a:ea typeface="+mn-ea"/>
                          <a:cs typeface="+mn-cs"/>
                          <a:sym typeface="Arial"/>
                        </a:rPr>
                        <a:t>(password BATMAN)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a:solidFill>
                            <a:schemeClr val="tx1"/>
                          </a:solidFill>
                          <a:latin typeface="+mn-lt"/>
                          <a:ea typeface="+mn-ea"/>
                          <a:cs typeface="+mn-cs"/>
                          <a:sym typeface="Arial"/>
                        </a:rPr>
                        <a:t>Order entry</a:t>
                      </a:r>
                    </a:p>
                    <a:p>
                      <a:pPr algn="ctr"/>
                      <a:r>
                        <a:rPr lang="en-US" sz="1400" b="1" i="0" u="none" strike="noStrike" cap="none" baseline="0" dirty="0">
                          <a:solidFill>
                            <a:schemeClr val="tx1"/>
                          </a:solidFill>
                          <a:latin typeface="+mn-lt"/>
                          <a:ea typeface="+mn-ea"/>
                          <a:cs typeface="+mn-cs"/>
                          <a:sym typeface="Arial"/>
                        </a:rPr>
                        <a:t>(password JOKER)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dirty="0">
                          <a:solidFill>
                            <a:schemeClr val="tx1"/>
                          </a:solidFill>
                          <a:latin typeface="+mn-lt"/>
                          <a:ea typeface="+mn-ea"/>
                          <a:cs typeface="+mn-cs"/>
                          <a:sym typeface="Arial"/>
                        </a:rPr>
                        <a:t>Accounting</a:t>
                      </a:r>
                    </a:p>
                    <a:p>
                      <a:pPr algn="ctr"/>
                      <a:r>
                        <a:rPr lang="en-US" sz="1400" b="1" i="0" u="none" strike="noStrike" cap="none" baseline="0" dirty="0">
                          <a:solidFill>
                            <a:schemeClr val="tx1"/>
                          </a:solidFill>
                          <a:latin typeface="+mn-lt"/>
                          <a:ea typeface="+mn-ea"/>
                          <a:cs typeface="+mn-cs"/>
                          <a:sym typeface="Arial"/>
                        </a:rPr>
                        <a:t>(password TRACY)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341933"/>
                  </a:ext>
                </a:extLst>
              </a:tr>
              <a:tr h="283169">
                <a:tc>
                  <a:txBody>
                    <a:bodyPr/>
                    <a:lstStyle/>
                    <a:p>
                      <a:r>
                        <a:rPr lang="en-US" sz="1400" b="0" i="0" u="none" strike="noStrike" cap="none" baseline="0" dirty="0">
                          <a:solidFill>
                            <a:schemeClr val="tx1"/>
                          </a:solidFill>
                          <a:latin typeface="+mn-lt"/>
                          <a:ea typeface="+mn-ea"/>
                          <a:cs typeface="+mn-cs"/>
                          <a:sym typeface="Arial"/>
                        </a:rPr>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81844"/>
                  </a:ext>
                </a:extLst>
              </a:tr>
              <a:tr h="283169">
                <a:tc>
                  <a:txBody>
                    <a:bodyPr/>
                    <a:lstStyle/>
                    <a:p>
                      <a:r>
                        <a:rPr lang="en-US" sz="1400" b="0" i="0" u="none" strike="noStrike" cap="none" baseline="0" dirty="0">
                          <a:solidFill>
                            <a:schemeClr val="tx1"/>
                          </a:solidFill>
                          <a:latin typeface="+mn-lt"/>
                          <a:ea typeface="+mn-ea"/>
                          <a:cs typeface="+mn-cs"/>
                          <a:sym typeface="Arial"/>
                        </a:rPr>
                        <a:t>Insert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84793"/>
                  </a:ext>
                </a:extLst>
              </a:tr>
              <a:tr h="283169">
                <a:tc>
                  <a:txBody>
                    <a:bodyPr/>
                    <a:lstStyle/>
                    <a:p>
                      <a:r>
                        <a:rPr lang="en-US" sz="1400" b="0" i="0" u="none" strike="noStrike" cap="none" baseline="0" dirty="0">
                          <a:solidFill>
                            <a:schemeClr val="tx1"/>
                          </a:solidFill>
                          <a:latin typeface="+mn-lt"/>
                          <a:ea typeface="+mn-ea"/>
                          <a:cs typeface="+mn-cs"/>
                          <a:sym typeface="Arial"/>
                        </a:rPr>
                        <a:t>Modify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857317"/>
                  </a:ext>
                </a:extLst>
              </a:tr>
              <a:tr h="283169">
                <a:tc>
                  <a:txBody>
                    <a:bodyPr/>
                    <a:lstStyle/>
                    <a:p>
                      <a:r>
                        <a:rPr lang="en-US" sz="1400" b="0" i="0" u="none" strike="noStrike" cap="none" baseline="0" dirty="0">
                          <a:solidFill>
                            <a:schemeClr val="tx1"/>
                          </a:solidFill>
                          <a:latin typeface="+mn-lt"/>
                          <a:ea typeface="+mn-ea"/>
                          <a:cs typeface="+mn-cs"/>
                          <a:sym typeface="Arial"/>
                        </a:rPr>
                        <a:t>Delete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994595"/>
                  </a:ext>
                </a:extLst>
              </a:tr>
            </a:tbl>
          </a:graphicData>
        </a:graphic>
      </p:graphicFrame>
    </p:spTree>
    <p:extLst>
      <p:ext uri="{BB962C8B-B14F-4D97-AF65-F5344CB8AC3E}">
        <p14:creationId xmlns:p14="http://schemas.microsoft.com/office/powerpoint/2010/main" val="334618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8-12 Basic Two-Key Encryption</a:t>
            </a:r>
          </a:p>
        </p:txBody>
      </p:sp>
      <p:sp>
        <p:nvSpPr>
          <p:cNvPr id="3" name="Text Placeholder 2"/>
          <p:cNvSpPr>
            <a:spLocks noGrp="1"/>
          </p:cNvSpPr>
          <p:nvPr>
            <p:ph type="body" idx="1"/>
          </p:nvPr>
        </p:nvSpPr>
        <p:spPr>
          <a:xfrm>
            <a:off x="457199" y="1600201"/>
            <a:ext cx="3760840" cy="2116394"/>
          </a:xfrm>
        </p:spPr>
        <p:txBody>
          <a:bodyPr/>
          <a:lstStyle/>
          <a:p>
            <a:pPr marL="0" indent="0">
              <a:buNone/>
            </a:pPr>
            <a:r>
              <a:rPr lang="en-US" altLang="en-US" sz="2000" dirty="0">
                <a:solidFill>
                  <a:srgbClr val="000000"/>
                </a:solidFill>
                <a:cs typeface="Tahoma" pitchFamily="34" charset="0"/>
              </a:rPr>
              <a:t>Encryption – the coding or scrambling of data so that humans cannot read them</a:t>
            </a:r>
          </a:p>
          <a:p>
            <a:pPr marL="0" indent="0">
              <a:buNone/>
            </a:pPr>
            <a:r>
              <a:rPr lang="en-US" altLang="en-US" sz="2000" dirty="0">
                <a:solidFill>
                  <a:srgbClr val="000000"/>
                </a:solidFill>
                <a:cs typeface="Tahoma" pitchFamily="34" charset="0"/>
              </a:rPr>
              <a:t>Secure Sockets Layer (S</a:t>
            </a:r>
            <a:r>
              <a:rPr lang="en-US" altLang="en-US" sz="100" dirty="0">
                <a:solidFill>
                  <a:srgbClr val="000000"/>
                </a:solidFill>
                <a:cs typeface="Tahoma" pitchFamily="34" charset="0"/>
              </a:rPr>
              <a:t> </a:t>
            </a:r>
            <a:r>
              <a:rPr lang="en-US" altLang="en-US" sz="2000" dirty="0">
                <a:solidFill>
                  <a:srgbClr val="000000"/>
                </a:solidFill>
                <a:cs typeface="Tahoma" pitchFamily="34" charset="0"/>
              </a:rPr>
              <a:t>S</a:t>
            </a:r>
            <a:r>
              <a:rPr lang="en-US" altLang="en-US" sz="100" dirty="0">
                <a:solidFill>
                  <a:srgbClr val="000000"/>
                </a:solidFill>
                <a:cs typeface="Tahoma" pitchFamily="34" charset="0"/>
              </a:rPr>
              <a:t> </a:t>
            </a:r>
            <a:r>
              <a:rPr lang="en-US" altLang="en-US" sz="2000" dirty="0">
                <a:solidFill>
                  <a:srgbClr val="000000"/>
                </a:solidFill>
                <a:cs typeface="Tahoma" pitchFamily="34" charset="0"/>
              </a:rPr>
              <a:t>L) is a popular encryption scheme for T</a:t>
            </a:r>
            <a:r>
              <a:rPr lang="en-US" altLang="en-US" sz="100" dirty="0">
                <a:solidFill>
                  <a:srgbClr val="000000"/>
                </a:solidFill>
                <a:cs typeface="Tahoma" pitchFamily="34" charset="0"/>
              </a:rPr>
              <a:t> </a:t>
            </a:r>
            <a:r>
              <a:rPr lang="en-US" altLang="en-US" sz="2000" dirty="0">
                <a:solidFill>
                  <a:srgbClr val="000000"/>
                </a:solidFill>
                <a:cs typeface="Tahoma" pitchFamily="34" charset="0"/>
              </a:rPr>
              <a:t>C</a:t>
            </a:r>
            <a:r>
              <a:rPr lang="en-US" altLang="en-US" sz="100" dirty="0">
                <a:solidFill>
                  <a:srgbClr val="000000"/>
                </a:solidFill>
                <a:cs typeface="Tahoma" pitchFamily="34" charset="0"/>
              </a:rPr>
              <a:t> </a:t>
            </a:r>
            <a:r>
              <a:rPr lang="en-US" altLang="en-US" sz="2000" dirty="0">
                <a:solidFill>
                  <a:srgbClr val="000000"/>
                </a:solidFill>
                <a:cs typeface="Tahoma" pitchFamily="34" charset="0"/>
              </a:rPr>
              <a:t>P/I</a:t>
            </a:r>
            <a:r>
              <a:rPr lang="en-US" altLang="en-US" sz="100" dirty="0">
                <a:solidFill>
                  <a:srgbClr val="000000"/>
                </a:solidFill>
                <a:cs typeface="Tahoma" pitchFamily="34" charset="0"/>
              </a:rPr>
              <a:t> </a:t>
            </a:r>
            <a:r>
              <a:rPr lang="en-US" altLang="en-US" sz="2000" dirty="0">
                <a:solidFill>
                  <a:srgbClr val="000000"/>
                </a:solidFill>
                <a:cs typeface="Tahoma" pitchFamily="34" charset="0"/>
              </a:rPr>
              <a:t>P connections.</a:t>
            </a:r>
          </a:p>
        </p:txBody>
      </p:sp>
      <p:pic>
        <p:nvPicPr>
          <p:cNvPr id="4" name="Picture 3" descr="A drawing illustrates a basic two-key encryption. A drawing illustrates a basic two-key encryption. The illustration shows a plain text as x x x x, which passes through an encryption algorithm, which is Key 1, which is public, and emerges as the cipher, y y y y. The cipher passes through a decryption algorithm, which is Key 2, which is Private, and emerges as the plain text, x x x x.">
            <a:extLst>
              <a:ext uri="{FF2B5EF4-FFF2-40B4-BE49-F238E27FC236}">
                <a16:creationId xmlns:a16="http://schemas.microsoft.com/office/drawing/2014/main" id="{EDFF2E53-B79E-40C4-B7C7-99E5C8EAF37D}"/>
              </a:ext>
            </a:extLst>
          </p:cNvPr>
          <p:cNvPicPr>
            <a:picLocks noChangeAspect="1"/>
          </p:cNvPicPr>
          <p:nvPr/>
        </p:nvPicPr>
        <p:blipFill>
          <a:blip r:embed="rId3"/>
          <a:stretch>
            <a:fillRect/>
          </a:stretch>
        </p:blipFill>
        <p:spPr>
          <a:xfrm>
            <a:off x="4705984" y="1600201"/>
            <a:ext cx="3772014" cy="4177077"/>
          </a:xfrm>
          <a:prstGeom prst="rect">
            <a:avLst/>
          </a:prstGeom>
        </p:spPr>
      </p:pic>
    </p:spTree>
    <p:extLst>
      <p:ext uri="{BB962C8B-B14F-4D97-AF65-F5344CB8AC3E}">
        <p14:creationId xmlns:p14="http://schemas.microsoft.com/office/powerpoint/2010/main" val="57357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Database Design</a:t>
            </a:r>
          </a:p>
        </p:txBody>
      </p:sp>
      <p:sp>
        <p:nvSpPr>
          <p:cNvPr id="3" name="Text Placeholder 2"/>
          <p:cNvSpPr>
            <a:spLocks noGrp="1"/>
          </p:cNvSpPr>
          <p:nvPr>
            <p:ph type="body" idx="1"/>
          </p:nvPr>
        </p:nvSpPr>
        <p:spPr/>
        <p:txBody>
          <a:bodyPr/>
          <a:lstStyle/>
          <a:p>
            <a:pPr>
              <a:defRPr/>
            </a:pPr>
            <a:r>
              <a:rPr lang="en-US" sz="2400" dirty="0">
                <a:solidFill>
                  <a:srgbClr val="000000"/>
                </a:solidFill>
              </a:rPr>
              <a:t>Purpose – translate the logical description of data into the </a:t>
            </a:r>
            <a:r>
              <a:rPr lang="en-US" sz="2400" b="1" dirty="0">
                <a:solidFill>
                  <a:srgbClr val="000000"/>
                </a:solidFill>
              </a:rPr>
              <a:t>technical specifications </a:t>
            </a:r>
            <a:r>
              <a:rPr lang="en-US" sz="2400" dirty="0">
                <a:solidFill>
                  <a:srgbClr val="000000"/>
                </a:solidFill>
              </a:rPr>
              <a:t>for storing and retrieving data</a:t>
            </a:r>
          </a:p>
          <a:p>
            <a:pPr>
              <a:defRPr/>
            </a:pPr>
            <a:r>
              <a:rPr lang="en-US" sz="2400" dirty="0">
                <a:solidFill>
                  <a:srgbClr val="000000"/>
                </a:solidFill>
              </a:rPr>
              <a:t>Goal – create a design for storing data that will provide </a:t>
            </a:r>
            <a:r>
              <a:rPr lang="en-US" sz="2400" b="1" dirty="0">
                <a:solidFill>
                  <a:srgbClr val="000000"/>
                </a:solidFill>
              </a:rPr>
              <a:t>adequate performance </a:t>
            </a:r>
            <a:r>
              <a:rPr lang="en-US" sz="2400" dirty="0">
                <a:solidFill>
                  <a:srgbClr val="000000"/>
                </a:solidFill>
              </a:rPr>
              <a:t>and ensure </a:t>
            </a:r>
            <a:r>
              <a:rPr lang="en-US" sz="2400" b="1" dirty="0">
                <a:solidFill>
                  <a:srgbClr val="000000"/>
                </a:solidFill>
              </a:rPr>
              <a:t>database integrity</a:t>
            </a:r>
            <a:r>
              <a:rPr lang="en-US" sz="2400" dirty="0">
                <a:solidFill>
                  <a:srgbClr val="000000"/>
                </a:solidFill>
              </a:rPr>
              <a:t>, </a:t>
            </a:r>
            <a:r>
              <a:rPr lang="en-US" sz="2400" b="1" dirty="0">
                <a:solidFill>
                  <a:srgbClr val="000000"/>
                </a:solidFill>
              </a:rPr>
              <a:t>security</a:t>
            </a:r>
            <a:r>
              <a:rPr lang="en-US" sz="2400" dirty="0">
                <a:solidFill>
                  <a:srgbClr val="000000"/>
                </a:solidFill>
              </a:rPr>
              <a:t>, and </a:t>
            </a:r>
            <a:r>
              <a:rPr lang="en-US" sz="2400" b="1" dirty="0">
                <a:solidFill>
                  <a:srgbClr val="000000"/>
                </a:solidFill>
              </a:rPr>
              <a:t>recoverability</a:t>
            </a:r>
          </a:p>
        </p:txBody>
      </p:sp>
    </p:spTree>
    <p:extLst>
      <p:ext uri="{BB962C8B-B14F-4D97-AF65-F5344CB8AC3E}">
        <p14:creationId xmlns:p14="http://schemas.microsoft.com/office/powerpoint/2010/main" val="2880326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Schemes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Goal – obtain a </a:t>
            </a:r>
            <a:r>
              <a:rPr lang="en-US" altLang="en-US" sz="2400" b="1" dirty="0"/>
              <a:t>positive</a:t>
            </a:r>
            <a:r>
              <a:rPr lang="en-US" altLang="en-US" sz="2400" dirty="0"/>
              <a:t> identification of the user</a:t>
            </a:r>
          </a:p>
          <a:p>
            <a:pPr eaLnBrk="1" hangingPunct="1"/>
            <a:r>
              <a:rPr lang="en-US" altLang="en-US" sz="2400" dirty="0"/>
              <a:t>Passwords: First line of defense</a:t>
            </a:r>
          </a:p>
          <a:p>
            <a:pPr lvl="1" eaLnBrk="1" hangingPunct="1"/>
            <a:r>
              <a:rPr lang="en-US" altLang="en-US" sz="2400" dirty="0"/>
              <a:t>Should be at least 8 characters long</a:t>
            </a:r>
          </a:p>
          <a:p>
            <a:pPr lvl="1" eaLnBrk="1" hangingPunct="1"/>
            <a:r>
              <a:rPr lang="en-US" altLang="en-US" sz="2400" dirty="0"/>
              <a:t>Should combine alphabetic and numeric data</a:t>
            </a:r>
          </a:p>
          <a:p>
            <a:pPr lvl="1" eaLnBrk="1" hangingPunct="1"/>
            <a:r>
              <a:rPr lang="en-US" altLang="en-US" sz="2400" dirty="0"/>
              <a:t>Should not be complete words or personal information</a:t>
            </a:r>
          </a:p>
          <a:p>
            <a:pPr lvl="1" eaLnBrk="1" hangingPunct="1"/>
            <a:r>
              <a:rPr lang="en-US" altLang="en-US" sz="2400" dirty="0"/>
              <a:t>Should be changed frequently</a:t>
            </a:r>
          </a:p>
        </p:txBody>
      </p:sp>
    </p:spTree>
    <p:extLst>
      <p:ext uri="{BB962C8B-B14F-4D97-AF65-F5344CB8AC3E}">
        <p14:creationId xmlns:p14="http://schemas.microsoft.com/office/powerpoint/2010/main" val="4270695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Schemes </a:t>
            </a:r>
            <a:r>
              <a:rPr lang="en-US" sz="2000" b="0" dirty="0"/>
              <a:t>(2 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Strong Authentication</a:t>
            </a:r>
          </a:p>
          <a:p>
            <a:pPr lvl="1" eaLnBrk="1" hangingPunct="1"/>
            <a:r>
              <a:rPr lang="en-US" altLang="en-US" sz="2400" dirty="0"/>
              <a:t>Passwords are flawed:</a:t>
            </a:r>
          </a:p>
          <a:p>
            <a:pPr lvl="2" eaLnBrk="1" hangingPunct="1"/>
            <a:r>
              <a:rPr lang="en-US" altLang="en-US" dirty="0"/>
              <a:t>Users share them with each other</a:t>
            </a:r>
          </a:p>
          <a:p>
            <a:pPr lvl="2" eaLnBrk="1" hangingPunct="1"/>
            <a:r>
              <a:rPr lang="en-US" altLang="en-US" dirty="0"/>
              <a:t>They get written down, could be copied</a:t>
            </a:r>
          </a:p>
          <a:p>
            <a:pPr lvl="2" eaLnBrk="1" hangingPunct="1"/>
            <a:r>
              <a:rPr lang="en-US" altLang="en-US" dirty="0"/>
              <a:t>Automatic logon scripts remove need to explicitly type them in</a:t>
            </a:r>
          </a:p>
          <a:p>
            <a:pPr lvl="2" eaLnBrk="1" hangingPunct="1"/>
            <a:r>
              <a:rPr lang="en-US" altLang="en-US" dirty="0"/>
              <a:t>Unencrypted passwords travel the Internet</a:t>
            </a:r>
          </a:p>
          <a:p>
            <a:pPr eaLnBrk="1" hangingPunct="1"/>
            <a:r>
              <a:rPr lang="en-US" altLang="en-US" sz="2400" dirty="0"/>
              <a:t>Possible solutions:</a:t>
            </a:r>
          </a:p>
          <a:p>
            <a:pPr lvl="1" eaLnBrk="1" hangingPunct="1"/>
            <a:r>
              <a:rPr lang="en-US" altLang="en-US" sz="2400" dirty="0"/>
              <a:t>Two factor – e.g., smart card plus P</a:t>
            </a:r>
            <a:r>
              <a:rPr lang="en-US" altLang="en-US" sz="100" dirty="0"/>
              <a:t> </a:t>
            </a:r>
            <a:r>
              <a:rPr lang="en-US" altLang="en-US" sz="2400" dirty="0"/>
              <a:t>I</a:t>
            </a:r>
            <a:r>
              <a:rPr lang="en-US" altLang="en-US" sz="100" dirty="0"/>
              <a:t> </a:t>
            </a:r>
            <a:r>
              <a:rPr lang="en-US" altLang="en-US" sz="2400" dirty="0"/>
              <a:t>N</a:t>
            </a:r>
          </a:p>
          <a:p>
            <a:pPr lvl="1" eaLnBrk="1" hangingPunct="1"/>
            <a:r>
              <a:rPr lang="en-US" altLang="en-US" sz="2400" dirty="0"/>
              <a:t>Three factor – e.g., smart card, biometric, P</a:t>
            </a:r>
            <a:r>
              <a:rPr lang="en-US" altLang="en-US" sz="100" dirty="0"/>
              <a:t> </a:t>
            </a:r>
            <a:r>
              <a:rPr lang="en-US" altLang="en-US" sz="2400" dirty="0"/>
              <a:t>I</a:t>
            </a:r>
            <a:r>
              <a:rPr lang="en-US" altLang="en-US" sz="100" dirty="0"/>
              <a:t> </a:t>
            </a:r>
            <a:r>
              <a:rPr lang="en-US" altLang="en-US" sz="2400" dirty="0"/>
              <a:t>N</a:t>
            </a:r>
          </a:p>
        </p:txBody>
      </p:sp>
    </p:spTree>
    <p:extLst>
      <p:ext uri="{BB962C8B-B14F-4D97-AF65-F5344CB8AC3E}">
        <p14:creationId xmlns:p14="http://schemas.microsoft.com/office/powerpoint/2010/main" val="4087873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Text Placeholder 2"/>
          <p:cNvSpPr>
            <a:spLocks noGrp="1"/>
          </p:cNvSpPr>
          <p:nvPr>
            <p:ph type="body" idx="1"/>
          </p:nvPr>
        </p:nvSpPr>
        <p:spPr/>
        <p:txBody>
          <a:bodyPr/>
          <a:lstStyle/>
          <a:p>
            <a:pPr>
              <a:buSzTx/>
            </a:pPr>
            <a:r>
              <a:rPr lang="en-US" altLang="en-US" sz="2400" dirty="0"/>
              <a:t>Mechanism for restoring a database quickly and accurately after loss or damage</a:t>
            </a:r>
          </a:p>
          <a:p>
            <a:pPr>
              <a:buSzTx/>
            </a:pPr>
            <a:r>
              <a:rPr lang="en-US" altLang="en-US" sz="2400" dirty="0"/>
              <a:t>Recovery facilities:</a:t>
            </a:r>
          </a:p>
          <a:p>
            <a:pPr lvl="1" eaLnBrk="1" hangingPunct="1">
              <a:buFont typeface="Arial" panose="020B0604020202020204" pitchFamily="34" charset="0"/>
              <a:buChar char="‒"/>
            </a:pPr>
            <a:r>
              <a:rPr lang="en-US" altLang="en-US" sz="2400" dirty="0"/>
              <a:t>Backup Facilities</a:t>
            </a:r>
          </a:p>
          <a:p>
            <a:pPr lvl="1" eaLnBrk="1" hangingPunct="1">
              <a:buFont typeface="Arial" panose="020B0604020202020204" pitchFamily="34" charset="0"/>
              <a:buChar char="‒"/>
            </a:pPr>
            <a:r>
              <a:rPr lang="en-US" altLang="en-US" sz="2400" dirty="0"/>
              <a:t>Journalizing Facilities</a:t>
            </a:r>
          </a:p>
          <a:p>
            <a:pPr lvl="1" eaLnBrk="1" hangingPunct="1">
              <a:buFont typeface="Arial" panose="020B0604020202020204" pitchFamily="34" charset="0"/>
              <a:buChar char="‒"/>
            </a:pPr>
            <a:r>
              <a:rPr lang="en-US" altLang="en-US" sz="2400" dirty="0"/>
              <a:t>Checkpoint Facility</a:t>
            </a:r>
          </a:p>
          <a:p>
            <a:pPr lvl="1" eaLnBrk="1" hangingPunct="1">
              <a:buFont typeface="Arial" panose="020B0604020202020204" pitchFamily="34" charset="0"/>
              <a:buChar char="‒"/>
            </a:pPr>
            <a:r>
              <a:rPr lang="en-US" altLang="en-US" sz="2400" dirty="0"/>
              <a:t>Recovery Manager</a:t>
            </a:r>
          </a:p>
        </p:txBody>
      </p:sp>
    </p:spTree>
    <p:extLst>
      <p:ext uri="{BB962C8B-B14F-4D97-AF65-F5344CB8AC3E}">
        <p14:creationId xmlns:p14="http://schemas.microsoft.com/office/powerpoint/2010/main" val="1630591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Facilities</a:t>
            </a:r>
          </a:p>
        </p:txBody>
      </p:sp>
      <p:sp>
        <p:nvSpPr>
          <p:cNvPr id="3" name="Text Placeholder 2"/>
          <p:cNvSpPr>
            <a:spLocks noGrp="1"/>
          </p:cNvSpPr>
          <p:nvPr>
            <p:ph type="body" idx="1"/>
          </p:nvPr>
        </p:nvSpPr>
        <p:spPr/>
        <p:txBody>
          <a:bodyPr/>
          <a:lstStyle/>
          <a:p>
            <a:pPr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copy utility that produces backup copy of the entire database or subset</a:t>
            </a:r>
          </a:p>
          <a:p>
            <a:pPr eaLnBrk="1" hangingPunct="1"/>
            <a:r>
              <a:rPr lang="en-US" altLang="en-US" sz="2400" dirty="0"/>
              <a:t>Periodic backup (e.g. nightly, weekly)</a:t>
            </a:r>
          </a:p>
          <a:p>
            <a:pPr eaLnBrk="1" hangingPunct="1"/>
            <a:r>
              <a:rPr lang="en-US" altLang="en-US" sz="2400" dirty="0"/>
              <a:t>Cold backup – database is shut down during backup</a:t>
            </a:r>
          </a:p>
          <a:p>
            <a:pPr eaLnBrk="1" hangingPunct="1"/>
            <a:r>
              <a:rPr lang="en-US" altLang="en-US" sz="2400" dirty="0"/>
              <a:t>Hot backup – selected portion is shut down and backed up at a given time</a:t>
            </a:r>
          </a:p>
          <a:p>
            <a:pPr eaLnBrk="1" hangingPunct="1"/>
            <a:r>
              <a:rPr lang="en-US" altLang="en-US" sz="2400" dirty="0"/>
              <a:t>Backups stored in secure, off-site location</a:t>
            </a:r>
          </a:p>
        </p:txBody>
      </p:sp>
    </p:spTree>
    <p:extLst>
      <p:ext uri="{BB962C8B-B14F-4D97-AF65-F5344CB8AC3E}">
        <p14:creationId xmlns:p14="http://schemas.microsoft.com/office/powerpoint/2010/main" val="2705515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Journalizing Facilities</a:t>
            </a:r>
          </a:p>
        </p:txBody>
      </p:sp>
      <p:sp>
        <p:nvSpPr>
          <p:cNvPr id="3" name="Text Placeholder 2"/>
          <p:cNvSpPr>
            <a:spLocks noGrp="1"/>
          </p:cNvSpPr>
          <p:nvPr>
            <p:ph type="body" idx="1"/>
          </p:nvPr>
        </p:nvSpPr>
        <p:spPr/>
        <p:txBody>
          <a:bodyPr/>
          <a:lstStyle/>
          <a:p>
            <a:pPr eaLnBrk="1" hangingPunct="1"/>
            <a:r>
              <a:rPr lang="en-US" altLang="en-US" sz="2400" dirty="0"/>
              <a:t>Audit trail of transactions and database updates</a:t>
            </a:r>
          </a:p>
          <a:p>
            <a:pPr eaLnBrk="1" hangingPunct="1"/>
            <a:r>
              <a:rPr lang="en-US" altLang="en-US" sz="2400" dirty="0"/>
              <a:t>Transaction log – record of essential data for each transaction processed against the database</a:t>
            </a:r>
          </a:p>
          <a:p>
            <a:pPr eaLnBrk="1" hangingPunct="1"/>
            <a:r>
              <a:rPr lang="en-US" altLang="en-US" sz="2400" dirty="0"/>
              <a:t>Database change log – images of updated data</a:t>
            </a:r>
          </a:p>
          <a:p>
            <a:pPr eaLnBrk="1" hangingPunct="1"/>
            <a:r>
              <a:rPr lang="en-US" altLang="en-US" sz="2400" dirty="0"/>
              <a:t>Before-image – copy before modification</a:t>
            </a:r>
          </a:p>
          <a:p>
            <a:pPr eaLnBrk="1" hangingPunct="1"/>
            <a:r>
              <a:rPr lang="en-US" altLang="en-US" sz="2400" dirty="0"/>
              <a:t>After-image – copy after modification</a:t>
            </a:r>
          </a:p>
        </p:txBody>
      </p:sp>
    </p:spTree>
    <p:extLst>
      <p:ext uri="{BB962C8B-B14F-4D97-AF65-F5344CB8AC3E}">
        <p14:creationId xmlns:p14="http://schemas.microsoft.com/office/powerpoint/2010/main" val="3537117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8-13 Database Audit Trail</a:t>
            </a:r>
          </a:p>
        </p:txBody>
      </p:sp>
      <p:pic>
        <p:nvPicPr>
          <p:cNvPr id="6" name="Picture 5" descr="An illustration depicts database audit trail. The drawing shows a textbox labeled as Database management system with two arrows pointing to it, marked as Transaction and Recovery action. Database management system has three two way arrows pointing at three log files below, labeled as follows. Database, which is current, Effect of transaction or recovery action. Transaction log, Copy of transaction. Database change log Copy of database affected by transaction. The current Database points to a backup Database below it.">
            <a:extLst>
              <a:ext uri="{FF2B5EF4-FFF2-40B4-BE49-F238E27FC236}">
                <a16:creationId xmlns:a16="http://schemas.microsoft.com/office/drawing/2014/main" id="{94CB2E1B-F3D3-4016-B834-D182B59B273C}"/>
              </a:ext>
            </a:extLst>
          </p:cNvPr>
          <p:cNvPicPr>
            <a:picLocks noChangeAspect="1"/>
          </p:cNvPicPr>
          <p:nvPr/>
        </p:nvPicPr>
        <p:blipFill>
          <a:blip r:embed="rId3"/>
          <a:stretch>
            <a:fillRect/>
          </a:stretch>
        </p:blipFill>
        <p:spPr>
          <a:xfrm>
            <a:off x="1698151" y="1603157"/>
            <a:ext cx="5747698" cy="3649226"/>
          </a:xfrm>
          <a:prstGeom prst="rect">
            <a:avLst/>
          </a:prstGeom>
        </p:spPr>
      </p:pic>
      <p:sp>
        <p:nvSpPr>
          <p:cNvPr id="5" name="Text Placeholder 4"/>
          <p:cNvSpPr>
            <a:spLocks noGrp="1"/>
          </p:cNvSpPr>
          <p:nvPr>
            <p:ph type="body" idx="1"/>
          </p:nvPr>
        </p:nvSpPr>
        <p:spPr>
          <a:xfrm>
            <a:off x="457200" y="5560142"/>
            <a:ext cx="8229600" cy="724874"/>
          </a:xfrm>
        </p:spPr>
        <p:txBody>
          <a:bodyPr/>
          <a:lstStyle/>
          <a:p>
            <a:r>
              <a:rPr lang="en-US" sz="2000" dirty="0"/>
              <a:t>From the backup and logs, databases can be restored in case of damage or loss</a:t>
            </a:r>
          </a:p>
        </p:txBody>
      </p:sp>
    </p:spTree>
    <p:extLst>
      <p:ext uri="{BB962C8B-B14F-4D97-AF65-F5344CB8AC3E}">
        <p14:creationId xmlns:p14="http://schemas.microsoft.com/office/powerpoint/2010/main" val="1154621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Facilities</a:t>
            </a:r>
          </a:p>
        </p:txBody>
      </p:sp>
      <p:sp>
        <p:nvSpPr>
          <p:cNvPr id="3" name="Text Placeholder 2"/>
          <p:cNvSpPr>
            <a:spLocks noGrp="1"/>
          </p:cNvSpPr>
          <p:nvPr>
            <p:ph type="body" idx="1"/>
          </p:nvPr>
        </p:nvSpPr>
        <p:spPr/>
        <p:txBody>
          <a:bodyPr/>
          <a:lstStyle/>
          <a:p>
            <a:pPr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periodically refuses to accept new transactions</a:t>
            </a:r>
          </a:p>
          <a:p>
            <a:pPr eaLnBrk="1" hangingPunct="1"/>
            <a:r>
              <a:rPr lang="en-US" altLang="en-US" sz="2400" dirty="0">
                <a:sym typeface="Wingdings" pitchFamily="2" charset="2"/>
              </a:rPr>
              <a:t>Therefore, the system is in a </a:t>
            </a:r>
            <a:r>
              <a:rPr lang="en-US" altLang="en-US" sz="2400" b="1" dirty="0">
                <a:sym typeface="Wingdings" pitchFamily="2" charset="2"/>
              </a:rPr>
              <a:t>quiet</a:t>
            </a:r>
            <a:r>
              <a:rPr lang="en-US" altLang="en-US" sz="2400" dirty="0">
                <a:sym typeface="Wingdings" pitchFamily="2" charset="2"/>
              </a:rPr>
              <a:t> state</a:t>
            </a:r>
          </a:p>
          <a:p>
            <a:pPr eaLnBrk="1" hangingPunct="1"/>
            <a:r>
              <a:rPr lang="en-US" altLang="en-US" sz="2400" dirty="0">
                <a:sym typeface="Wingdings" pitchFamily="2" charset="2"/>
              </a:rPr>
              <a:t>Database and transaction logs are synchronized</a:t>
            </a:r>
          </a:p>
          <a:p>
            <a:pPr eaLnBrk="1" hangingPunct="1"/>
            <a:r>
              <a:rPr lang="en-US" altLang="en-US" sz="2400" dirty="0"/>
              <a:t>This allows recovery manager to resume processing from short period, instead of repeating entire day</a:t>
            </a:r>
          </a:p>
        </p:txBody>
      </p:sp>
    </p:spTree>
    <p:extLst>
      <p:ext uri="{BB962C8B-B14F-4D97-AF65-F5344CB8AC3E}">
        <p14:creationId xmlns:p14="http://schemas.microsoft.com/office/powerpoint/2010/main" val="4362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Manager</a:t>
            </a:r>
          </a:p>
        </p:txBody>
      </p:sp>
      <p:sp>
        <p:nvSpPr>
          <p:cNvPr id="3" name="Text Placeholder 2"/>
          <p:cNvSpPr>
            <a:spLocks noGrp="1"/>
          </p:cNvSpPr>
          <p:nvPr>
            <p:ph type="body" idx="1"/>
          </p:nvPr>
        </p:nvSpPr>
        <p:spPr>
          <a:xfrm>
            <a:off x="457200" y="1600200"/>
            <a:ext cx="8229600" cy="4785852"/>
          </a:xfrm>
        </p:spPr>
        <p:txBody>
          <a:bodyPr/>
          <a:lstStyle/>
          <a:p>
            <a:pPr eaLnBrk="1" hangingPunct="1"/>
            <a:r>
              <a:rPr lang="en-US" sz="2400" dirty="0"/>
              <a:t>Recovery Manager – D</a:t>
            </a:r>
            <a:r>
              <a:rPr lang="en-US" sz="100" dirty="0"/>
              <a:t> </a:t>
            </a:r>
            <a:r>
              <a:rPr lang="en-US" sz="2400" dirty="0"/>
              <a:t>B</a:t>
            </a:r>
            <a:r>
              <a:rPr lang="en-US" sz="100" dirty="0"/>
              <a:t> </a:t>
            </a:r>
            <a:r>
              <a:rPr lang="en-US" sz="2400" dirty="0"/>
              <a:t>M</a:t>
            </a:r>
            <a:r>
              <a:rPr lang="en-US" sz="100" dirty="0"/>
              <a:t> </a:t>
            </a:r>
            <a:r>
              <a:rPr lang="en-US" sz="2400" dirty="0"/>
              <a:t>S module that restores the database to a correct condition when a failure occurs and then resumes processing user requests</a:t>
            </a:r>
          </a:p>
          <a:p>
            <a:pPr eaLnBrk="1" hangingPunct="1"/>
            <a:r>
              <a:rPr lang="en-US" sz="2400" dirty="0"/>
              <a:t>Recovery and Restart Procedures</a:t>
            </a:r>
            <a:endParaRPr lang="en-US" altLang="en-US" sz="2400" dirty="0"/>
          </a:p>
          <a:p>
            <a:pPr lvl="1" eaLnBrk="1" hangingPunct="1"/>
            <a:r>
              <a:rPr lang="en-US" altLang="en-US" sz="2400" dirty="0"/>
              <a:t>Disk Mirroring – switch between identical copies of databases</a:t>
            </a:r>
          </a:p>
          <a:p>
            <a:pPr lvl="1" eaLnBrk="1" hangingPunct="1"/>
            <a:r>
              <a:rPr lang="en-US" altLang="en-US" sz="2400" dirty="0"/>
              <a:t>Restore/Rerun – reprocess transactions against the backup (only done as a last resort)</a:t>
            </a:r>
          </a:p>
          <a:p>
            <a:pPr lvl="1" eaLnBrk="1" hangingPunct="1"/>
            <a:r>
              <a:rPr lang="en-US" altLang="en-US" sz="2400" dirty="0"/>
              <a:t>Backward Recovery (Rollback) – apply before images</a:t>
            </a:r>
          </a:p>
          <a:p>
            <a:pPr lvl="1" eaLnBrk="1" hangingPunct="1"/>
            <a:r>
              <a:rPr lang="en-US" altLang="en-US" sz="2400" dirty="0"/>
              <a:t>Forward Recovery (Roll Forward) – apply after images (preferable to restore/rerun)</a:t>
            </a:r>
          </a:p>
        </p:txBody>
      </p:sp>
    </p:spTree>
    <p:extLst>
      <p:ext uri="{BB962C8B-B14F-4D97-AF65-F5344CB8AC3E}">
        <p14:creationId xmlns:p14="http://schemas.microsoft.com/office/powerpoint/2010/main" val="2844414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30184" cy="1097279"/>
          </a:xfrm>
        </p:spPr>
        <p:txBody>
          <a:bodyPr anchor="b"/>
          <a:lstStyle/>
          <a:p>
            <a:r>
              <a:rPr lang="en-US" dirty="0"/>
              <a:t>Figure 8-14 Basic Recovery Techniques </a:t>
            </a:r>
            <a:r>
              <a:rPr lang="en-US" sz="2000" b="0" dirty="0"/>
              <a:t>(1 of 2)</a:t>
            </a:r>
          </a:p>
        </p:txBody>
      </p:sp>
      <p:sp>
        <p:nvSpPr>
          <p:cNvPr id="5" name="Text Placeholder 4"/>
          <p:cNvSpPr>
            <a:spLocks noGrp="1"/>
          </p:cNvSpPr>
          <p:nvPr>
            <p:ph type="body" idx="1"/>
          </p:nvPr>
        </p:nvSpPr>
        <p:spPr>
          <a:xfrm>
            <a:off x="457200" y="1600201"/>
            <a:ext cx="8229600" cy="475488"/>
          </a:xfrm>
        </p:spPr>
        <p:txBody>
          <a:bodyPr/>
          <a:lstStyle/>
          <a:p>
            <a:pPr marL="0" indent="0">
              <a:buNone/>
            </a:pPr>
            <a:r>
              <a:rPr lang="en-US" sz="2000" dirty="0"/>
              <a:t>a) Rollback</a:t>
            </a:r>
          </a:p>
        </p:txBody>
      </p:sp>
      <p:pic>
        <p:nvPicPr>
          <p:cNvPr id="6" name="Picture 5" descr="A drawing illustrates basic recovery techniques of database management. The figure depicts Rollback, where the Database with changes and Before images point to D B M S, which further points to Database without changes.">
            <a:extLst>
              <a:ext uri="{FF2B5EF4-FFF2-40B4-BE49-F238E27FC236}">
                <a16:creationId xmlns:a16="http://schemas.microsoft.com/office/drawing/2014/main" id="{44402BD5-0FAF-4B9B-8ACF-4CA235B79779}"/>
              </a:ext>
            </a:extLst>
          </p:cNvPr>
          <p:cNvPicPr>
            <a:picLocks noChangeAspect="1"/>
          </p:cNvPicPr>
          <p:nvPr/>
        </p:nvPicPr>
        <p:blipFill>
          <a:blip r:embed="rId3"/>
          <a:stretch>
            <a:fillRect/>
          </a:stretch>
        </p:blipFill>
        <p:spPr>
          <a:xfrm>
            <a:off x="742080" y="2240180"/>
            <a:ext cx="7659840" cy="3986884"/>
          </a:xfrm>
          <a:prstGeom prst="rect">
            <a:avLst/>
          </a:prstGeom>
        </p:spPr>
      </p:pic>
    </p:spTree>
    <p:extLst>
      <p:ext uri="{BB962C8B-B14F-4D97-AF65-F5344CB8AC3E}">
        <p14:creationId xmlns:p14="http://schemas.microsoft.com/office/powerpoint/2010/main" val="1181949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371"/>
            <a:ext cx="8348472" cy="1097279"/>
          </a:xfrm>
        </p:spPr>
        <p:txBody>
          <a:bodyPr anchor="b"/>
          <a:lstStyle/>
          <a:p>
            <a:r>
              <a:rPr lang="en-US" dirty="0"/>
              <a:t>Figure 8-14 Basic Recovery Techniques </a:t>
            </a:r>
            <a:r>
              <a:rPr lang="en-US" sz="2000" b="0" dirty="0"/>
              <a:t>(2 of 2)</a:t>
            </a:r>
            <a:endParaRPr lang="en-US" dirty="0"/>
          </a:p>
        </p:txBody>
      </p:sp>
      <p:sp>
        <p:nvSpPr>
          <p:cNvPr id="5" name="Text Placeholder 4"/>
          <p:cNvSpPr>
            <a:spLocks noGrp="1"/>
          </p:cNvSpPr>
          <p:nvPr>
            <p:ph type="body" idx="1"/>
          </p:nvPr>
        </p:nvSpPr>
        <p:spPr>
          <a:xfrm>
            <a:off x="457200" y="1600201"/>
            <a:ext cx="8229600" cy="457200"/>
          </a:xfrm>
        </p:spPr>
        <p:txBody>
          <a:bodyPr/>
          <a:lstStyle/>
          <a:p>
            <a:pPr marL="0" indent="0">
              <a:buNone/>
            </a:pPr>
            <a:r>
              <a:rPr lang="en-US" sz="2000" dirty="0"/>
              <a:t>b) Rollforward</a:t>
            </a:r>
          </a:p>
        </p:txBody>
      </p:sp>
      <p:pic>
        <p:nvPicPr>
          <p:cNvPr id="6" name="Picture 5" descr="A drawing illustrates basic recovery techniques of database management. The figure depicts Roll forward where the Database without changes and After images point to D B M S, which further points to Database with changes.">
            <a:extLst>
              <a:ext uri="{FF2B5EF4-FFF2-40B4-BE49-F238E27FC236}">
                <a16:creationId xmlns:a16="http://schemas.microsoft.com/office/drawing/2014/main" id="{B47BFE7D-508E-4A56-B8C7-9416847550FD}"/>
              </a:ext>
            </a:extLst>
          </p:cNvPr>
          <p:cNvPicPr>
            <a:picLocks noChangeAspect="1"/>
          </p:cNvPicPr>
          <p:nvPr/>
        </p:nvPicPr>
        <p:blipFill>
          <a:blip r:embed="rId3"/>
          <a:stretch>
            <a:fillRect/>
          </a:stretch>
        </p:blipFill>
        <p:spPr>
          <a:xfrm>
            <a:off x="676655" y="2220022"/>
            <a:ext cx="7790690" cy="4060236"/>
          </a:xfrm>
          <a:prstGeom prst="rect">
            <a:avLst/>
          </a:prstGeom>
        </p:spPr>
      </p:pic>
    </p:spTree>
    <p:extLst>
      <p:ext uri="{BB962C8B-B14F-4D97-AF65-F5344CB8AC3E}">
        <p14:creationId xmlns:p14="http://schemas.microsoft.com/office/powerpoint/2010/main" val="241186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Needed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Normalized relations, including estimates for the range of the number of rows in each table</a:t>
            </a:r>
          </a:p>
          <a:p>
            <a:pPr>
              <a:defRPr/>
            </a:pPr>
            <a:r>
              <a:rPr lang="en-US" sz="2200" dirty="0">
                <a:solidFill>
                  <a:srgbClr val="000000"/>
                </a:solidFill>
              </a:rPr>
              <a:t>Definitions of each attribute, along with physical specifications such as maximum possible length</a:t>
            </a:r>
          </a:p>
          <a:p>
            <a:pPr>
              <a:defRPr/>
            </a:pPr>
            <a:r>
              <a:rPr lang="en-US" sz="2200" dirty="0">
                <a:solidFill>
                  <a:srgbClr val="000000"/>
                </a:solidFill>
              </a:rPr>
              <a:t>Descriptions of where and when data are used in various ways (entered, retrieved, deleted, and updated), including typical frequencies of these events</a:t>
            </a:r>
          </a:p>
          <a:p>
            <a:pPr>
              <a:defRPr/>
            </a:pPr>
            <a:r>
              <a:rPr lang="en-US" sz="2200" dirty="0">
                <a:solidFill>
                  <a:srgbClr val="000000"/>
                </a:solidFill>
              </a:rPr>
              <a:t>Expectations or requirements for response time and data security, backup, recovery, retention, and integrity</a:t>
            </a:r>
          </a:p>
          <a:p>
            <a:pPr>
              <a:defRPr/>
            </a:pPr>
            <a:r>
              <a:rPr lang="en-US" sz="2200" dirty="0">
                <a:solidFill>
                  <a:srgbClr val="000000"/>
                </a:solidFill>
              </a:rPr>
              <a:t>Descriptions of the technologies (database management systems) used for implementing the database</a:t>
            </a:r>
          </a:p>
        </p:txBody>
      </p:sp>
    </p:spTree>
    <p:extLst>
      <p:ext uri="{BB962C8B-B14F-4D97-AF65-F5344CB8AC3E}">
        <p14:creationId xmlns:p14="http://schemas.microsoft.com/office/powerpoint/2010/main" val="544700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to Database Failures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Aborted transaction</a:t>
            </a:r>
          </a:p>
          <a:p>
            <a:pPr lvl="1"/>
            <a:r>
              <a:rPr lang="en-US" altLang="en-US" sz="2400" dirty="0"/>
              <a:t>Rollback (preferred)</a:t>
            </a:r>
          </a:p>
          <a:p>
            <a:pPr lvl="1"/>
            <a:r>
              <a:rPr lang="en-US" altLang="en-US" sz="2400" dirty="0"/>
              <a:t>Rollforward/return transactions to state just prior to abort</a:t>
            </a:r>
          </a:p>
          <a:p>
            <a:pPr eaLnBrk="1" hangingPunct="1"/>
            <a:r>
              <a:rPr lang="en-US" altLang="en-US" sz="2400" dirty="0"/>
              <a:t>Incorrect data (update inaccurate)</a:t>
            </a:r>
          </a:p>
          <a:p>
            <a:pPr lvl="1"/>
            <a:r>
              <a:rPr lang="en-US" altLang="en-US" sz="2400" dirty="0"/>
              <a:t>Rollback (preferred)</a:t>
            </a:r>
          </a:p>
          <a:p>
            <a:pPr lvl="1"/>
            <a:r>
              <a:rPr lang="en-US" altLang="en-US" sz="2400" dirty="0"/>
              <a:t>Reprocess transactions without inaccurate data updates</a:t>
            </a:r>
          </a:p>
          <a:p>
            <a:pPr lvl="1"/>
            <a:r>
              <a:rPr lang="en-US" altLang="en-US" sz="2400" dirty="0"/>
              <a:t>Compensating transactions</a:t>
            </a:r>
          </a:p>
        </p:txBody>
      </p:sp>
    </p:spTree>
    <p:extLst>
      <p:ext uri="{BB962C8B-B14F-4D97-AF65-F5344CB8AC3E}">
        <p14:creationId xmlns:p14="http://schemas.microsoft.com/office/powerpoint/2010/main" val="2366574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 to Database Failures </a:t>
            </a:r>
            <a:r>
              <a:rPr lang="en-US" sz="2000" b="0" dirty="0"/>
              <a:t>(2 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System failure (database intact)</a:t>
            </a:r>
          </a:p>
          <a:p>
            <a:pPr lvl="1"/>
            <a:r>
              <a:rPr lang="en-US" altLang="en-US" sz="2400" dirty="0"/>
              <a:t>Switch to duplicate database (preferred)</a:t>
            </a:r>
          </a:p>
          <a:p>
            <a:pPr lvl="1"/>
            <a:r>
              <a:rPr lang="en-US" altLang="en-US" sz="2400" dirty="0"/>
              <a:t>Rollback</a:t>
            </a:r>
          </a:p>
          <a:p>
            <a:pPr lvl="1"/>
            <a:r>
              <a:rPr lang="en-US" altLang="en-US" sz="2400" dirty="0"/>
              <a:t>Restart from checkpoint (</a:t>
            </a:r>
            <a:r>
              <a:rPr lang="en-US" altLang="en-US" sz="2400" dirty="0" err="1"/>
              <a:t>rollforward</a:t>
            </a:r>
            <a:r>
              <a:rPr lang="en-US" altLang="en-US" sz="2400" dirty="0"/>
              <a:t>)</a:t>
            </a:r>
          </a:p>
          <a:p>
            <a:pPr eaLnBrk="1" hangingPunct="1"/>
            <a:r>
              <a:rPr lang="en-US" altLang="en-US" sz="2400" dirty="0"/>
              <a:t>Database destruction</a:t>
            </a:r>
          </a:p>
          <a:p>
            <a:pPr lvl="1"/>
            <a:r>
              <a:rPr lang="en-US" altLang="en-US" sz="2400" dirty="0"/>
              <a:t>Switch to duplicate database (preferred)</a:t>
            </a:r>
          </a:p>
          <a:p>
            <a:pPr lvl="1"/>
            <a:r>
              <a:rPr lang="en-US" altLang="en-US" sz="2400" dirty="0"/>
              <a:t>Rollforward</a:t>
            </a:r>
          </a:p>
          <a:p>
            <a:pPr lvl="1"/>
            <a:r>
              <a:rPr lang="en-US" altLang="en-US" sz="2400" dirty="0"/>
              <a:t>Reprocess transactions</a:t>
            </a:r>
          </a:p>
        </p:txBody>
      </p:sp>
    </p:spTree>
    <p:extLst>
      <p:ext uri="{BB962C8B-B14F-4D97-AF65-F5344CB8AC3E}">
        <p14:creationId xmlns:p14="http://schemas.microsoft.com/office/powerpoint/2010/main" val="441440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a:t>
            </a:r>
          </a:p>
        </p:txBody>
      </p:sp>
      <p:sp>
        <p:nvSpPr>
          <p:cNvPr id="3" name="Text Placeholder 2"/>
          <p:cNvSpPr>
            <a:spLocks noGrp="1"/>
          </p:cNvSpPr>
          <p:nvPr>
            <p:ph type="body" idx="1"/>
          </p:nvPr>
        </p:nvSpPr>
        <p:spPr/>
        <p:txBody>
          <a:bodyPr/>
          <a:lstStyle/>
          <a:p>
            <a:pPr eaLnBrk="1" hangingPunct="1"/>
            <a:r>
              <a:rPr lang="en-US" altLang="en-US" sz="2400" dirty="0"/>
              <a:t>Develop a detailed written disaster recovery plan, and test this regularly</a:t>
            </a:r>
          </a:p>
          <a:p>
            <a:pPr eaLnBrk="1" hangingPunct="1"/>
            <a:r>
              <a:rPr lang="en-US" altLang="en-US" sz="2400" dirty="0"/>
              <a:t>Choose and train a multidisciplinary team to carry out the plan</a:t>
            </a:r>
          </a:p>
          <a:p>
            <a:pPr eaLnBrk="1" hangingPunct="1"/>
            <a:r>
              <a:rPr lang="en-US" altLang="en-US" sz="2400" dirty="0"/>
              <a:t>Establish a backup data center at an off-site location, located a sufficient distance from the primary site</a:t>
            </a:r>
          </a:p>
          <a:p>
            <a:pPr eaLnBrk="1" hangingPunct="1"/>
            <a:r>
              <a:rPr lang="en-US" altLang="en-US" sz="2400" dirty="0"/>
              <a:t>Send backup copies of databases to the backup data center on a scheduled basis</a:t>
            </a:r>
          </a:p>
        </p:txBody>
      </p:sp>
    </p:spTree>
    <p:extLst>
      <p:ext uri="{BB962C8B-B14F-4D97-AF65-F5344CB8AC3E}">
        <p14:creationId xmlns:p14="http://schemas.microsoft.com/office/powerpoint/2010/main" val="1332536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Cloud-based Data Management Services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Cloud computing</a:t>
            </a:r>
          </a:p>
          <a:p>
            <a:pPr lvl="1"/>
            <a:r>
              <a:rPr lang="en-US" sz="2400" dirty="0"/>
              <a:t>Provisioning/acquiring computing services on demand using centralized resources accessed through public Internet or private networks</a:t>
            </a:r>
            <a:endParaRPr lang="en-US" altLang="en-US" sz="2400" dirty="0"/>
          </a:p>
          <a:p>
            <a:pPr eaLnBrk="1" hangingPunct="1"/>
            <a:r>
              <a:rPr lang="en-US" altLang="en-US" sz="2400" dirty="0"/>
              <a:t>Infrastructure-as-a-Service (I</a:t>
            </a:r>
            <a:r>
              <a:rPr lang="en-US" altLang="en-US" sz="100" dirty="0"/>
              <a:t> </a:t>
            </a:r>
            <a:r>
              <a:rPr lang="en-US" altLang="en-US" sz="2400" dirty="0"/>
              <a:t>a</a:t>
            </a:r>
            <a:r>
              <a:rPr lang="en-US" altLang="en-US" sz="100" dirty="0"/>
              <a:t> </a:t>
            </a:r>
            <a:r>
              <a:rPr lang="en-US" altLang="en-US" sz="2400" dirty="0"/>
              <a:t>a</a:t>
            </a:r>
            <a:r>
              <a:rPr lang="en-US" altLang="en-US" sz="100" dirty="0"/>
              <a:t> </a:t>
            </a:r>
            <a:r>
              <a:rPr lang="en-US" altLang="en-US" sz="2400" dirty="0"/>
              <a:t>S)</a:t>
            </a:r>
          </a:p>
          <a:p>
            <a:pPr lvl="1"/>
            <a:r>
              <a:rPr lang="en-US" altLang="en-US" sz="2400" dirty="0"/>
              <a:t>Cloud service involving </a:t>
            </a:r>
            <a:r>
              <a:rPr lang="en-US" sz="2400" dirty="0"/>
              <a:t>hardware and various types of systems software resources</a:t>
            </a:r>
            <a:endParaRPr lang="en-US" altLang="en-US" sz="2400" dirty="0"/>
          </a:p>
          <a:p>
            <a:pPr eaLnBrk="1" hangingPunct="1"/>
            <a:r>
              <a:rPr lang="en-US" altLang="en-US" sz="2400" dirty="0"/>
              <a:t>Platform-as-a-Service (P</a:t>
            </a:r>
            <a:r>
              <a:rPr lang="en-US" altLang="en-US" sz="100" dirty="0"/>
              <a:t> </a:t>
            </a:r>
            <a:r>
              <a:rPr lang="en-US" altLang="en-US" sz="2400" dirty="0"/>
              <a:t>a</a:t>
            </a:r>
            <a:r>
              <a:rPr lang="en-US" altLang="en-US" sz="100" dirty="0"/>
              <a:t> </a:t>
            </a:r>
            <a:r>
              <a:rPr lang="en-US" altLang="en-US" sz="2400" dirty="0"/>
              <a:t>a</a:t>
            </a:r>
            <a:r>
              <a:rPr lang="en-US" altLang="en-US" sz="100" dirty="0"/>
              <a:t> </a:t>
            </a:r>
            <a:r>
              <a:rPr lang="en-US" altLang="en-US" sz="2400" dirty="0"/>
              <a:t>S)</a:t>
            </a:r>
          </a:p>
          <a:p>
            <a:pPr lvl="1"/>
            <a:r>
              <a:rPr lang="en-US" altLang="en-US" sz="2400" dirty="0"/>
              <a:t>Cloud service involving hardware and various types of systems software resources</a:t>
            </a:r>
          </a:p>
        </p:txBody>
      </p:sp>
    </p:spTree>
    <p:extLst>
      <p:ext uri="{BB962C8B-B14F-4D97-AF65-F5344CB8AC3E}">
        <p14:creationId xmlns:p14="http://schemas.microsoft.com/office/powerpoint/2010/main" val="2514162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Cloud-based Data Management Services </a:t>
            </a:r>
            <a:r>
              <a:rPr lang="en-US" sz="2000" b="0" dirty="0"/>
              <a:t>(2 of 2)</a:t>
            </a:r>
            <a:endParaRPr lang="en-US" dirty="0"/>
          </a:p>
        </p:txBody>
      </p:sp>
      <p:sp>
        <p:nvSpPr>
          <p:cNvPr id="3" name="Text Placeholder 2"/>
          <p:cNvSpPr>
            <a:spLocks noGrp="1"/>
          </p:cNvSpPr>
          <p:nvPr>
            <p:ph type="body" idx="1"/>
          </p:nvPr>
        </p:nvSpPr>
        <p:spPr/>
        <p:txBody>
          <a:bodyPr/>
          <a:lstStyle/>
          <a:p>
            <a:pPr eaLnBrk="1" hangingPunct="1"/>
            <a:r>
              <a:rPr lang="en-US" altLang="en-US" sz="2400" dirty="0"/>
              <a:t>Software-as-a-Service (S</a:t>
            </a:r>
            <a:r>
              <a:rPr lang="en-US" altLang="en-US" sz="100" dirty="0"/>
              <a:t> </a:t>
            </a:r>
            <a:r>
              <a:rPr lang="en-US" altLang="en-US" sz="2400" dirty="0"/>
              <a:t>a</a:t>
            </a:r>
            <a:r>
              <a:rPr lang="en-US" altLang="en-US" sz="100" dirty="0"/>
              <a:t> </a:t>
            </a:r>
            <a:r>
              <a:rPr lang="en-US" altLang="en-US" sz="2400" dirty="0"/>
              <a:t>a</a:t>
            </a:r>
            <a:r>
              <a:rPr lang="en-US" altLang="en-US" sz="100" dirty="0"/>
              <a:t> </a:t>
            </a:r>
            <a:r>
              <a:rPr lang="en-US" altLang="en-US" sz="2400" dirty="0"/>
              <a:t>S)</a:t>
            </a:r>
          </a:p>
          <a:p>
            <a:pPr lvl="1"/>
            <a:r>
              <a:rPr lang="en-US" sz="2400" dirty="0"/>
              <a:t>Cloud service involving software solutions/applications intended to directly address the needs of a noncomputing activity</a:t>
            </a:r>
          </a:p>
          <a:p>
            <a:r>
              <a:rPr lang="en-US" altLang="en-US" sz="2400" dirty="0"/>
              <a:t>Database-as-a-Service (D</a:t>
            </a:r>
            <a:r>
              <a:rPr lang="en-US" altLang="en-US" sz="100" dirty="0"/>
              <a:t> </a:t>
            </a:r>
            <a:r>
              <a:rPr lang="en-US" altLang="en-US" sz="2400" dirty="0"/>
              <a:t>B</a:t>
            </a:r>
            <a:r>
              <a:rPr lang="en-US" altLang="en-US" sz="100" dirty="0"/>
              <a:t> </a:t>
            </a:r>
            <a:r>
              <a:rPr lang="en-US" altLang="en-US" sz="2400" dirty="0"/>
              <a:t>a</a:t>
            </a:r>
            <a:r>
              <a:rPr lang="en-US" altLang="en-US" sz="100" dirty="0"/>
              <a:t> </a:t>
            </a:r>
            <a:r>
              <a:rPr lang="en-US" altLang="en-US" sz="2400" dirty="0"/>
              <a:t>a</a:t>
            </a:r>
            <a:r>
              <a:rPr lang="en-US" altLang="en-US" sz="100" dirty="0"/>
              <a:t> </a:t>
            </a:r>
            <a:r>
              <a:rPr lang="en-US" altLang="en-US" sz="2400" dirty="0"/>
              <a:t>S)</a:t>
            </a:r>
          </a:p>
          <a:p>
            <a:pPr lvl="1"/>
            <a:r>
              <a:rPr lang="en-US" sz="2400" dirty="0"/>
              <a:t>Cloud service involving data management cloud platform service</a:t>
            </a:r>
            <a:endParaRPr lang="en-US" altLang="en-US" sz="2400" dirty="0"/>
          </a:p>
        </p:txBody>
      </p:sp>
    </p:spTree>
    <p:extLst>
      <p:ext uri="{BB962C8B-B14F-4D97-AF65-F5344CB8AC3E}">
        <p14:creationId xmlns:p14="http://schemas.microsoft.com/office/powerpoint/2010/main" val="3272263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Cloud-based Data Management Services</a:t>
            </a:r>
          </a:p>
        </p:txBody>
      </p:sp>
      <p:sp>
        <p:nvSpPr>
          <p:cNvPr id="3" name="Text Placeholder 2"/>
          <p:cNvSpPr>
            <a:spLocks noGrp="1"/>
          </p:cNvSpPr>
          <p:nvPr>
            <p:ph type="body" idx="1"/>
          </p:nvPr>
        </p:nvSpPr>
        <p:spPr/>
        <p:txBody>
          <a:bodyPr/>
          <a:lstStyle/>
          <a:p>
            <a:r>
              <a:rPr lang="en-US" sz="2000" dirty="0"/>
              <a:t>No need for initial investments in hardware, physical facilities, and systems software</a:t>
            </a:r>
          </a:p>
          <a:p>
            <a:r>
              <a:rPr lang="en-US" altLang="en-US" sz="2000" dirty="0"/>
              <a:t>Significantly lower </a:t>
            </a:r>
            <a:r>
              <a:rPr lang="en-US" sz="2000" dirty="0"/>
              <a:t>need for internal expertise in the management of the database infrastructure</a:t>
            </a:r>
          </a:p>
          <a:p>
            <a:r>
              <a:rPr lang="en-US" altLang="en-US" sz="2000" dirty="0"/>
              <a:t>Better </a:t>
            </a:r>
            <a:r>
              <a:rPr lang="en-US" sz="2000" dirty="0"/>
              <a:t>visibility of overall costs of data management</a:t>
            </a:r>
          </a:p>
          <a:p>
            <a:r>
              <a:rPr lang="en-US" sz="2000" dirty="0"/>
              <a:t>Increased level of flexibility (elasticity) in situations when capacity needs to fluctuate significantly</a:t>
            </a:r>
          </a:p>
          <a:p>
            <a:r>
              <a:rPr lang="en-US" sz="2000" dirty="0"/>
              <a:t>Allows organizations to explore new data management technologies more easily</a:t>
            </a:r>
          </a:p>
          <a:p>
            <a:r>
              <a:rPr lang="en-US" sz="2000" dirty="0"/>
              <a:t>Mature cloud service providers have expertise to provide a high level of availability, reliability, and security</a:t>
            </a:r>
            <a:endParaRPr lang="en-US" altLang="en-US" sz="2000" dirty="0"/>
          </a:p>
        </p:txBody>
      </p:sp>
    </p:spTree>
    <p:extLst>
      <p:ext uri="{BB962C8B-B14F-4D97-AF65-F5344CB8AC3E}">
        <p14:creationId xmlns:p14="http://schemas.microsoft.com/office/powerpoint/2010/main" val="1066923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Downside of Cloud-based Data Management Services</a:t>
            </a:r>
          </a:p>
        </p:txBody>
      </p:sp>
      <p:sp>
        <p:nvSpPr>
          <p:cNvPr id="3" name="Text Placeholder 2"/>
          <p:cNvSpPr>
            <a:spLocks noGrp="1"/>
          </p:cNvSpPr>
          <p:nvPr>
            <p:ph type="body" idx="1"/>
          </p:nvPr>
        </p:nvSpPr>
        <p:spPr/>
        <p:txBody>
          <a:bodyPr/>
          <a:lstStyle/>
          <a:p>
            <a:r>
              <a:rPr lang="en-US" sz="2000" dirty="0"/>
              <a:t>Existing systems do not yet provide capacity using a model that would automatically adapt to the changing requirements targeting the system</a:t>
            </a:r>
          </a:p>
          <a:p>
            <a:r>
              <a:rPr lang="en-US" sz="2000" dirty="0"/>
              <a:t>Current systems are not yet providing full consistency guarantees in a highly distributed environment</a:t>
            </a:r>
          </a:p>
          <a:p>
            <a:r>
              <a:rPr lang="en-US" sz="2000" dirty="0"/>
              <a:t>Live migration is still a challenging task that requires manual planning, initiation, and management</a:t>
            </a:r>
          </a:p>
          <a:p>
            <a:r>
              <a:rPr lang="en-US" sz="2000" dirty="0"/>
              <a:t>It is challenging to be able to monitor the extent to which cloud providers are maintaining their Service Level Agreement (S</a:t>
            </a:r>
            <a:r>
              <a:rPr lang="en-US" sz="100" dirty="0"/>
              <a:t> </a:t>
            </a:r>
            <a:r>
              <a:rPr lang="en-US" sz="2000" dirty="0"/>
              <a:t>L</a:t>
            </a:r>
            <a:r>
              <a:rPr lang="en-US" sz="100" dirty="0"/>
              <a:t> </a:t>
            </a:r>
            <a:r>
              <a:rPr lang="en-US" sz="2000" dirty="0"/>
              <a:t>A) commitments</a:t>
            </a:r>
          </a:p>
          <a:p>
            <a:r>
              <a:rPr lang="en-US" sz="2000" dirty="0"/>
              <a:t>D</a:t>
            </a:r>
            <a:r>
              <a:rPr lang="en-US" sz="100" dirty="0"/>
              <a:t> </a:t>
            </a:r>
            <a:r>
              <a:rPr lang="en-US" sz="2000" dirty="0"/>
              <a:t>B</a:t>
            </a:r>
            <a:r>
              <a:rPr lang="en-US" sz="100" dirty="0"/>
              <a:t> </a:t>
            </a:r>
            <a:r>
              <a:rPr lang="en-US" sz="2000" dirty="0"/>
              <a:t>a</a:t>
            </a:r>
            <a:r>
              <a:rPr lang="en-US" sz="100" dirty="0"/>
              <a:t> </a:t>
            </a:r>
            <a:r>
              <a:rPr lang="en-US" sz="2000" dirty="0"/>
              <a:t>a</a:t>
            </a:r>
            <a:r>
              <a:rPr lang="en-US" sz="100" dirty="0"/>
              <a:t> </a:t>
            </a:r>
            <a:r>
              <a:rPr lang="en-US" sz="2000" dirty="0"/>
              <a:t>S solutions are still struggling to find fully scalable models for providing A</a:t>
            </a:r>
            <a:r>
              <a:rPr lang="en-US" sz="100" dirty="0"/>
              <a:t> </a:t>
            </a:r>
            <a:r>
              <a:rPr lang="en-US" sz="2000" dirty="0"/>
              <a:t>C</a:t>
            </a:r>
            <a:r>
              <a:rPr lang="en-US" sz="100" dirty="0"/>
              <a:t> </a:t>
            </a:r>
            <a:r>
              <a:rPr lang="en-US" sz="2000" dirty="0"/>
              <a:t>I</a:t>
            </a:r>
            <a:r>
              <a:rPr lang="en-US" sz="100" dirty="0"/>
              <a:t> </a:t>
            </a:r>
            <a:r>
              <a:rPr lang="en-US" sz="2000" dirty="0"/>
              <a:t>D support for transactions</a:t>
            </a:r>
            <a:endParaRPr lang="en-US" altLang="en-US" sz="2000" dirty="0"/>
          </a:p>
        </p:txBody>
      </p:sp>
    </p:spTree>
    <p:extLst>
      <p:ext uri="{BB962C8B-B14F-4D97-AF65-F5344CB8AC3E}">
        <p14:creationId xmlns:p14="http://schemas.microsoft.com/office/powerpoint/2010/main" val="2403395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Decisions for Physical Design</a:t>
            </a:r>
          </a:p>
        </p:txBody>
      </p:sp>
      <p:sp>
        <p:nvSpPr>
          <p:cNvPr id="3" name="Text Placeholder 2"/>
          <p:cNvSpPr>
            <a:spLocks noGrp="1"/>
          </p:cNvSpPr>
          <p:nvPr>
            <p:ph type="body" idx="1"/>
          </p:nvPr>
        </p:nvSpPr>
        <p:spPr/>
        <p:txBody>
          <a:bodyPr/>
          <a:lstStyle/>
          <a:p>
            <a:pPr>
              <a:defRPr/>
            </a:pPr>
            <a:r>
              <a:rPr lang="en-US" sz="2200" dirty="0">
                <a:solidFill>
                  <a:srgbClr val="000000"/>
                </a:solidFill>
              </a:rPr>
              <a:t>Choosing the storage format (called data type) for each attribute from the logical data model</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regarding how to group attributes from the logical data model into physical records</a:t>
            </a:r>
          </a:p>
          <a:p>
            <a:pPr>
              <a:defRPr/>
            </a:pPr>
            <a:r>
              <a:rPr lang="en-US" sz="2200" dirty="0">
                <a:solidFill>
                  <a:srgbClr val="000000"/>
                </a:solidFill>
              </a:rPr>
              <a:t>Giving the D</a:t>
            </a:r>
            <a:r>
              <a:rPr lang="en-US" sz="100" dirty="0">
                <a:solidFill>
                  <a:srgbClr val="000000"/>
                </a:solidFill>
              </a:rPr>
              <a:t> </a:t>
            </a:r>
            <a:r>
              <a:rPr lang="en-US" sz="2200" dirty="0">
                <a:solidFill>
                  <a:srgbClr val="000000"/>
                </a:solidFill>
              </a:rPr>
              <a:t>B</a:t>
            </a:r>
            <a:r>
              <a:rPr lang="en-US" sz="100" dirty="0">
                <a:solidFill>
                  <a:srgbClr val="000000"/>
                </a:solidFill>
              </a:rPr>
              <a:t> </a:t>
            </a:r>
            <a:r>
              <a:rPr lang="en-US" sz="2200" dirty="0">
                <a:solidFill>
                  <a:srgbClr val="000000"/>
                </a:solidFill>
              </a:rPr>
              <a:t>M</a:t>
            </a:r>
            <a:r>
              <a:rPr lang="en-US" sz="100" dirty="0">
                <a:solidFill>
                  <a:srgbClr val="000000"/>
                </a:solidFill>
              </a:rPr>
              <a:t> </a:t>
            </a:r>
            <a:r>
              <a:rPr lang="en-US" sz="2200" dirty="0">
                <a:solidFill>
                  <a:srgbClr val="000000"/>
                </a:solidFill>
              </a:rPr>
              <a:t>S guidance on how to arrange similarly structured records in secondary memory (file organization)</a:t>
            </a:r>
          </a:p>
          <a:p>
            <a:pPr>
              <a:defRPr/>
            </a:pPr>
            <a:r>
              <a:rPr lang="en-US" sz="2200" dirty="0">
                <a:solidFill>
                  <a:srgbClr val="000000"/>
                </a:solidFill>
              </a:rPr>
              <a:t>Selecting structures (including indexes and the overall database architecture) for storing and connecting files to make retrieving related data more efficient</a:t>
            </a:r>
          </a:p>
          <a:p>
            <a:pPr>
              <a:defRPr/>
            </a:pPr>
            <a:r>
              <a:rPr lang="en-US" sz="2200" dirty="0">
                <a:solidFill>
                  <a:srgbClr val="000000"/>
                </a:solidFill>
              </a:rPr>
              <a:t>Preparing strategies for handling queries against the database that will optimize performance (query optimization)</a:t>
            </a:r>
          </a:p>
        </p:txBody>
      </p:sp>
    </p:spTree>
    <p:extLst>
      <p:ext uri="{BB962C8B-B14F-4D97-AF65-F5344CB8AC3E}">
        <p14:creationId xmlns:p14="http://schemas.microsoft.com/office/powerpoint/2010/main" val="84431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 for Regulatory Compliance</a:t>
            </a:r>
          </a:p>
        </p:txBody>
      </p:sp>
      <p:sp>
        <p:nvSpPr>
          <p:cNvPr id="3" name="Text Placeholder 2"/>
          <p:cNvSpPr>
            <a:spLocks noGrp="1"/>
          </p:cNvSpPr>
          <p:nvPr>
            <p:ph type="body" idx="1"/>
          </p:nvPr>
        </p:nvSpPr>
        <p:spPr>
          <a:xfrm>
            <a:off x="457200" y="1600200"/>
            <a:ext cx="8229600" cy="3399503"/>
          </a:xfrm>
        </p:spPr>
        <p:txBody>
          <a:bodyPr/>
          <a:lstStyle/>
          <a:p>
            <a:pPr>
              <a:defRPr/>
            </a:pPr>
            <a:r>
              <a:rPr lang="en-US" sz="2400" dirty="0">
                <a:solidFill>
                  <a:srgbClr val="000000"/>
                </a:solidFill>
              </a:rPr>
              <a:t>Sarbanes- Oxley Act (S</a:t>
            </a:r>
            <a:r>
              <a:rPr lang="en-US" sz="100" dirty="0">
                <a:solidFill>
                  <a:srgbClr val="000000"/>
                </a:solidFill>
              </a:rPr>
              <a:t> </a:t>
            </a:r>
            <a:r>
              <a:rPr lang="en-US" sz="2400" dirty="0">
                <a:solidFill>
                  <a:srgbClr val="000000"/>
                </a:solidFill>
              </a:rPr>
              <a:t>O</a:t>
            </a:r>
            <a:r>
              <a:rPr lang="en-US" sz="100" dirty="0">
                <a:solidFill>
                  <a:srgbClr val="000000"/>
                </a:solidFill>
              </a:rPr>
              <a:t> </a:t>
            </a:r>
            <a:r>
              <a:rPr lang="en-US" sz="2400" dirty="0">
                <a:solidFill>
                  <a:srgbClr val="000000"/>
                </a:solidFill>
              </a:rPr>
              <a:t>X) – protect investors by improving accuracy and reliability</a:t>
            </a:r>
          </a:p>
          <a:p>
            <a:pPr>
              <a:defRPr/>
            </a:pPr>
            <a:r>
              <a:rPr lang="en-US" sz="2400" dirty="0">
                <a:solidFill>
                  <a:srgbClr val="000000"/>
                </a:solidFill>
              </a:rPr>
              <a:t>Committee of Sponsoring Organizations (C</a:t>
            </a:r>
            <a:r>
              <a:rPr lang="en-US" sz="100" dirty="0">
                <a:solidFill>
                  <a:srgbClr val="000000"/>
                </a:solidFill>
              </a:rPr>
              <a:t> </a:t>
            </a:r>
            <a:r>
              <a:rPr lang="en-US" sz="2400" dirty="0">
                <a:solidFill>
                  <a:srgbClr val="000000"/>
                </a:solidFill>
              </a:rPr>
              <a:t>O</a:t>
            </a:r>
            <a:r>
              <a:rPr lang="en-US" sz="100" dirty="0">
                <a:solidFill>
                  <a:srgbClr val="000000"/>
                </a:solidFill>
              </a:rPr>
              <a:t> </a:t>
            </a:r>
            <a:r>
              <a:rPr lang="en-US" sz="2400" dirty="0">
                <a:solidFill>
                  <a:srgbClr val="000000"/>
                </a:solidFill>
              </a:rPr>
              <a:t>S</a:t>
            </a:r>
            <a:r>
              <a:rPr lang="en-US" sz="100" dirty="0">
                <a:solidFill>
                  <a:srgbClr val="000000"/>
                </a:solidFill>
              </a:rPr>
              <a:t> </a:t>
            </a:r>
            <a:r>
              <a:rPr lang="en-US" sz="2400" dirty="0">
                <a:solidFill>
                  <a:srgbClr val="000000"/>
                </a:solidFill>
              </a:rPr>
              <a:t>O) of the Treadway Commission</a:t>
            </a:r>
          </a:p>
          <a:p>
            <a:pPr>
              <a:defRPr/>
            </a:pPr>
            <a:r>
              <a:rPr lang="en-US" sz="2400" dirty="0">
                <a:solidFill>
                  <a:srgbClr val="000000"/>
                </a:solidFill>
              </a:rPr>
              <a:t>I</a:t>
            </a:r>
            <a:r>
              <a:rPr lang="en-US" sz="100" dirty="0">
                <a:solidFill>
                  <a:srgbClr val="000000"/>
                </a:solidFill>
              </a:rPr>
              <a:t> </a:t>
            </a:r>
            <a:r>
              <a:rPr lang="en-US" sz="2400" dirty="0">
                <a:solidFill>
                  <a:srgbClr val="000000"/>
                </a:solidFill>
              </a:rPr>
              <a:t>T Infrastructure Library (I</a:t>
            </a:r>
            <a:r>
              <a:rPr lang="en-US" sz="100" dirty="0">
                <a:solidFill>
                  <a:srgbClr val="000000"/>
                </a:solidFill>
              </a:rPr>
              <a:t> </a:t>
            </a:r>
            <a:r>
              <a:rPr lang="en-US" sz="2400" dirty="0">
                <a:solidFill>
                  <a:srgbClr val="000000"/>
                </a:solidFill>
              </a:rPr>
              <a:t>T</a:t>
            </a:r>
            <a:r>
              <a:rPr lang="en-US" sz="100" dirty="0">
                <a:solidFill>
                  <a:srgbClr val="000000"/>
                </a:solidFill>
              </a:rPr>
              <a:t> </a:t>
            </a:r>
            <a:r>
              <a:rPr lang="en-US" sz="2400" dirty="0">
                <a:solidFill>
                  <a:srgbClr val="000000"/>
                </a:solidFill>
              </a:rPr>
              <a:t>I</a:t>
            </a:r>
            <a:r>
              <a:rPr lang="en-US" sz="100" dirty="0">
                <a:solidFill>
                  <a:srgbClr val="000000"/>
                </a:solidFill>
              </a:rPr>
              <a:t> </a:t>
            </a:r>
            <a:r>
              <a:rPr lang="en-US" sz="2400" dirty="0">
                <a:solidFill>
                  <a:srgbClr val="000000"/>
                </a:solidFill>
              </a:rPr>
              <a:t>L)</a:t>
            </a:r>
          </a:p>
          <a:p>
            <a:pPr>
              <a:defRPr/>
            </a:pPr>
            <a:r>
              <a:rPr lang="en-US" sz="2400" dirty="0">
                <a:solidFill>
                  <a:srgbClr val="000000"/>
                </a:solidFill>
              </a:rPr>
              <a:t>Control Objectives for Information and Related Technology (C</a:t>
            </a:r>
            <a:r>
              <a:rPr lang="en-US" sz="100" dirty="0">
                <a:solidFill>
                  <a:srgbClr val="000000"/>
                </a:solidFill>
              </a:rPr>
              <a:t> </a:t>
            </a:r>
            <a:r>
              <a:rPr lang="en-US" sz="2400" dirty="0">
                <a:solidFill>
                  <a:srgbClr val="000000"/>
                </a:solidFill>
              </a:rPr>
              <a:t>O</a:t>
            </a:r>
            <a:r>
              <a:rPr lang="en-US" sz="100" dirty="0">
                <a:solidFill>
                  <a:srgbClr val="000000"/>
                </a:solidFill>
              </a:rPr>
              <a:t> </a:t>
            </a:r>
            <a:r>
              <a:rPr lang="en-US" sz="2400" dirty="0">
                <a:solidFill>
                  <a:srgbClr val="000000"/>
                </a:solidFill>
              </a:rPr>
              <a:t>B</a:t>
            </a:r>
            <a:r>
              <a:rPr lang="en-US" sz="100" dirty="0">
                <a:solidFill>
                  <a:srgbClr val="000000"/>
                </a:solidFill>
              </a:rPr>
              <a:t> </a:t>
            </a:r>
            <a:r>
              <a:rPr lang="en-US" sz="2400" dirty="0">
                <a:solidFill>
                  <a:srgbClr val="000000"/>
                </a:solidFill>
              </a:rPr>
              <a:t>I</a:t>
            </a:r>
            <a:r>
              <a:rPr lang="en-US" sz="100" dirty="0">
                <a:solidFill>
                  <a:srgbClr val="000000"/>
                </a:solidFill>
              </a:rPr>
              <a:t> </a:t>
            </a:r>
            <a:r>
              <a:rPr lang="en-US" sz="2400" dirty="0">
                <a:solidFill>
                  <a:srgbClr val="000000"/>
                </a:solidFill>
              </a:rPr>
              <a:t>T)</a:t>
            </a:r>
          </a:p>
        </p:txBody>
      </p:sp>
    </p:spTree>
    <p:extLst>
      <p:ext uri="{BB962C8B-B14F-4D97-AF65-F5344CB8AC3E}">
        <p14:creationId xmlns:p14="http://schemas.microsoft.com/office/powerpoint/2010/main" val="257084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Areas of S</a:t>
            </a:r>
            <a:r>
              <a:rPr lang="en-US" sz="100" dirty="0"/>
              <a:t> </a:t>
            </a:r>
            <a:r>
              <a:rPr lang="en-US" dirty="0"/>
              <a:t>O</a:t>
            </a:r>
            <a:r>
              <a:rPr lang="en-US" sz="100" dirty="0"/>
              <a:t> </a:t>
            </a:r>
            <a:r>
              <a:rPr lang="en-US" dirty="0"/>
              <a:t>X Audits</a:t>
            </a:r>
          </a:p>
        </p:txBody>
      </p:sp>
      <p:sp>
        <p:nvSpPr>
          <p:cNvPr id="3" name="Text Placeholder 2"/>
          <p:cNvSpPr>
            <a:spLocks noGrp="1"/>
          </p:cNvSpPr>
          <p:nvPr>
            <p:ph type="body" idx="1"/>
          </p:nvPr>
        </p:nvSpPr>
        <p:spPr/>
        <p:txBody>
          <a:bodyPr/>
          <a:lstStyle/>
          <a:p>
            <a:pPr>
              <a:defRPr/>
            </a:pPr>
            <a:r>
              <a:rPr lang="en-US" sz="2400" dirty="0">
                <a:solidFill>
                  <a:srgbClr val="000000"/>
                </a:solidFill>
              </a:rPr>
              <a:t>I</a:t>
            </a:r>
            <a:r>
              <a:rPr lang="en-US" sz="100" dirty="0">
                <a:solidFill>
                  <a:srgbClr val="000000"/>
                </a:solidFill>
              </a:rPr>
              <a:t> </a:t>
            </a:r>
            <a:r>
              <a:rPr lang="en-US" sz="2400" dirty="0">
                <a:solidFill>
                  <a:srgbClr val="000000"/>
                </a:solidFill>
              </a:rPr>
              <a:t>T change management</a:t>
            </a:r>
          </a:p>
          <a:p>
            <a:pPr lvl="1">
              <a:defRPr/>
            </a:pPr>
            <a:r>
              <a:rPr lang="en-US" sz="2400" dirty="0">
                <a:solidFill>
                  <a:srgbClr val="000000"/>
                </a:solidFill>
              </a:rPr>
              <a:t>Processes by which changes to operational systems and databases are authorized</a:t>
            </a:r>
          </a:p>
          <a:p>
            <a:pPr>
              <a:defRPr/>
            </a:pPr>
            <a:r>
              <a:rPr lang="en-US" sz="2400" dirty="0">
                <a:solidFill>
                  <a:srgbClr val="000000"/>
                </a:solidFill>
              </a:rPr>
              <a:t>Logical access to data</a:t>
            </a:r>
          </a:p>
          <a:p>
            <a:pPr lvl="1">
              <a:defRPr/>
            </a:pPr>
            <a:r>
              <a:rPr lang="en-US" sz="2400" dirty="0">
                <a:solidFill>
                  <a:srgbClr val="000000"/>
                </a:solidFill>
              </a:rPr>
              <a:t>Security procedures to prevent unauthorized access</a:t>
            </a:r>
          </a:p>
          <a:p>
            <a:pPr lvl="1">
              <a:defRPr/>
            </a:pPr>
            <a:r>
              <a:rPr lang="en-US" sz="2400" dirty="0">
                <a:solidFill>
                  <a:srgbClr val="000000"/>
                </a:solidFill>
              </a:rPr>
              <a:t>Personnel controls and physical access controls</a:t>
            </a:r>
          </a:p>
          <a:p>
            <a:pPr>
              <a:defRPr/>
            </a:pPr>
            <a:r>
              <a:rPr lang="en-US" sz="2400" dirty="0">
                <a:solidFill>
                  <a:srgbClr val="000000"/>
                </a:solidFill>
              </a:rPr>
              <a:t>I</a:t>
            </a:r>
            <a:r>
              <a:rPr lang="en-US" sz="100" dirty="0">
                <a:solidFill>
                  <a:srgbClr val="000000"/>
                </a:solidFill>
              </a:rPr>
              <a:t> </a:t>
            </a:r>
            <a:r>
              <a:rPr lang="en-US" sz="2400" dirty="0">
                <a:solidFill>
                  <a:srgbClr val="000000"/>
                </a:solidFill>
              </a:rPr>
              <a:t>T operations</a:t>
            </a:r>
          </a:p>
          <a:p>
            <a:pPr lvl="1">
              <a:defRPr/>
            </a:pPr>
            <a:r>
              <a:rPr lang="en-US" sz="2400" dirty="0">
                <a:solidFill>
                  <a:srgbClr val="000000"/>
                </a:solidFill>
              </a:rPr>
              <a:t>Policies and procedures for day-to-day management of infrastructure, applications, and databases</a:t>
            </a:r>
          </a:p>
        </p:txBody>
      </p:sp>
    </p:spTree>
    <p:extLst>
      <p:ext uri="{BB962C8B-B14F-4D97-AF65-F5344CB8AC3E}">
        <p14:creationId xmlns:p14="http://schemas.microsoft.com/office/powerpoint/2010/main" val="293778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8-1 Composite Usage Map (Pine Valley Furniture Company)</a:t>
            </a:r>
          </a:p>
        </p:txBody>
      </p:sp>
      <p:pic>
        <p:nvPicPr>
          <p:cNvPr id="6" name="Picture 5" descr="The drawing shows a composite usage map with data volume and access frequencies for Pine Valley Manufacturing Company. The drawing shows a PART super type having two subtypes, labeled as MANUFACTURED PART and PURCHASED PART, with total specialization and overlap constraint defining their relationship. The data for these three entity types is marked as 3,000 PARTs, 1,200 MANUFACTURED PARTs at 40%, and 2,100 PURCHASED PARTs at 70%. Two more entity types, SUPPLIER and SUPPLIES, are shown to the right. SUPPLIER, with a data figure of 150 forms a mandatory single to optional many relationship with SUPPLIES which has a data figure of 6,000. And PURCHASED PART subtype forms a mandatory single to mandatory many relationship with SUPPLIES. The following access frequencies are indicated for the entity types through broken line arrows, PART, 20,000. PURCHASED PART, 14,000 through the super type subtype relation; 6,000 direct access. PURCHASED PART and SUPPLIES, 4,000 and 8000. SUPPLIER, 7,500, SUPPLIER and SUPPLIES, 7,000 and 4,000.">
            <a:extLst>
              <a:ext uri="{FF2B5EF4-FFF2-40B4-BE49-F238E27FC236}">
                <a16:creationId xmlns:a16="http://schemas.microsoft.com/office/drawing/2014/main" id="{945AE2D8-396E-4835-A40C-0FD771AF108C}"/>
              </a:ext>
            </a:extLst>
          </p:cNvPr>
          <p:cNvPicPr>
            <a:picLocks noChangeAspect="1"/>
          </p:cNvPicPr>
          <p:nvPr/>
        </p:nvPicPr>
        <p:blipFill>
          <a:blip r:embed="rId3"/>
          <a:stretch>
            <a:fillRect/>
          </a:stretch>
        </p:blipFill>
        <p:spPr>
          <a:xfrm>
            <a:off x="973768" y="1774679"/>
            <a:ext cx="7196463" cy="3996505"/>
          </a:xfrm>
          <a:prstGeom prst="rect">
            <a:avLst/>
          </a:prstGeom>
        </p:spPr>
      </p:pic>
    </p:spTree>
    <p:extLst>
      <p:ext uri="{BB962C8B-B14F-4D97-AF65-F5344CB8AC3E}">
        <p14:creationId xmlns:p14="http://schemas.microsoft.com/office/powerpoint/2010/main" val="204070494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8687</TotalTime>
  <Words>6789</Words>
  <Application>Microsoft Office PowerPoint</Application>
  <PresentationFormat>On-screen Show (4:3)</PresentationFormat>
  <Paragraphs>589</Paragraphs>
  <Slides>57</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57</vt:i4>
      </vt:variant>
    </vt:vector>
  </HeadingPairs>
  <TitlesOfParts>
    <vt:vector size="65" baseType="lpstr">
      <vt:lpstr>Arial</vt:lpstr>
      <vt:lpstr>Noto Sans Symbols</vt:lpstr>
      <vt:lpstr>PalatinoLTStd-Roman</vt:lpstr>
      <vt:lpstr>Times New Roman</vt:lpstr>
      <vt:lpstr>Verdana</vt:lpstr>
      <vt:lpstr>Wingdings</vt:lpstr>
      <vt:lpstr>508 Lecture</vt:lpstr>
      <vt:lpstr>1_508 Lecture</vt:lpstr>
      <vt:lpstr>Modern Database Management</vt:lpstr>
      <vt:lpstr>Learning Objectives (1 of 2)</vt:lpstr>
      <vt:lpstr>Learning Objectives (2 of 2)</vt:lpstr>
      <vt:lpstr>Physical Database Design</vt:lpstr>
      <vt:lpstr>Information Needed for Physical Design</vt:lpstr>
      <vt:lpstr>Critical Decisions for Physical Design</vt:lpstr>
      <vt:lpstr>Physical Design for Regulatory Compliance</vt:lpstr>
      <vt:lpstr>Three Areas of S O X Audits</vt:lpstr>
      <vt:lpstr>Figure 8-1 Composite Usage Map (Pine Valley Furniture Company)</vt:lpstr>
      <vt:lpstr>Designing Fields</vt:lpstr>
      <vt:lpstr>Common Data Types (1 of 2)</vt:lpstr>
      <vt:lpstr>Common Data Types (2 of 2)</vt:lpstr>
      <vt:lpstr>Figure 8-2 Example of a Code Look-up Table (Pine Valley Furniture Company)</vt:lpstr>
      <vt:lpstr>Controlling Data Integrity</vt:lpstr>
      <vt:lpstr>Handling Missing Data</vt:lpstr>
      <vt:lpstr>Denormalization</vt:lpstr>
      <vt:lpstr>Figure 8-3 A possible Denormalization Situation</vt:lpstr>
      <vt:lpstr>Figure 8-4 A Possible Denormalization Situation</vt:lpstr>
      <vt:lpstr>Denormalize with Caution</vt:lpstr>
      <vt:lpstr>Partitioning</vt:lpstr>
      <vt:lpstr>Partitioning Pros and Cons</vt:lpstr>
      <vt:lpstr>Designing Physical Database Files</vt:lpstr>
      <vt:lpstr>File Organizations</vt:lpstr>
      <vt:lpstr>Figure 8-7 Comparison of File Organizations</vt:lpstr>
      <vt:lpstr>Indexed File Organizations</vt:lpstr>
      <vt:lpstr>Figure 8-7 Comparison of File Organizations (1 of 2)</vt:lpstr>
      <vt:lpstr>Figure 8-7 Comparison of File Organizations (2 of 2)</vt:lpstr>
      <vt:lpstr>Clustering Files</vt:lpstr>
      <vt:lpstr>Unique and Non unique Indexes</vt:lpstr>
      <vt:lpstr>When to Use Indexes (1 of 2)</vt:lpstr>
      <vt:lpstr>When to Use Indexes (2 of 2)</vt:lpstr>
      <vt:lpstr>Query Optimization</vt:lpstr>
      <vt:lpstr>Data Dictionaries and Repositories</vt:lpstr>
      <vt:lpstr>Figure 8-8 Three Components of the Repository System Architecture</vt:lpstr>
      <vt:lpstr>Database Software Security Features</vt:lpstr>
      <vt:lpstr>Views and Integrity Controls</vt:lpstr>
      <vt:lpstr>Authorization Rules</vt:lpstr>
      <vt:lpstr>Figure 8-10 Implementing Authorization Rules</vt:lpstr>
      <vt:lpstr>Figure 8-12 Basic Two-Key Encryption</vt:lpstr>
      <vt:lpstr>Authentication Schemes (1 of 2)</vt:lpstr>
      <vt:lpstr>Authentication Schemes (2 of 2)</vt:lpstr>
      <vt:lpstr>Database Recovery</vt:lpstr>
      <vt:lpstr>Back-up Facilities</vt:lpstr>
      <vt:lpstr>Journalizing Facilities</vt:lpstr>
      <vt:lpstr>Figure 8-13 Database Audit Trail</vt:lpstr>
      <vt:lpstr>Checkpoint Facilities</vt:lpstr>
      <vt:lpstr>Recovery Manager</vt:lpstr>
      <vt:lpstr>Figure 8-14 Basic Recovery Techniques (1 of 2)</vt:lpstr>
      <vt:lpstr>Figure 8-14 Basic Recovery Techniques (2 of 2)</vt:lpstr>
      <vt:lpstr>Responses to Database Failures (1 of 2)</vt:lpstr>
      <vt:lpstr>Responses to Database Failures (2 of 2)</vt:lpstr>
      <vt:lpstr>Disaster Recovery</vt:lpstr>
      <vt:lpstr>Cloud-based Data Management Services (1 of 2)</vt:lpstr>
      <vt:lpstr>Cloud-based Data Management Services (2 of 2)</vt:lpstr>
      <vt:lpstr>Benefits of Cloud-based Data Management Services</vt:lpstr>
      <vt:lpstr>Downside of Cloud-based Data Management Services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Mustafa Agaoglu</cp:lastModifiedBy>
  <cp:revision>898</cp:revision>
  <dcterms:modified xsi:type="dcterms:W3CDTF">2021-01-07T05:41:49Z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