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6"/>
  </p:notesMasterIdLst>
  <p:sldIdLst>
    <p:sldId id="256" r:id="rId2"/>
    <p:sldId id="279" r:id="rId3"/>
    <p:sldId id="292" r:id="rId4"/>
    <p:sldId id="281" r:id="rId5"/>
    <p:sldId id="282" r:id="rId6"/>
    <p:sldId id="283" r:id="rId7"/>
    <p:sldId id="280" r:id="rId8"/>
    <p:sldId id="284" r:id="rId9"/>
    <p:sldId id="285" r:id="rId10"/>
    <p:sldId id="287" r:id="rId11"/>
    <p:sldId id="288" r:id="rId12"/>
    <p:sldId id="289" r:id="rId13"/>
    <p:sldId id="290" r:id="rId14"/>
    <p:sldId id="29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5887D-C8F8-4391-92C1-ECD086167B92}"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2A8AE-D812-4649-9E01-7BB3CD321E7A}" type="slidenum">
              <a:rPr lang="en-US" smtClean="0"/>
              <a:t>‹#›</a:t>
            </a:fld>
            <a:endParaRPr lang="en-US"/>
          </a:p>
        </p:txBody>
      </p:sp>
    </p:spTree>
    <p:extLst>
      <p:ext uri="{BB962C8B-B14F-4D97-AF65-F5344CB8AC3E}">
        <p14:creationId xmlns:p14="http://schemas.microsoft.com/office/powerpoint/2010/main" val="141620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02303-E376-40B3-A788-FD77410AE715}"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54181D-6920-4594-9A5D-6CE56DC9F8B2}" type="slidenum">
              <a:rPr lang="en-US" smtClean="0"/>
              <a:t>‹#›</a:t>
            </a:fld>
            <a:endParaRPr lang="en-US"/>
          </a:p>
        </p:txBody>
      </p:sp>
    </p:spTree>
    <p:extLst>
      <p:ext uri="{BB962C8B-B14F-4D97-AF65-F5344CB8AC3E}">
        <p14:creationId xmlns:p14="http://schemas.microsoft.com/office/powerpoint/2010/main" val="196139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9F7BB-8E68-4D85-B067-DBDD7D0D2102}"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5147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1E2A8-0105-4983-A991-0F697B0D23C5}"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571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BFC74-3574-47BE-B2E1-D379A6998839}"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0000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03274A1-038B-437E-AE50-0CEF297DE85F}" type="datetime1">
              <a:rPr lang="en-US" smtClean="0"/>
              <a:t>1/12/2022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54181D-6920-4594-9A5D-6CE56DC9F8B2}" type="slidenum">
              <a:rPr lang="en-US" smtClean="0"/>
              <a:t>‹#›</a:t>
            </a:fld>
            <a:endParaRPr lang="en-US"/>
          </a:p>
        </p:txBody>
      </p:sp>
    </p:spTree>
    <p:extLst>
      <p:ext uri="{BB962C8B-B14F-4D97-AF65-F5344CB8AC3E}">
        <p14:creationId xmlns:p14="http://schemas.microsoft.com/office/powerpoint/2010/main" val="80551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91629A-B5B0-4BB2-95EE-664055C4E679}"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037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39E0E-B263-4B92-A596-DD5B691F0C5E}" type="datetime1">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2969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E3381-47EC-4430-823E-C9E0434BFCFC}" type="datetime1">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627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DCF8-ADD3-443C-B360-6BE8E78047D3}" type="datetime1">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507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4FE67-F1B6-44E6-B34F-70FD43702C0B}"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5090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F0689-E437-457D-8039-EAADBE68935E}" type="datetime1">
              <a:rPr lang="en-US" smtClean="0"/>
              <a:t>1/12/2022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366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563E184-27FD-4419-8D39-C91A8BEF153B}" type="datetime1">
              <a:rPr lang="en-US" smtClean="0"/>
              <a:t>1/12/2022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360984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D2C8-F997-4D0F-8B8A-32304640749D}"/>
              </a:ext>
            </a:extLst>
          </p:cNvPr>
          <p:cNvSpPr>
            <a:spLocks noGrp="1"/>
          </p:cNvSpPr>
          <p:nvPr>
            <p:ph type="ctrTitle"/>
          </p:nvPr>
        </p:nvSpPr>
        <p:spPr>
          <a:xfrm>
            <a:off x="860741" y="1124988"/>
            <a:ext cx="9886087" cy="2387600"/>
          </a:xfrm>
        </p:spPr>
        <p:txBody>
          <a:bodyPr>
            <a:normAutofit/>
          </a:bodyPr>
          <a:lstStyle/>
          <a:p>
            <a:pPr algn="l"/>
            <a:r>
              <a:rPr lang="en-US" sz="6000" dirty="0"/>
              <a:t>CSE</a:t>
            </a:r>
            <a:r>
              <a:rPr lang="tr-TR" sz="6000" dirty="0"/>
              <a:t>3055</a:t>
            </a:r>
            <a:br>
              <a:rPr lang="tr-TR" sz="6000" dirty="0"/>
            </a:br>
            <a:r>
              <a:rPr lang="tr-TR" sz="6000" dirty="0"/>
              <a:t>Database </a:t>
            </a:r>
            <a:r>
              <a:rPr lang="tr-TR" sz="6000" dirty="0" err="1"/>
              <a:t>Systems</a:t>
            </a:r>
            <a:endParaRPr lang="en-US" sz="6000" dirty="0"/>
          </a:p>
        </p:txBody>
      </p:sp>
      <p:sp>
        <p:nvSpPr>
          <p:cNvPr id="3" name="Subtitle 2">
            <a:extLst>
              <a:ext uri="{FF2B5EF4-FFF2-40B4-BE49-F238E27FC236}">
                <a16:creationId xmlns:a16="http://schemas.microsoft.com/office/drawing/2014/main" id="{05464C3B-9A36-4DF1-9ED8-9F25E77D4DEC}"/>
              </a:ext>
            </a:extLst>
          </p:cNvPr>
          <p:cNvSpPr>
            <a:spLocks noGrp="1"/>
          </p:cNvSpPr>
          <p:nvPr>
            <p:ph type="subTitle" idx="1"/>
          </p:nvPr>
        </p:nvSpPr>
        <p:spPr>
          <a:xfrm>
            <a:off x="860742" y="3633691"/>
            <a:ext cx="8451424" cy="1655762"/>
          </a:xfrm>
        </p:spPr>
        <p:txBody>
          <a:bodyPr>
            <a:normAutofit/>
          </a:bodyPr>
          <a:lstStyle/>
          <a:p>
            <a:pPr algn="l"/>
            <a:r>
              <a:rPr lang="tr-TR" sz="3600" dirty="0" err="1"/>
              <a:t>Week</a:t>
            </a:r>
            <a:r>
              <a:rPr lang="tr-TR" sz="3600" dirty="0"/>
              <a:t> 13</a:t>
            </a:r>
            <a:r>
              <a:rPr lang="en-US" sz="3600" dirty="0"/>
              <a:t> Questions</a:t>
            </a:r>
          </a:p>
        </p:txBody>
      </p:sp>
      <p:sp>
        <p:nvSpPr>
          <p:cNvPr id="4" name="Slide Number Placeholder 3">
            <a:extLst>
              <a:ext uri="{FF2B5EF4-FFF2-40B4-BE49-F238E27FC236}">
                <a16:creationId xmlns:a16="http://schemas.microsoft.com/office/drawing/2014/main" id="{1B3E92A6-CEDF-4E6B-AA93-A8A1D9AA1EAA}"/>
              </a:ext>
            </a:extLst>
          </p:cNvPr>
          <p:cNvSpPr>
            <a:spLocks noGrp="1"/>
          </p:cNvSpPr>
          <p:nvPr>
            <p:ph type="sldNum" sz="quarter" idx="12"/>
          </p:nvPr>
        </p:nvSpPr>
        <p:spPr/>
        <p:txBody>
          <a:bodyPr/>
          <a:lstStyle/>
          <a:p>
            <a:fld id="{4854181D-6920-4594-9A5D-6CE56DC9F8B2}" type="slidenum">
              <a:rPr lang="en-US" smtClean="0"/>
              <a:t>1</a:t>
            </a:fld>
            <a:endParaRPr lang="en-US"/>
          </a:p>
        </p:txBody>
      </p:sp>
    </p:spTree>
    <p:extLst>
      <p:ext uri="{BB962C8B-B14F-4D97-AF65-F5344CB8AC3E}">
        <p14:creationId xmlns:p14="http://schemas.microsoft.com/office/powerpoint/2010/main" val="85080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9</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Briefly describe four DBMS facilities that are required for database backup and recovery</a:t>
            </a:r>
            <a:r>
              <a:rPr lang="tr-TR" sz="2000" dirty="0">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Backup facilities provide periodic backup copies of the entire database.</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Journalizing facilities maintain an audit trail of transactions and database changes.</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Checkpoint facility allows periodic suspension of all processing and synchronization of a database’s files and journals.</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Recovery manager allows the DBMS to restore the database to a correct condition and restart processing transactions.</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14738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10</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What is transaction integrity? Why is it important?</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A transaction is the identification of the sequence of steps that constitute a well-defined business activity. Transaction integrity includes those actions taken to enforce the commitment of all of the steps that constitute a transaction. In processing a transaction, we want any changes to the database to be made only if the entire transaction is processed successfully. If the transaction aborts at any point, no changes can be allowed, or else the database will not reflect the data needed to manage the firm.</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1653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11</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List and describe four common types of database failure</a:t>
            </a:r>
            <a:r>
              <a:rPr lang="tr-TR" sz="2000" dirty="0">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Aborted transaction. Aborting a transaction in progress due to some abnormal condition, such as the loss of transmission in a communication link while a transaction is in progress.</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Incorrect data. The database is updated with incorrect, but valid data: for example, an incorrect grade recorded for a student.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System failure. Some component of the system fails, but the database is not damaged. Causes include power loss, operator failure, loss of communications transmission, or system software failure.</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Database loss or destruction. The database itself is lost or destroyed or cannot be read.</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413051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12</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Briefly describe four threats to high data availability and at least one measure that can be taken to counter each of these threats</a:t>
            </a:r>
            <a:r>
              <a:rPr lang="tr-TR" sz="2000" dirty="0">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Hardware failure. Any component of a system, such as memory or a disk drive, can become a point of failure. The usual solution is to provide some measure of redundancy. One example might be having the workload spread across several servers. If one server fails, the others can take over its workload. </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Loss or corruption of data. Data can be lost or become corrupt for many reasons, including hardware and network issues. The best solution to prevent this from interrupting service is to have a backup database with an exact copy of the data. Also, appropriate backup and recovery procedures must be in place.</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Maintenance downtime. Before systems were needed 24/7, there could be planned downtime for maintenance tasks. Generally, this can no longer be done for many systems. Nondisruptive utilities are available which allow routine maintenance to be done on a database without having to take the system off-line.</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Network-related problems. Both internal networks as well as the Internet can cause problems for availability. Organizations should employ the latest in firewalls and other network technologies as well as have a response plan in place for any large spikes in activity.</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13</a:t>
            </a:fld>
            <a:endParaRPr lang="en-US"/>
          </a:p>
        </p:txBody>
      </p:sp>
    </p:spTree>
    <p:extLst>
      <p:ext uri="{BB962C8B-B14F-4D97-AF65-F5344CB8AC3E}">
        <p14:creationId xmlns:p14="http://schemas.microsoft.com/office/powerpoint/2010/main" val="12856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List and briefly explain the ACID properties of a database transaction</a:t>
            </a:r>
            <a:r>
              <a:rPr lang="tr-TR" sz="2000" dirty="0">
                <a:latin typeface="Calibri" panose="020F0502020204030204" pitchFamily="34" charset="0"/>
                <a:cs typeface="Calibri" panose="020F0502020204030204" pitchFamily="34" charset="0"/>
              </a:rPr>
              <a:t>.</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Atomic, meaning it cannot be further subdivided. This means a transaction must be completed in its entirety or not at all. If the transaction fails at any point, the whole transaction must be rolled back. Once the whole transaction executes, all changes are committed to the database.</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Consistent, meaning that any constraints true before the transaction was applied are true after the transaction is committed. </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Isolated, meaning that changes to the database are not revealed to users until the whole transaction is committed. No intermediate values are allowed to be shown.</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Durable, meaning that changes are permanent. No subsequent failure of the database can reverse the effect of the transaction.</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14</a:t>
            </a:fld>
            <a:endParaRPr lang="en-US"/>
          </a:p>
        </p:txBody>
      </p:sp>
    </p:spTree>
    <p:extLst>
      <p:ext uri="{BB962C8B-B14F-4D97-AF65-F5344CB8AC3E}">
        <p14:creationId xmlns:p14="http://schemas.microsoft.com/office/powerpoint/2010/main" val="303020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Five recovery techniques are listed below. For each situation described, decide which of the following recovery techniques is most appropriate.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Backward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recovery</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(from latest checkpoint)</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(using backup copy of database)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Reprocessing transactions</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endParaRPr lang="tr-TR" sz="800" dirty="0">
              <a:latin typeface="Calibri" panose="020F0502020204030204" pitchFamily="34" charset="0"/>
              <a:cs typeface="Calibri" panose="020F0502020204030204" pitchFamily="34" charset="0"/>
            </a:endParaRPr>
          </a:p>
          <a:p>
            <a:pPr marL="457200" lvl="1" indent="0" defTabSz="914400">
              <a:lnSpc>
                <a:spcPct val="150000"/>
              </a:lnSpc>
              <a:buNone/>
            </a:pPr>
            <a:r>
              <a:rPr lang="en-US" sz="2000" dirty="0">
                <a:solidFill>
                  <a:srgbClr val="FF0000"/>
                </a:solidFill>
                <a:latin typeface="Calibri" panose="020F0502020204030204" pitchFamily="34" charset="0"/>
                <a:cs typeface="Calibri" panose="020F0502020204030204" pitchFamily="34" charset="0"/>
              </a:rPr>
              <a:t>A phone disconnection occurs while a user is entering a transaction.</a:t>
            </a: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Aborted transaction; use backward recovery. Of course, the transaction then needs to be re-entered.</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3004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lang="tr-TR" b="1" dirty="0">
                <a:solidFill>
                  <a:schemeClr val="bg1"/>
                </a:solidFill>
                <a:latin typeface="Cavolini" panose="03000502040302020204" pitchFamily="66" charset="0"/>
                <a:cs typeface="Cavolini" panose="03000502040302020204" pitchFamily="66" charset="0"/>
              </a:rPr>
              <a:t>2</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Five recovery techniques are listed below. For each situation described, decide which of the following recovery techniques is most appropriate.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Backward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recovery</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(from latest checkpoint)</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(using backup copy of database)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Reprocessing transactions</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endParaRPr lang="tr-TR" sz="800" dirty="0">
              <a:latin typeface="Calibri" panose="020F0502020204030204" pitchFamily="34" charset="0"/>
              <a:cs typeface="Calibri" panose="020F0502020204030204" pitchFamily="34" charset="0"/>
            </a:endParaRPr>
          </a:p>
          <a:p>
            <a:pPr marL="457200" lvl="1" indent="0" defTabSz="914400">
              <a:lnSpc>
                <a:spcPct val="150000"/>
              </a:lnSpc>
              <a:buNone/>
            </a:pPr>
            <a:r>
              <a:rPr lang="en-US" sz="2000" dirty="0">
                <a:solidFill>
                  <a:srgbClr val="FF0000"/>
                </a:solidFill>
                <a:latin typeface="Calibri" panose="020F0502020204030204" pitchFamily="34" charset="0"/>
                <a:cs typeface="Calibri" panose="020F0502020204030204" pitchFamily="34" charset="0"/>
              </a:rPr>
              <a:t>A disk drive fails during regular operations.</a:t>
            </a: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Database destruction; use forward recovery from the backup copy of the database.</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271926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Five recovery techniques are listed below. For each situation described, decide which of the following recovery techniques is most appropriate.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Backward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recovery</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(from latest checkpoint)</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(using backup copy of database)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Reprocessing transactions</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endParaRPr lang="tr-TR" sz="800" dirty="0">
              <a:latin typeface="Calibri" panose="020F0502020204030204" pitchFamily="34" charset="0"/>
              <a:cs typeface="Calibri" panose="020F0502020204030204" pitchFamily="34" charset="0"/>
            </a:endParaRPr>
          </a:p>
          <a:p>
            <a:pPr marL="457200" lvl="1" indent="0" defTabSz="914400">
              <a:lnSpc>
                <a:spcPct val="150000"/>
              </a:lnSpc>
              <a:buNone/>
            </a:pPr>
            <a:r>
              <a:rPr lang="en-US" sz="2000" dirty="0">
                <a:solidFill>
                  <a:srgbClr val="FF0000"/>
                </a:solidFill>
                <a:latin typeface="Calibri" panose="020F0502020204030204" pitchFamily="34" charset="0"/>
                <a:cs typeface="Calibri" panose="020F0502020204030204" pitchFamily="34" charset="0"/>
              </a:rPr>
              <a:t>A lightning storm causes a power failure.</a:t>
            </a: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System failure; use forward recovery from most recent checkpoint.</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9221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4</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Five recovery techniques are listed below. For each situation described, decide which of the following recovery techniques is most appropriate.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Backward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recovery</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(from latest checkpoint)</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(using backup copy of database)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Reprocessing transactions</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endParaRPr lang="tr-TR" sz="800" dirty="0">
              <a:latin typeface="Calibri" panose="020F0502020204030204" pitchFamily="34" charset="0"/>
              <a:cs typeface="Calibri" panose="020F0502020204030204" pitchFamily="34" charset="0"/>
            </a:endParaRPr>
          </a:p>
          <a:p>
            <a:pPr marL="457200" lvl="1" indent="0" defTabSz="914400">
              <a:lnSpc>
                <a:spcPct val="150000"/>
              </a:lnSpc>
              <a:buNone/>
            </a:pPr>
            <a:r>
              <a:rPr lang="en-US" sz="2000" dirty="0">
                <a:solidFill>
                  <a:srgbClr val="FF0000"/>
                </a:solidFill>
                <a:latin typeface="Calibri" panose="020F0502020204030204" pitchFamily="34" charset="0"/>
                <a:cs typeface="Calibri" panose="020F0502020204030204" pitchFamily="34" charset="0"/>
              </a:rPr>
              <a:t>An incorrect amount is entered and posted for a student tuition payment. The error is not discovered for several weeks.</a:t>
            </a: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Incorrect data; several alternatives are possible. First, you could do a selective backward recovery to undo the incorrect transaction, and then reprocess the transaction using the correct amount. If this is not possible, then enter a compensating transaction and notify the student of the error.</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41056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lang="tr-TR" b="1" dirty="0">
                <a:solidFill>
                  <a:schemeClr val="bg1"/>
                </a:solidFill>
                <a:latin typeface="Cavolini" panose="03000502040302020204" pitchFamily="66" charset="0"/>
                <a:cs typeface="Cavolini" panose="03000502040302020204" pitchFamily="66" charset="0"/>
              </a:rPr>
              <a:t>5</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399207"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Five recovery techniques are listed below. For each situation described, decide which of the following recovery techniques is most appropriate.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a)</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Backward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recovery</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b)</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(from latest checkpoint)</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c)</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Forward recovery (using backup copy of database)</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r>
              <a:rPr lang="tr-TR" sz="2000" b="1" dirty="0">
                <a:solidFill>
                  <a:srgbClr val="0070C0"/>
                </a:solidFill>
                <a:latin typeface="Calibri" panose="020F0502020204030204" pitchFamily="34" charset="0"/>
                <a:cs typeface="Calibri" panose="020F0502020204030204" pitchFamily="34" charset="0"/>
              </a:rPr>
              <a:t>d)</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Reprocessing transactions</a:t>
            </a:r>
            <a:r>
              <a:rPr lang="tr-TR" sz="2000" dirty="0">
                <a:latin typeface="Calibri" panose="020F0502020204030204" pitchFamily="34" charset="0"/>
                <a:cs typeface="Calibri" panose="020F0502020204030204" pitchFamily="34" charset="0"/>
              </a:rPr>
              <a:t>			</a:t>
            </a:r>
            <a:r>
              <a:rPr lang="tr-TR" sz="2000" b="1" dirty="0">
                <a:solidFill>
                  <a:srgbClr val="0070C0"/>
                </a:solidFill>
                <a:latin typeface="Calibri" panose="020F0502020204030204" pitchFamily="34" charset="0"/>
                <a:cs typeface="Calibri" panose="020F0502020204030204" pitchFamily="34" charset="0"/>
              </a:rPr>
              <a:t>e)</a:t>
            </a:r>
            <a:r>
              <a:rPr lang="tr-TR"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marL="457200" lvl="1" indent="0" defTabSz="914400">
              <a:lnSpc>
                <a:spcPct val="150000"/>
              </a:lnSpc>
              <a:buNone/>
            </a:pPr>
            <a:endParaRPr lang="tr-TR" sz="800" dirty="0">
              <a:latin typeface="Calibri" panose="020F0502020204030204" pitchFamily="34" charset="0"/>
              <a:cs typeface="Calibri" panose="020F0502020204030204" pitchFamily="34" charset="0"/>
            </a:endParaRPr>
          </a:p>
          <a:p>
            <a:pPr marL="457200" lvl="1" indent="0" defTabSz="914400">
              <a:lnSpc>
                <a:spcPct val="150000"/>
              </a:lnSpc>
              <a:buNone/>
            </a:pPr>
            <a:r>
              <a:rPr lang="en-US" sz="2000" dirty="0">
                <a:solidFill>
                  <a:srgbClr val="FF0000"/>
                </a:solidFill>
                <a:latin typeface="Calibri" panose="020F0502020204030204" pitchFamily="34" charset="0"/>
                <a:cs typeface="Calibri" panose="020F0502020204030204" pitchFamily="34" charset="0"/>
              </a:rPr>
              <a:t>Data entry clerks have entered transactions for two hours after a full database backup when the database becomes corrupted. It is discovered that the journalizing facility of the database has not been activated since the backup was made.</a:t>
            </a: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If the system is mirrored, it may be possible to switch to the mirrored data and rebuild the corrupted data on a new disk. If the system is not mirrored, it may not be possible to restart because status information in main memory has been lost or damaged. The safest approach is to restart from the most recent checkpoint before the system failure. Because no database change log is created, the database cannot be rolled forward by applying after-images. Transactions have to be reprocessed manually.</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4567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 calcmode="lin" valueType="num">
                                      <p:cBhvr additive="base">
                                        <p:cTn id="2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lang="tr-TR" b="1" dirty="0">
                <a:solidFill>
                  <a:schemeClr val="bg1"/>
                </a:solidFill>
                <a:latin typeface="Cavolini" panose="03000502040302020204" pitchFamily="66" charset="0"/>
                <a:cs typeface="Cavolini" panose="03000502040302020204" pitchFamily="66" charset="0"/>
              </a:rPr>
              <a:t>6</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What is the advantage of optimistic concurrency control compared with pessimistic concurrency control?</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The main advantage of versioning over locking is performance improvement. Read-only transactions can run concurrently with updating transactions without loss of database consistency.</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204447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7</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What is the difference between shared locks and exclusive locks?</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Shared locks enable others to read a record that is locked by a given user, but not to update a record until it is unlocked. Exclusive locks cause a record to be unavailable for reading until it is unlocked.</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8</a:t>
            </a:fld>
            <a:endParaRPr lang="en-US"/>
          </a:p>
        </p:txBody>
      </p:sp>
    </p:spTree>
    <p:extLst>
      <p:ext uri="{BB962C8B-B14F-4D97-AF65-F5344CB8AC3E}">
        <p14:creationId xmlns:p14="http://schemas.microsoft.com/office/powerpoint/2010/main" val="376681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1B2EB3-59E9-4E1E-ADFC-E1CC081D3B0E}"/>
              </a:ext>
            </a:extLst>
          </p:cNvPr>
          <p:cNvSpPr txBox="1">
            <a:spLocks/>
          </p:cNvSpPr>
          <p:nvPr/>
        </p:nvSpPr>
        <p:spPr bwMode="auto">
          <a:xfrm>
            <a:off x="552000" y="285750"/>
            <a:ext cx="11088000" cy="1143000"/>
          </a:xfrm>
          <a:prstGeom prst="rect">
            <a:avLst/>
          </a:prstGeom>
          <a:solidFill>
            <a:srgbClr val="0070C0"/>
          </a:solidFill>
          <a:ln>
            <a:solidFill>
              <a:srgbClr val="0070C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CSE</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3055</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_W</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13</a:t>
            </a:r>
            <a:r>
              <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_</a:t>
            </a:r>
            <a:r>
              <a:rPr kumimoji="0" lang="tr-TR"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rPr>
              <a:t>8</a:t>
            </a:r>
            <a:endParaRPr kumimoji="0" lang="en-US" sz="4400" b="1" i="0" u="none" strike="noStrike" kern="1200" cap="none" spc="0" normalizeH="0" baseline="0" dirty="0">
              <a:ln>
                <a:noFill/>
              </a:ln>
              <a:solidFill>
                <a:schemeClr val="bg1"/>
              </a:solidFill>
              <a:effectLst/>
              <a:uLnTx/>
              <a:uFillTx/>
              <a:latin typeface="Cavolini" panose="03000502040302020204" pitchFamily="66" charset="0"/>
              <a:cs typeface="Cavolini" panose="03000502040302020204" pitchFamily="66" charset="0"/>
            </a:endParaRPr>
          </a:p>
        </p:txBody>
      </p:sp>
      <p:sp>
        <p:nvSpPr>
          <p:cNvPr id="7" name="Content Placeholder 2">
            <a:extLst>
              <a:ext uri="{FF2B5EF4-FFF2-40B4-BE49-F238E27FC236}">
                <a16:creationId xmlns:a16="http://schemas.microsoft.com/office/drawing/2014/main" id="{FFF7BB1A-D7E8-4A63-81AC-91B6B1D9E9EF}"/>
              </a:ext>
            </a:extLst>
          </p:cNvPr>
          <p:cNvSpPr txBox="1">
            <a:spLocks/>
          </p:cNvSpPr>
          <p:nvPr/>
        </p:nvSpPr>
        <p:spPr bwMode="auto">
          <a:xfrm>
            <a:off x="552001" y="1657350"/>
            <a:ext cx="11087999"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What is the difference between deadlock prevention and deadlock resolution?</a:t>
            </a:r>
            <a:endParaRPr lang="en-US" sz="2000" dirty="0">
              <a:solidFill>
                <a:srgbClr val="FF0000"/>
              </a:solidFill>
              <a:latin typeface="Calibri" panose="020F0502020204030204" pitchFamily="34" charset="0"/>
              <a:cs typeface="Calibri" panose="020F0502020204030204" pitchFamily="34" charset="0"/>
            </a:endParaRPr>
          </a:p>
          <a:p>
            <a:pPr marL="0" indent="0" defTabSz="914400">
              <a:lnSpc>
                <a:spcPct val="150000"/>
              </a:lnSpc>
              <a:buFont typeface="Monotype Sorts"/>
              <a:buNone/>
            </a:pPr>
            <a:r>
              <a:rPr lang="en-US" sz="2000" b="1" dirty="0">
                <a:solidFill>
                  <a:srgbClr val="92D050"/>
                </a:solidFill>
                <a:latin typeface="Calibri" panose="020F0502020204030204" pitchFamily="34" charset="0"/>
                <a:cs typeface="Calibri" panose="020F0502020204030204" pitchFamily="34" charset="0"/>
              </a:rPr>
              <a:t>      &lt;--- ANSWER ---&gt;</a:t>
            </a:r>
          </a:p>
          <a:p>
            <a:pPr defTabSz="914400">
              <a:lnSpc>
                <a:spcPct val="150000"/>
              </a:lnSpc>
              <a:buClr>
                <a:srgbClr val="0070C0"/>
              </a:buClr>
              <a:buFont typeface="Wingdings" panose="05000000000000000000" pitchFamily="2" charset="2"/>
              <a:buChar char="q"/>
            </a:pPr>
            <a:r>
              <a:rPr lang="en-US" sz="1800" dirty="0">
                <a:solidFill>
                  <a:srgbClr val="0070C0"/>
                </a:solidFill>
                <a:latin typeface="Calibri" panose="020F0502020204030204" pitchFamily="34" charset="0"/>
                <a:cs typeface="Calibri" panose="020F0502020204030204" pitchFamily="34" charset="0"/>
              </a:rPr>
              <a:t>Deadlock prevention requires all users to lock all records they will require at the beginning of a transaction as opposed to one at a time. Unfortunately, it is often difficult to predict in advance all records that will be needed at the beginning of a transaction. Deadlock resolution requires DBMS mechanisms that detect and break deadlocks. A matrix of a resource usage is maintained that enables deadlock detection.</a:t>
            </a:r>
          </a:p>
        </p:txBody>
      </p:sp>
      <p:sp>
        <p:nvSpPr>
          <p:cNvPr id="2" name="Slide Number Placeholder 1">
            <a:extLst>
              <a:ext uri="{FF2B5EF4-FFF2-40B4-BE49-F238E27FC236}">
                <a16:creationId xmlns:a16="http://schemas.microsoft.com/office/drawing/2014/main" id="{9A6A7E29-2731-4A65-AE1C-C5DFF1A3DD13}"/>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23683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306</TotalTime>
  <Words>1589</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Cavolini</vt:lpstr>
      <vt:lpstr>Monotype Sorts</vt:lpstr>
      <vt:lpstr>Rockwell</vt:lpstr>
      <vt:lpstr>Rockwell Condensed</vt:lpstr>
      <vt:lpstr>Wingdings</vt:lpstr>
      <vt:lpstr>Wood Type</vt:lpstr>
      <vt:lpstr>CSE3055 Database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CSE1241 Computer Programming I</dc:title>
  <dc:creator>Mustafa Agaoglu</dc:creator>
  <cp:lastModifiedBy>Mustafa Agaoglu</cp:lastModifiedBy>
  <cp:revision>16</cp:revision>
  <dcterms:created xsi:type="dcterms:W3CDTF">2021-11-01T13:35:18Z</dcterms:created>
  <dcterms:modified xsi:type="dcterms:W3CDTF">2022-01-12T06:30:04Z</dcterms:modified>
</cp:coreProperties>
</file>